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notesSlides/notesSlide2.xml" ContentType="application/vnd.openxmlformats-officedocument.presentationml.notesSlide+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4.xml" ContentType="application/vnd.openxmlformats-officedocument.presentationml.notesSl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Slides/notesSlide3.xml" ContentType="application/vnd.openxmlformats-officedocument.presentationml.notesSlid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 id="2147483930" r:id="rId2"/>
    <p:sldMasterId id="2147483962" r:id="rId3"/>
    <p:sldMasterId id="2147485181" r:id="rId4"/>
    <p:sldMasterId id="2147483767" r:id="rId5"/>
    <p:sldMasterId id="2147483727" r:id="rId6"/>
  </p:sldMasterIdLst>
  <p:notesMasterIdLst>
    <p:notesMasterId r:id="rId83"/>
  </p:notesMasterIdLst>
  <p:sldIdLst>
    <p:sldId id="555" r:id="rId7"/>
    <p:sldId id="1382" r:id="rId8"/>
    <p:sldId id="2422" r:id="rId9"/>
    <p:sldId id="2427" r:id="rId10"/>
    <p:sldId id="258" r:id="rId11"/>
    <p:sldId id="2431" r:id="rId12"/>
    <p:sldId id="1155" r:id="rId13"/>
    <p:sldId id="1528" r:id="rId14"/>
    <p:sldId id="1529" r:id="rId15"/>
    <p:sldId id="1492" r:id="rId16"/>
    <p:sldId id="1530" r:id="rId17"/>
    <p:sldId id="2434" r:id="rId18"/>
    <p:sldId id="2435" r:id="rId19"/>
    <p:sldId id="2436" r:id="rId20"/>
    <p:sldId id="2437" r:id="rId21"/>
    <p:sldId id="2442" r:id="rId22"/>
    <p:sldId id="2438" r:id="rId23"/>
    <p:sldId id="1521" r:id="rId24"/>
    <p:sldId id="1374" r:id="rId25"/>
    <p:sldId id="824" r:id="rId26"/>
    <p:sldId id="2440" r:id="rId27"/>
    <p:sldId id="531" r:id="rId28"/>
    <p:sldId id="822" r:id="rId29"/>
    <p:sldId id="752" r:id="rId30"/>
    <p:sldId id="2443" r:id="rId31"/>
    <p:sldId id="2452" r:id="rId32"/>
    <p:sldId id="2446" r:id="rId33"/>
    <p:sldId id="2445" r:id="rId34"/>
    <p:sldId id="1457" r:id="rId35"/>
    <p:sldId id="1563" r:id="rId36"/>
    <p:sldId id="311" r:id="rId37"/>
    <p:sldId id="287" r:id="rId38"/>
    <p:sldId id="309" r:id="rId39"/>
    <p:sldId id="1481" r:id="rId40"/>
    <p:sldId id="1456" r:id="rId41"/>
    <p:sldId id="312" r:id="rId42"/>
    <p:sldId id="754" r:id="rId43"/>
    <p:sldId id="1477" r:id="rId44"/>
    <p:sldId id="285" r:id="rId45"/>
    <p:sldId id="286" r:id="rId46"/>
    <p:sldId id="292" r:id="rId47"/>
    <p:sldId id="310" r:id="rId48"/>
    <p:sldId id="297" r:id="rId49"/>
    <p:sldId id="2450" r:id="rId50"/>
    <p:sldId id="260" r:id="rId51"/>
    <p:sldId id="275" r:id="rId52"/>
    <p:sldId id="1488" r:id="rId53"/>
    <p:sldId id="1489" r:id="rId54"/>
    <p:sldId id="301" r:id="rId55"/>
    <p:sldId id="1490" r:id="rId56"/>
    <p:sldId id="1542" r:id="rId57"/>
    <p:sldId id="2453" r:id="rId58"/>
    <p:sldId id="259" r:id="rId59"/>
    <p:sldId id="1486" r:id="rId60"/>
    <p:sldId id="1537" r:id="rId61"/>
    <p:sldId id="2423" r:id="rId62"/>
    <p:sldId id="2449" r:id="rId63"/>
    <p:sldId id="2447" r:id="rId64"/>
    <p:sldId id="2448" r:id="rId65"/>
    <p:sldId id="884" r:id="rId66"/>
    <p:sldId id="819" r:id="rId67"/>
    <p:sldId id="2433" r:id="rId68"/>
    <p:sldId id="823" r:id="rId69"/>
    <p:sldId id="590" r:id="rId70"/>
    <p:sldId id="1319" r:id="rId71"/>
    <p:sldId id="2457" r:id="rId72"/>
    <p:sldId id="2411" r:id="rId73"/>
    <p:sldId id="875" r:id="rId74"/>
    <p:sldId id="880" r:id="rId75"/>
    <p:sldId id="866" r:id="rId76"/>
    <p:sldId id="881" r:id="rId77"/>
    <p:sldId id="834" r:id="rId78"/>
    <p:sldId id="2425" r:id="rId79"/>
    <p:sldId id="1527" r:id="rId80"/>
    <p:sldId id="2428" r:id="rId81"/>
    <p:sldId id="1562" r:id="rId82"/>
  </p:sldIdLst>
  <p:sldSz cx="12192000" cy="6858000"/>
  <p:notesSz cx="69469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00FF"/>
    <a:srgbClr val="0066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33" autoAdjust="0"/>
    <p:restoredTop sz="92552" autoAdjust="0"/>
  </p:normalViewPr>
  <p:slideViewPr>
    <p:cSldViewPr snapToGrid="0">
      <p:cViewPr varScale="1">
        <p:scale>
          <a:sx n="105" d="100"/>
          <a:sy n="105" d="100"/>
        </p:scale>
        <p:origin x="2508"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428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presProps" Target="presProps.xml"/><Relationship Id="rId89" Type="http://schemas.openxmlformats.org/officeDocument/2006/relationships/customXml" Target="../customXml/item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customXml" Target="../customXml/item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notesMaster" Target="notesMasters/notesMaster1.xml"/><Relationship Id="rId88"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5160"/>
          </a:xfrm>
          <a:prstGeom prst="rect">
            <a:avLst/>
          </a:prstGeom>
        </p:spPr>
        <p:txBody>
          <a:bodyPr vert="horz" lIns="92665" tIns="46333" rIns="92665" bIns="46333" rtlCol="0"/>
          <a:lstStyle>
            <a:lvl1pPr algn="l">
              <a:defRPr sz="1200"/>
            </a:lvl1pPr>
          </a:lstStyle>
          <a:p>
            <a:endParaRPr lang="en-US"/>
          </a:p>
        </p:txBody>
      </p:sp>
      <p:sp>
        <p:nvSpPr>
          <p:cNvPr id="3" name="Date Placeholder 2"/>
          <p:cNvSpPr>
            <a:spLocks noGrp="1"/>
          </p:cNvSpPr>
          <p:nvPr>
            <p:ph type="dt" idx="1"/>
          </p:nvPr>
        </p:nvSpPr>
        <p:spPr>
          <a:xfrm>
            <a:off x="3934969" y="0"/>
            <a:ext cx="3010323" cy="465160"/>
          </a:xfrm>
          <a:prstGeom prst="rect">
            <a:avLst/>
          </a:prstGeom>
        </p:spPr>
        <p:txBody>
          <a:bodyPr vert="horz" lIns="92665" tIns="46333" rIns="92665" bIns="46333" rtlCol="0"/>
          <a:lstStyle>
            <a:lvl1pPr algn="r">
              <a:defRPr sz="1200"/>
            </a:lvl1pPr>
          </a:lstStyle>
          <a:p>
            <a:fld id="{6C7432DA-7CCD-40E5-8D6C-64B7030C8021}" type="datetimeFigureOut">
              <a:rPr lang="en-US" smtClean="0"/>
              <a:t>6/18/2024</a:t>
            </a:fld>
            <a:endParaRPr lang="en-US"/>
          </a:p>
        </p:txBody>
      </p:sp>
      <p:sp>
        <p:nvSpPr>
          <p:cNvPr id="4" name="Slide Image Placeholder 3"/>
          <p:cNvSpPr>
            <a:spLocks noGrp="1" noRot="1" noChangeAspect="1"/>
          </p:cNvSpPr>
          <p:nvPr>
            <p:ph type="sldImg" idx="2"/>
          </p:nvPr>
        </p:nvSpPr>
        <p:spPr>
          <a:xfrm>
            <a:off x="692150" y="1158875"/>
            <a:ext cx="5562600" cy="3128963"/>
          </a:xfrm>
          <a:prstGeom prst="rect">
            <a:avLst/>
          </a:prstGeom>
          <a:noFill/>
          <a:ln w="12700">
            <a:solidFill>
              <a:prstClr val="black"/>
            </a:solidFill>
          </a:ln>
        </p:spPr>
        <p:txBody>
          <a:bodyPr vert="horz" lIns="92665" tIns="46333" rIns="92665" bIns="46333" rtlCol="0" anchor="ctr"/>
          <a:lstStyle/>
          <a:p>
            <a:endParaRPr lang="en-US"/>
          </a:p>
        </p:txBody>
      </p:sp>
      <p:sp>
        <p:nvSpPr>
          <p:cNvPr id="5" name="Notes Placeholder 4"/>
          <p:cNvSpPr>
            <a:spLocks noGrp="1"/>
          </p:cNvSpPr>
          <p:nvPr>
            <p:ph type="body" sz="quarter" idx="3"/>
          </p:nvPr>
        </p:nvSpPr>
        <p:spPr>
          <a:xfrm>
            <a:off x="694690" y="4461669"/>
            <a:ext cx="5557520" cy="3650456"/>
          </a:xfrm>
          <a:prstGeom prst="rect">
            <a:avLst/>
          </a:prstGeom>
        </p:spPr>
        <p:txBody>
          <a:bodyPr vert="horz" lIns="92665" tIns="46333" rIns="92665" bIns="4633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05841"/>
            <a:ext cx="3010323" cy="465159"/>
          </a:xfrm>
          <a:prstGeom prst="rect">
            <a:avLst/>
          </a:prstGeom>
        </p:spPr>
        <p:txBody>
          <a:bodyPr vert="horz" lIns="92665" tIns="46333" rIns="92665" bIns="46333" rtlCol="0" anchor="b"/>
          <a:lstStyle>
            <a:lvl1pPr algn="l">
              <a:defRPr sz="1200"/>
            </a:lvl1pPr>
          </a:lstStyle>
          <a:p>
            <a:endParaRPr lang="en-US"/>
          </a:p>
        </p:txBody>
      </p:sp>
      <p:sp>
        <p:nvSpPr>
          <p:cNvPr id="7" name="Slide Number Placeholder 6"/>
          <p:cNvSpPr>
            <a:spLocks noGrp="1"/>
          </p:cNvSpPr>
          <p:nvPr>
            <p:ph type="sldNum" sz="quarter" idx="5"/>
          </p:nvPr>
        </p:nvSpPr>
        <p:spPr>
          <a:xfrm>
            <a:off x="3934969" y="8805841"/>
            <a:ext cx="3010323" cy="465159"/>
          </a:xfrm>
          <a:prstGeom prst="rect">
            <a:avLst/>
          </a:prstGeom>
        </p:spPr>
        <p:txBody>
          <a:bodyPr vert="horz" lIns="92665" tIns="46333" rIns="92665" bIns="46333" rtlCol="0" anchor="b"/>
          <a:lstStyle>
            <a:lvl1pPr algn="r">
              <a:defRPr sz="1200"/>
            </a:lvl1pPr>
          </a:lstStyle>
          <a:p>
            <a:fld id="{4405E430-DB69-450C-B9BE-BF6ABDDD56A4}" type="slidenum">
              <a:rPr lang="en-US" smtClean="0"/>
              <a:t>‹#›</a:t>
            </a:fld>
            <a:endParaRPr lang="en-US"/>
          </a:p>
        </p:txBody>
      </p:sp>
    </p:spTree>
    <p:extLst>
      <p:ext uri="{BB962C8B-B14F-4D97-AF65-F5344CB8AC3E}">
        <p14:creationId xmlns:p14="http://schemas.microsoft.com/office/powerpoint/2010/main" val="2303005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152771F-8CB1-4900-B2E8-EC6692347673}"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ヒラギノ角ゴ Pro W3"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4162026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Inset acute PPHN – MAS and idiopathic PPHN with VV ECMO on day 1. Enterococcus </a:t>
            </a:r>
            <a:r>
              <a:rPr lang="en-US" dirty="0" err="1"/>
              <a:t>fecalis</a:t>
            </a:r>
            <a:r>
              <a:rPr lang="en-US" dirty="0"/>
              <a:t> in trach aspirate</a:t>
            </a:r>
          </a:p>
        </p:txBody>
      </p:sp>
      <p:sp>
        <p:nvSpPr>
          <p:cNvPr id="4" name="Slide Number Placeholder 3"/>
          <p:cNvSpPr>
            <a:spLocks noGrp="1"/>
          </p:cNvSpPr>
          <p:nvPr>
            <p:ph type="sldNum" sz="quarter" idx="5"/>
          </p:nvPr>
        </p:nvSpPr>
        <p:spPr/>
        <p:txBody>
          <a:bodyPr/>
          <a:lstStyle/>
          <a:p>
            <a:fld id="{4405E430-DB69-450C-B9BE-BF6ABDDD56A4}" type="slidenum">
              <a:rPr lang="en-US" smtClean="0"/>
              <a:t>4</a:t>
            </a:fld>
            <a:endParaRPr lang="en-US"/>
          </a:p>
        </p:txBody>
      </p:sp>
    </p:spTree>
    <p:extLst>
      <p:ext uri="{BB962C8B-B14F-4D97-AF65-F5344CB8AC3E}">
        <p14:creationId xmlns:p14="http://schemas.microsoft.com/office/powerpoint/2010/main" val="601717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08D8831-EBB0-4A37-AF66-C9E10C1664B4}" type="slidenum">
              <a:rPr lang="en-US" altLang="en-US" smtClean="0"/>
              <a:pPr>
                <a:defRPr/>
              </a:pPr>
              <a:t>7</a:t>
            </a:fld>
            <a:endParaRPr lang="en-US" altLang="en-US"/>
          </a:p>
        </p:txBody>
      </p:sp>
    </p:spTree>
    <p:extLst>
      <p:ext uri="{BB962C8B-B14F-4D97-AF65-F5344CB8AC3E}">
        <p14:creationId xmlns:p14="http://schemas.microsoft.com/office/powerpoint/2010/main" val="1113728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It has been observed in recent clinical cooling trials that hypothermia further increases the incidence of these adverse events in this predisposed population as shown in the table which has combined data from </a:t>
            </a:r>
            <a:r>
              <a:rPr lang="en-US" baseline="0" dirty="0" err="1"/>
              <a:t>shankaran</a:t>
            </a:r>
            <a:r>
              <a:rPr lang="en-US" baseline="0" dirty="0"/>
              <a:t> et </a:t>
            </a:r>
            <a:r>
              <a:rPr lang="en-US" baseline="0" dirty="0" err="1"/>
              <a:t>al’s</a:t>
            </a:r>
            <a:r>
              <a:rPr lang="en-US" baseline="0" dirty="0"/>
              <a:t> two multicenter whole body hypothermia studies. Incidence of hypotension, PPHN  and use of inotropic agents, inhaled NO and ECMO increased with decreasing temperature.</a:t>
            </a:r>
          </a:p>
          <a:p>
            <a:r>
              <a:rPr lang="en-US" baseline="0" dirty="0"/>
              <a:t>Increased use of inhaled Nitric Oxide and ECMO at lower temperature was statistically  significant.</a:t>
            </a:r>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A2EAF425-95B1-4DBB-B736-DBAC418C5031}"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091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05E430-DB69-450C-B9BE-BF6ABDDD56A4}" type="slidenum">
              <a:rPr lang="en-US" smtClean="0"/>
              <a:t>41</a:t>
            </a:fld>
            <a:endParaRPr lang="en-US"/>
          </a:p>
        </p:txBody>
      </p:sp>
    </p:spTree>
    <p:extLst>
      <p:ext uri="{BB962C8B-B14F-4D97-AF65-F5344CB8AC3E}">
        <p14:creationId xmlns:p14="http://schemas.microsoft.com/office/powerpoint/2010/main" val="277447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05E430-DB69-450C-B9BE-BF6ABDDD56A4}" type="slidenum">
              <a:rPr lang="en-US" smtClean="0"/>
              <a:t>61</a:t>
            </a:fld>
            <a:endParaRPr lang="en-US"/>
          </a:p>
        </p:txBody>
      </p:sp>
    </p:spTree>
    <p:extLst>
      <p:ext uri="{BB962C8B-B14F-4D97-AF65-F5344CB8AC3E}">
        <p14:creationId xmlns:p14="http://schemas.microsoft.com/office/powerpoint/2010/main" val="315435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5E430-DB69-450C-B9BE-BF6ABDDD56A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664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6843"/>
            <a:ext cx="12192000" cy="1029988"/>
          </a:xfr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p:spPr>
        <p:txBody>
          <a:bodyPr/>
          <a:lstStyle>
            <a:lvl1pPr algn="ct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297836" y="1191333"/>
            <a:ext cx="11652071" cy="49856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FA74-F98B-41E2-889D-0C5245DB134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2AD1E-FF3D-4F6C-8A6B-B2B9917E1B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557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9EFA74-F98B-41E2-889D-0C5245DB134B}"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2AD1E-FF3D-4F6C-8A6B-B2B9917E1B42}" type="slidenum">
              <a:rPr lang="en-US" smtClean="0"/>
              <a:t>‹#›</a:t>
            </a:fld>
            <a:endParaRPr lang="en-US"/>
          </a:p>
        </p:txBody>
      </p:sp>
    </p:spTree>
    <p:extLst>
      <p:ext uri="{BB962C8B-B14F-4D97-AF65-F5344CB8AC3E}">
        <p14:creationId xmlns:p14="http://schemas.microsoft.com/office/powerpoint/2010/main" val="345833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9EFA74-F98B-41E2-889D-0C5245DB134B}"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2AD1E-FF3D-4F6C-8A6B-B2B9917E1B42}" type="slidenum">
              <a:rPr lang="en-US" smtClean="0"/>
              <a:t>‹#›</a:t>
            </a:fld>
            <a:endParaRPr lang="en-US"/>
          </a:p>
        </p:txBody>
      </p:sp>
    </p:spTree>
    <p:extLst>
      <p:ext uri="{BB962C8B-B14F-4D97-AF65-F5344CB8AC3E}">
        <p14:creationId xmlns:p14="http://schemas.microsoft.com/office/powerpoint/2010/main" val="2184129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9EFA74-F98B-41E2-889D-0C5245DB134B}"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2AD1E-FF3D-4F6C-8A6B-B2B9917E1B42}" type="slidenum">
              <a:rPr lang="en-US" smtClean="0"/>
              <a:t>‹#›</a:t>
            </a:fld>
            <a:endParaRPr lang="en-US"/>
          </a:p>
        </p:txBody>
      </p:sp>
    </p:spTree>
    <p:extLst>
      <p:ext uri="{BB962C8B-B14F-4D97-AF65-F5344CB8AC3E}">
        <p14:creationId xmlns:p14="http://schemas.microsoft.com/office/powerpoint/2010/main" val="3545302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19329" y="411748"/>
            <a:ext cx="10953341" cy="7721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82419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ain Title Slide">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433" y="-25400"/>
            <a:ext cx="12297833" cy="691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0"/>
          </p:nvPr>
        </p:nvSpPr>
        <p:spPr>
          <a:xfrm>
            <a:off x="0" y="5528733"/>
            <a:ext cx="12192000" cy="584200"/>
          </a:xfrm>
          <a:prstGeom prst="rect">
            <a:avLst/>
          </a:prstGeom>
        </p:spPr>
        <p:txBody>
          <a:bodyPr/>
          <a:lstStyle>
            <a:lvl1pPr marL="0" indent="0" algn="ctr">
              <a:buNone/>
              <a:defRPr sz="2400" b="1" baseline="0">
                <a:solidFill>
                  <a:srgbClr val="660066"/>
                </a:solidFill>
              </a:defRPr>
            </a:lvl1pPr>
          </a:lstStyle>
          <a:p>
            <a:pPr lvl="0"/>
            <a:r>
              <a:rPr lang="en-US" dirty="0"/>
              <a:t>Click to edit Master text styles</a:t>
            </a:r>
          </a:p>
        </p:txBody>
      </p:sp>
      <p:sp>
        <p:nvSpPr>
          <p:cNvPr id="11" name="Text Placeholder 10"/>
          <p:cNvSpPr>
            <a:spLocks noGrp="1"/>
          </p:cNvSpPr>
          <p:nvPr>
            <p:ph type="body" sz="quarter" idx="11"/>
          </p:nvPr>
        </p:nvSpPr>
        <p:spPr>
          <a:xfrm>
            <a:off x="0" y="4326467"/>
            <a:ext cx="12192000" cy="897467"/>
          </a:xfrm>
          <a:prstGeom prst="rect">
            <a:avLst/>
          </a:prstGeom>
        </p:spPr>
        <p:txBody>
          <a:bodyPr/>
          <a:lstStyle>
            <a:lvl1pPr marL="0" indent="0" algn="ctr">
              <a:buNone/>
              <a:defRPr sz="3733" b="1">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2474156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27E48BD-976B-4EBE-BC86-74971E1272D4}"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pitchFamily="34" charset="-128"/>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6/18/2024</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pitchFamily="34" charset="-128"/>
              <a:cs typeface="Arial" charset="0"/>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pitchFamily="34" charset="-128"/>
              <a:cs typeface="Arial"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040452-74BC-4C18-B95E-7CF90FE88893}"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pitchFamily="34"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4204143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7CCD3B-A7E4-4C03-A605-7F36925020FE}"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48C3C-30A8-40C5-9567-8370154634DA}" type="slidenum">
              <a:rPr lang="en-US" smtClean="0"/>
              <a:t>‹#›</a:t>
            </a:fld>
            <a:endParaRPr lang="en-US"/>
          </a:p>
        </p:txBody>
      </p:sp>
    </p:spTree>
    <p:extLst>
      <p:ext uri="{BB962C8B-B14F-4D97-AF65-F5344CB8AC3E}">
        <p14:creationId xmlns:p14="http://schemas.microsoft.com/office/powerpoint/2010/main" val="2268056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9EFA74-F98B-41E2-889D-0C5245DB134B}" type="datetimeFigureOut">
              <a:rPr lang="en-US" smtClean="0"/>
              <a:t>6/18/2024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E2AD1E-FF3D-4F6C-8A6B-B2B9917E1B42}" type="slidenum">
              <a:rPr lang="en-US" smtClean="0"/>
              <a:t>‹#›</a:t>
            </a:fld>
            <a:endParaRPr lang="en-US"/>
          </a:p>
        </p:txBody>
      </p:sp>
    </p:spTree>
    <p:extLst>
      <p:ext uri="{BB962C8B-B14F-4D97-AF65-F5344CB8AC3E}">
        <p14:creationId xmlns:p14="http://schemas.microsoft.com/office/powerpoint/2010/main" val="1594028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19329" y="411748"/>
            <a:ext cx="10953341" cy="7721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69655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6843"/>
            <a:ext cx="12192000" cy="1029988"/>
          </a:xfr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p:spPr>
        <p:txBody>
          <a:bodyPr/>
          <a:lstStyle>
            <a:lvl1pPr algn="ct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297836" y="1191333"/>
            <a:ext cx="11652071" cy="49856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FA74-F98B-41E2-889D-0C5245DB134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2AD1E-FF3D-4F6C-8A6B-B2B9917E1B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09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9EFA74-F98B-41E2-889D-0C5245DB134B}"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2AD1E-FF3D-4F6C-8A6B-B2B9917E1B42}" type="slidenum">
              <a:rPr lang="en-US" smtClean="0"/>
              <a:t>‹#›</a:t>
            </a:fld>
            <a:endParaRPr lang="en-US"/>
          </a:p>
        </p:txBody>
      </p:sp>
    </p:spTree>
    <p:extLst>
      <p:ext uri="{BB962C8B-B14F-4D97-AF65-F5344CB8AC3E}">
        <p14:creationId xmlns:p14="http://schemas.microsoft.com/office/powerpoint/2010/main" val="1818737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1585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4714D2-EC6A-3D5B-3274-59DB70479A25}"/>
              </a:ext>
            </a:extLst>
          </p:cNvPr>
          <p:cNvSpPr>
            <a:spLocks noGrp="1"/>
          </p:cNvSpPr>
          <p:nvPr>
            <p:ph type="dt" sz="half" idx="10"/>
          </p:nvPr>
        </p:nvSpPr>
        <p:spPr/>
        <p:txBody>
          <a:bodyPr/>
          <a:lstStyle/>
          <a:p>
            <a:fld id="{699467E0-5508-46A7-90E4-1B625F59B6A5}" type="datetimeFigureOut">
              <a:rPr lang="en-US" smtClean="0"/>
              <a:t>6/18/2024</a:t>
            </a:fld>
            <a:endParaRPr lang="en-US"/>
          </a:p>
        </p:txBody>
      </p:sp>
      <p:sp>
        <p:nvSpPr>
          <p:cNvPr id="3" name="Footer Placeholder 2">
            <a:extLst>
              <a:ext uri="{FF2B5EF4-FFF2-40B4-BE49-F238E27FC236}">
                <a16:creationId xmlns:a16="http://schemas.microsoft.com/office/drawing/2014/main" id="{8E3961F7-7C6D-5D9C-D669-3114AF0CB1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2E042F-F594-3FA9-C8EC-86108B177C3A}"/>
              </a:ext>
            </a:extLst>
          </p:cNvPr>
          <p:cNvSpPr>
            <a:spLocks noGrp="1"/>
          </p:cNvSpPr>
          <p:nvPr>
            <p:ph type="sldNum" sz="quarter" idx="12"/>
          </p:nvPr>
        </p:nvSpPr>
        <p:spPr/>
        <p:txBody>
          <a:bodyPr/>
          <a:lstStyle/>
          <a:p>
            <a:fld id="{2402D2AF-EC81-41AD-9BBD-A868A8AF6AAC}" type="slidenum">
              <a:rPr lang="en-US" smtClean="0"/>
              <a:t>‹#›</a:t>
            </a:fld>
            <a:endParaRPr lang="en-US"/>
          </a:p>
        </p:txBody>
      </p:sp>
    </p:spTree>
    <p:extLst>
      <p:ext uri="{BB962C8B-B14F-4D97-AF65-F5344CB8AC3E}">
        <p14:creationId xmlns:p14="http://schemas.microsoft.com/office/powerpoint/2010/main" val="1729631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026" y="1245476"/>
            <a:ext cx="10972799" cy="4926135"/>
          </a:xfrm>
          <a:prstGeom prst="rect">
            <a:avLst/>
          </a:prstGeom>
        </p:spPr>
        <p:txBody>
          <a:bodyPr/>
          <a:lstStyle>
            <a:lvl1pPr>
              <a:spcBef>
                <a:spcPts val="533"/>
              </a:spcBef>
              <a:spcAft>
                <a:spcPts val="0"/>
              </a:spcAft>
              <a:buClr>
                <a:srgbClr val="660066"/>
              </a:buClr>
              <a:defRPr sz="2667" b="0" baseline="0">
                <a:solidFill>
                  <a:schemeClr val="tx2"/>
                </a:solidFill>
              </a:defRPr>
            </a:lvl1pPr>
            <a:lvl2pPr>
              <a:spcBef>
                <a:spcPts val="533"/>
              </a:spcBef>
              <a:spcAft>
                <a:spcPts val="0"/>
              </a:spcAft>
              <a:buClr>
                <a:schemeClr val="tx2">
                  <a:lumMod val="60000"/>
                  <a:lumOff val="40000"/>
                </a:schemeClr>
              </a:buClr>
              <a:defRPr sz="2133" baseline="0">
                <a:solidFill>
                  <a:schemeClr val="tx1">
                    <a:lumMod val="50000"/>
                  </a:schemeClr>
                </a:solidFill>
              </a:defRPr>
            </a:lvl2pPr>
            <a:lvl3pPr>
              <a:spcBef>
                <a:spcPts val="533"/>
              </a:spcBef>
              <a:spcAft>
                <a:spcPts val="0"/>
              </a:spcAft>
              <a:buClr>
                <a:schemeClr val="tx2"/>
              </a:buClr>
              <a:defRPr sz="1867" baseline="0">
                <a:solidFill>
                  <a:schemeClr val="tx1">
                    <a:lumMod val="50000"/>
                  </a:schemeClr>
                </a:solidFill>
              </a:defRPr>
            </a:lvl3pPr>
            <a:lvl4pPr>
              <a:spcBef>
                <a:spcPts val="533"/>
              </a:spcBef>
              <a:spcAft>
                <a:spcPts val="533"/>
              </a:spcAft>
              <a:buClr>
                <a:schemeClr val="tx2">
                  <a:lumMod val="60000"/>
                  <a:lumOff val="40000"/>
                </a:schemeClr>
              </a:buClr>
              <a:defRPr sz="1600" baseline="0">
                <a:solidFill>
                  <a:schemeClr val="tx1">
                    <a:lumMod val="50000"/>
                  </a:schemeClr>
                </a:solidFill>
              </a:defRPr>
            </a:lvl4pPr>
            <a:lvl5pPr>
              <a:defRPr sz="1600">
                <a:solidFill>
                  <a:schemeClr val="tx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1078881" y="80016"/>
            <a:ext cx="10972799" cy="738487"/>
          </a:xfrm>
          <a:prstGeom prst="rect">
            <a:avLst/>
          </a:prstGeom>
        </p:spPr>
        <p:txBody>
          <a:bodyPr/>
          <a:lstStyle>
            <a:lvl1pPr>
              <a:defRPr sz="2933">
                <a:solidFill>
                  <a:srgbClr val="FFFF00"/>
                </a:solidFill>
              </a:defRPr>
            </a:lvl1pPr>
          </a:lstStyle>
          <a:p>
            <a:r>
              <a:rPr lang="en-US" dirty="0"/>
              <a:t>Click to edit Master title style</a:t>
            </a:r>
          </a:p>
        </p:txBody>
      </p:sp>
      <p:sp>
        <p:nvSpPr>
          <p:cNvPr id="4" name="Slide Number Placeholder 1"/>
          <p:cNvSpPr>
            <a:spLocks noGrp="1"/>
          </p:cNvSpPr>
          <p:nvPr>
            <p:ph type="sldNum" sz="quarter" idx="10"/>
          </p:nvPr>
        </p:nvSpPr>
        <p:spPr/>
        <p:txBody>
          <a:bodyPr/>
          <a:lstStyle>
            <a:lvl1pPr>
              <a:defRPr/>
            </a:lvl1pPr>
          </a:lstStyle>
          <a:p>
            <a:pPr>
              <a:defRPr/>
            </a:pPr>
            <a:fld id="{D5F232F9-320A-4E9E-BEDA-71226EA1D75A}" type="slidenum">
              <a:rPr lang="en-US" altLang="en-US"/>
              <a:pPr>
                <a:defRPr/>
              </a:pPr>
              <a:t>‹#›</a:t>
            </a:fld>
            <a:endParaRPr lang="en-US" altLang="en-US"/>
          </a:p>
        </p:txBody>
      </p:sp>
    </p:spTree>
    <p:extLst>
      <p:ext uri="{BB962C8B-B14F-4D97-AF65-F5344CB8AC3E}">
        <p14:creationId xmlns:p14="http://schemas.microsoft.com/office/powerpoint/2010/main" val="1075360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67CF6-7311-42D8-A81E-09DC48493EBA}"/>
              </a:ext>
            </a:extLst>
          </p:cNvPr>
          <p:cNvSpPr>
            <a:spLocks noGrp="1"/>
          </p:cNvSpPr>
          <p:nvPr>
            <p:ph type="dt" sz="half" idx="10"/>
          </p:nvPr>
        </p:nvSpPr>
        <p:spPr/>
        <p:txBody>
          <a:bodyPr/>
          <a:lstStyle/>
          <a:p>
            <a:fld id="{D98FEC03-2E82-4E6C-989D-32E94C246C12}" type="datetimeFigureOut">
              <a:rPr lang="en-US" smtClean="0"/>
              <a:t>6/18/2024</a:t>
            </a:fld>
            <a:endParaRPr lang="en-US"/>
          </a:p>
        </p:txBody>
      </p:sp>
      <p:sp>
        <p:nvSpPr>
          <p:cNvPr id="3" name="Footer Placeholder 2">
            <a:extLst>
              <a:ext uri="{FF2B5EF4-FFF2-40B4-BE49-F238E27FC236}">
                <a16:creationId xmlns:a16="http://schemas.microsoft.com/office/drawing/2014/main" id="{CAEDFAF3-E0BE-4682-AEA7-EFD003F85B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5D84E0-0BAD-4E0F-B73D-E46449262085}"/>
              </a:ext>
            </a:extLst>
          </p:cNvPr>
          <p:cNvSpPr>
            <a:spLocks noGrp="1"/>
          </p:cNvSpPr>
          <p:nvPr>
            <p:ph type="sldNum" sz="quarter" idx="12"/>
          </p:nvPr>
        </p:nvSpPr>
        <p:spPr/>
        <p:txBody>
          <a:bodyPr/>
          <a:lstStyle/>
          <a:p>
            <a:fld id="{599C0961-3D5D-46F8-8AEA-2251C9CA0CEF}" type="slidenum">
              <a:rPr lang="en-US" smtClean="0"/>
              <a:t>‹#›</a:t>
            </a:fld>
            <a:endParaRPr lang="en-US"/>
          </a:p>
        </p:txBody>
      </p:sp>
    </p:spTree>
    <p:extLst>
      <p:ext uri="{BB962C8B-B14F-4D97-AF65-F5344CB8AC3E}">
        <p14:creationId xmlns:p14="http://schemas.microsoft.com/office/powerpoint/2010/main" val="1377133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6843"/>
            <a:ext cx="12192000" cy="1029988"/>
          </a:xfr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p:spPr>
        <p:txBody>
          <a:bodyPr/>
          <a:lstStyle>
            <a:lvl1pPr algn="ct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297836" y="1191333"/>
            <a:ext cx="11652071" cy="49856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9EFA74-F98B-41E2-889D-0C5245DB134B}"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2AD1E-FF3D-4F6C-8A6B-B2B9917E1B42}" type="slidenum">
              <a:rPr lang="en-US" smtClean="0"/>
              <a:t>‹#›</a:t>
            </a:fld>
            <a:endParaRPr lang="en-US"/>
          </a:p>
        </p:txBody>
      </p:sp>
    </p:spTree>
    <p:extLst>
      <p:ext uri="{BB962C8B-B14F-4D97-AF65-F5344CB8AC3E}">
        <p14:creationId xmlns:p14="http://schemas.microsoft.com/office/powerpoint/2010/main" val="3047113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9EFA74-F98B-41E2-889D-0C5245DB134B}" type="datetimeFigureOut">
              <a:rPr lang="en-US" smtClean="0"/>
              <a:t>6/18/2024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E2AD1E-FF3D-4F6C-8A6B-B2B9917E1B42}" type="slidenum">
              <a:rPr lang="en-US" smtClean="0"/>
              <a:t>‹#›</a:t>
            </a:fld>
            <a:endParaRPr lang="en-US"/>
          </a:p>
        </p:txBody>
      </p:sp>
    </p:spTree>
    <p:extLst>
      <p:ext uri="{BB962C8B-B14F-4D97-AF65-F5344CB8AC3E}">
        <p14:creationId xmlns:p14="http://schemas.microsoft.com/office/powerpoint/2010/main" val="2895590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70889987-7966-4A2B-BAA1-7E33FC2D0836}" type="datetimeFigureOut">
              <a:rPr lang="en-US"/>
              <a:pPr>
                <a:defRPr/>
              </a:pPr>
              <a:t>6/18/2024</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5B7B6865-C9B6-4384-B90C-BEF2BA857634}" type="slidenum">
              <a:rPr lang="en-US"/>
              <a:pPr>
                <a:defRPr/>
              </a:pPr>
              <a:t>‹#›</a:t>
            </a:fld>
            <a:endParaRPr lang="en-US" dirty="0"/>
          </a:p>
        </p:txBody>
      </p:sp>
    </p:spTree>
    <p:extLst>
      <p:ext uri="{BB962C8B-B14F-4D97-AF65-F5344CB8AC3E}">
        <p14:creationId xmlns:p14="http://schemas.microsoft.com/office/powerpoint/2010/main" val="2989956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19329" y="411748"/>
            <a:ext cx="10953341" cy="7721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69661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A4F140-3F06-490E-AD95-753AEED9E388}" type="datetimeFigureOut">
              <a:rPr lang="en-US" smtClean="0"/>
              <a:t>6/18/2024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79F23C-310E-4B05-90EC-13957F4AD89B}" type="slidenum">
              <a:rPr lang="en-US" smtClean="0"/>
              <a:t>‹#›</a:t>
            </a:fld>
            <a:endParaRPr lang="en-US"/>
          </a:p>
        </p:txBody>
      </p:sp>
    </p:spTree>
    <p:extLst>
      <p:ext uri="{BB962C8B-B14F-4D97-AF65-F5344CB8AC3E}">
        <p14:creationId xmlns:p14="http://schemas.microsoft.com/office/powerpoint/2010/main" val="587920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A4F140-3F06-490E-AD95-753AEED9E388}"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79F23C-310E-4B05-90EC-13957F4AD89B}" type="slidenum">
              <a:rPr lang="en-US" smtClean="0"/>
              <a:t>‹#›</a:t>
            </a:fld>
            <a:endParaRPr lang="en-US"/>
          </a:p>
        </p:txBody>
      </p:sp>
    </p:spTree>
    <p:extLst>
      <p:ext uri="{BB962C8B-B14F-4D97-AF65-F5344CB8AC3E}">
        <p14:creationId xmlns:p14="http://schemas.microsoft.com/office/powerpoint/2010/main" val="3445012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6843"/>
            <a:ext cx="12192000" cy="1029988"/>
          </a:xfr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p:spPr>
        <p:txBody>
          <a:bodyPr/>
          <a:lstStyle>
            <a:lvl1pPr algn="ct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297836" y="1191333"/>
            <a:ext cx="11652071" cy="49856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9EFA74-F98B-41E2-889D-0C5245DB134B}"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2AD1E-FF3D-4F6C-8A6B-B2B9917E1B42}" type="slidenum">
              <a:rPr lang="en-US" smtClean="0"/>
              <a:t>‹#›</a:t>
            </a:fld>
            <a:endParaRPr lang="en-US"/>
          </a:p>
        </p:txBody>
      </p:sp>
    </p:spTree>
    <p:extLst>
      <p:ext uri="{BB962C8B-B14F-4D97-AF65-F5344CB8AC3E}">
        <p14:creationId xmlns:p14="http://schemas.microsoft.com/office/powerpoint/2010/main" val="30610006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61B616-179F-BE4B-8E29-7341B5D2672B}"/>
              </a:ext>
            </a:extLst>
          </p:cNvPr>
          <p:cNvPicPr>
            <a:picLocks noChangeAspect="1"/>
          </p:cNvPicPr>
          <p:nvPr userDrawn="1"/>
        </p:nvPicPr>
        <p:blipFill>
          <a:blip r:embed="rId2"/>
          <a:stretch>
            <a:fillRect/>
          </a:stretch>
        </p:blipFill>
        <p:spPr>
          <a:xfrm>
            <a:off x="0" y="1"/>
            <a:ext cx="12188952" cy="6877049"/>
          </a:xfrm>
          <a:prstGeom prst="rect">
            <a:avLst/>
          </a:prstGeom>
        </p:spPr>
      </p:pic>
      <p:sp>
        <p:nvSpPr>
          <p:cNvPr id="2" name="Title 1">
            <a:extLst>
              <a:ext uri="{FF2B5EF4-FFF2-40B4-BE49-F238E27FC236}">
                <a16:creationId xmlns:a16="http://schemas.microsoft.com/office/drawing/2014/main" id="{76D7F094-CA50-E140-869C-58A5BAF56AA2}"/>
              </a:ext>
            </a:extLst>
          </p:cNvPr>
          <p:cNvSpPr>
            <a:spLocks noGrp="1"/>
          </p:cNvSpPr>
          <p:nvPr>
            <p:ph type="title"/>
          </p:nvPr>
        </p:nvSpPr>
        <p:spPr>
          <a:xfrm>
            <a:off x="438913" y="24385"/>
            <a:ext cx="11208444" cy="1325033"/>
          </a:xfrm>
        </p:spPr>
        <p:txBody>
          <a:bodyPr/>
          <a:lstStyle/>
          <a:p>
            <a:r>
              <a:rPr lang="en-US" dirty="0"/>
              <a:t>Click to edit Master title style</a:t>
            </a:r>
          </a:p>
        </p:txBody>
      </p:sp>
      <p:sp>
        <p:nvSpPr>
          <p:cNvPr id="8" name="Text Placeholder 2">
            <a:extLst>
              <a:ext uri="{FF2B5EF4-FFF2-40B4-BE49-F238E27FC236}">
                <a16:creationId xmlns:a16="http://schemas.microsoft.com/office/drawing/2014/main" id="{CC6F5572-933D-C845-86EF-7D7759E81B44}"/>
              </a:ext>
            </a:extLst>
          </p:cNvPr>
          <p:cNvSpPr>
            <a:spLocks noGrp="1"/>
          </p:cNvSpPr>
          <p:nvPr>
            <p:ph idx="10"/>
          </p:nvPr>
        </p:nvSpPr>
        <p:spPr>
          <a:xfrm>
            <a:off x="440551" y="1572768"/>
            <a:ext cx="11208444" cy="434974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8000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389DC2-CA5D-41BC-BDD4-7D518FA0D78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32AFD-1BD7-417D-B82D-D4517154DEB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5199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2424AB0D-1F07-4678-AB8D-6CB1210E37F7}" type="datetimeFigureOut">
              <a:rPr lang="en-US" smtClean="0">
                <a:solidFill>
                  <a:prstClr val="black">
                    <a:tint val="75000"/>
                  </a:prstClr>
                </a:solidFill>
                <a:ea typeface="ＭＳ Ｐゴシック" pitchFamily="34" charset="-128"/>
              </a:rPr>
              <a:pPr>
                <a:defRPr/>
              </a:pPr>
              <a:t>6/18/2024</a:t>
            </a:fld>
            <a:endParaRPr lang="en-US">
              <a:solidFill>
                <a:prstClr val="black">
                  <a:tint val="75000"/>
                </a:prstClr>
              </a:solidFill>
              <a:ea typeface="ＭＳ Ｐゴシック" pitchFamily="34" charset="-128"/>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a typeface="ＭＳ Ｐゴシック" pitchFamily="34" charset="-128"/>
            </a:endParaRPr>
          </a:p>
        </p:txBody>
      </p:sp>
      <p:sp>
        <p:nvSpPr>
          <p:cNvPr id="5" name="Slide Number Placeholder 4"/>
          <p:cNvSpPr>
            <a:spLocks noGrp="1"/>
          </p:cNvSpPr>
          <p:nvPr>
            <p:ph type="sldNum" sz="quarter" idx="12"/>
          </p:nvPr>
        </p:nvSpPr>
        <p:spPr/>
        <p:txBody>
          <a:bodyPr/>
          <a:lstStyle/>
          <a:p>
            <a:pPr>
              <a:defRPr/>
            </a:pPr>
            <a:fld id="{ED5E17C1-1614-4C37-8A37-0F8231FEF5C1}" type="slidenum">
              <a:rPr lang="en-US" smtClean="0">
                <a:solidFill>
                  <a:prstClr val="black">
                    <a:tint val="75000"/>
                  </a:prstClr>
                </a:solidFill>
                <a:ea typeface="ＭＳ Ｐゴシック" pitchFamily="34" charset="-128"/>
              </a:rPr>
              <a:pPr>
                <a:defRPr/>
              </a:pPr>
              <a:t>‹#›</a:t>
            </a:fld>
            <a:endParaRPr lang="en-US">
              <a:solidFill>
                <a:prstClr val="black">
                  <a:tint val="75000"/>
                </a:prstClr>
              </a:solidFill>
              <a:ea typeface="ＭＳ Ｐゴシック" pitchFamily="34" charset="-128"/>
            </a:endParaRPr>
          </a:p>
        </p:txBody>
      </p:sp>
    </p:spTree>
    <p:extLst>
      <p:ext uri="{BB962C8B-B14F-4D97-AF65-F5344CB8AC3E}">
        <p14:creationId xmlns:p14="http://schemas.microsoft.com/office/powerpoint/2010/main" val="1784774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6843"/>
            <a:ext cx="12192000" cy="1029988"/>
          </a:xfr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p:spPr>
        <p:txBody>
          <a:bodyPr/>
          <a:lstStyle>
            <a:lvl1pPr algn="ct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297832" y="1191333"/>
            <a:ext cx="11652070" cy="49856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FA74-F98B-41E2-889D-0C5245DB134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2AD1E-FF3D-4F6C-8A6B-B2B9917E1B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078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49" y="45895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9EFA74-F98B-41E2-889D-0C5245DB134B}"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2AD1E-FF3D-4F6C-8A6B-B2B9917E1B42}" type="slidenum">
              <a:rPr lang="en-US" smtClean="0"/>
              <a:t>‹#›</a:t>
            </a:fld>
            <a:endParaRPr lang="en-US"/>
          </a:p>
        </p:txBody>
      </p:sp>
    </p:spTree>
    <p:extLst>
      <p:ext uri="{BB962C8B-B14F-4D97-AF65-F5344CB8AC3E}">
        <p14:creationId xmlns:p14="http://schemas.microsoft.com/office/powerpoint/2010/main" val="3469063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9EFA74-F98B-41E2-889D-0C5245DB134B}"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2AD1E-FF3D-4F6C-8A6B-B2B9917E1B42}" type="slidenum">
              <a:rPr lang="en-US" smtClean="0"/>
              <a:t>‹#›</a:t>
            </a:fld>
            <a:endParaRPr lang="en-US"/>
          </a:p>
        </p:txBody>
      </p:sp>
    </p:spTree>
    <p:extLst>
      <p:ext uri="{BB962C8B-B14F-4D97-AF65-F5344CB8AC3E}">
        <p14:creationId xmlns:p14="http://schemas.microsoft.com/office/powerpoint/2010/main" val="234341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9EFA74-F98B-41E2-889D-0C5245DB134B}" type="datetimeFigureOut">
              <a:rPr lang="en-US" smtClean="0"/>
              <a:t>6/18/2024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E2AD1E-FF3D-4F6C-8A6B-B2B9917E1B42}" type="slidenum">
              <a:rPr lang="en-US" smtClean="0"/>
              <a:t>‹#›</a:t>
            </a:fld>
            <a:endParaRPr lang="en-US"/>
          </a:p>
        </p:txBody>
      </p:sp>
    </p:spTree>
    <p:extLst>
      <p:ext uri="{BB962C8B-B14F-4D97-AF65-F5344CB8AC3E}">
        <p14:creationId xmlns:p14="http://schemas.microsoft.com/office/powerpoint/2010/main" val="415499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9EFA74-F98B-41E2-889D-0C5245DB134B}" type="datetimeFigureOut">
              <a:rPr lang="en-US" smtClean="0"/>
              <a:t>6/18/2024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E2AD1E-FF3D-4F6C-8A6B-B2B9917E1B42}" type="slidenum">
              <a:rPr lang="en-US" smtClean="0"/>
              <a:t>‹#›</a:t>
            </a:fld>
            <a:endParaRPr lang="en-US"/>
          </a:p>
        </p:txBody>
      </p:sp>
    </p:spTree>
    <p:extLst>
      <p:ext uri="{BB962C8B-B14F-4D97-AF65-F5344CB8AC3E}">
        <p14:creationId xmlns:p14="http://schemas.microsoft.com/office/powerpoint/2010/main" val="1732686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EFA74-F98B-41E2-889D-0C5245DB134B}" type="datetimeFigureOut">
              <a:rPr lang="en-US" smtClean="0"/>
              <a:t>6/18/2024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E2AD1E-FF3D-4F6C-8A6B-B2B9917E1B42}" type="slidenum">
              <a:rPr lang="en-US" smtClean="0"/>
              <a:t>‹#›</a:t>
            </a:fld>
            <a:endParaRPr lang="en-US"/>
          </a:p>
        </p:txBody>
      </p:sp>
    </p:spTree>
    <p:extLst>
      <p:ext uri="{BB962C8B-B14F-4D97-AF65-F5344CB8AC3E}">
        <p14:creationId xmlns:p14="http://schemas.microsoft.com/office/powerpoint/2010/main" val="2351419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9EFA74-F98B-41E2-889D-0C5245DB134B}"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2AD1E-FF3D-4F6C-8A6B-B2B9917E1B42}" type="slidenum">
              <a:rPr lang="en-US" smtClean="0"/>
              <a:t>‹#›</a:t>
            </a:fld>
            <a:endParaRPr lang="en-US"/>
          </a:p>
        </p:txBody>
      </p:sp>
    </p:spTree>
    <p:extLst>
      <p:ext uri="{BB962C8B-B14F-4D97-AF65-F5344CB8AC3E}">
        <p14:creationId xmlns:p14="http://schemas.microsoft.com/office/powerpoint/2010/main" val="539137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4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EFA74-F98B-41E2-889D-0C5245DB134B}" type="datetimeFigureOut">
              <a:rPr lang="en-US" smtClean="0"/>
              <a:t>6/18/2024</a:t>
            </a:fld>
            <a:endParaRPr lang="en-US"/>
          </a:p>
        </p:txBody>
      </p:sp>
      <p:sp>
        <p:nvSpPr>
          <p:cNvPr id="5" name="Footer Placeholder 4"/>
          <p:cNvSpPr>
            <a:spLocks noGrp="1"/>
          </p:cNvSpPr>
          <p:nvPr>
            <p:ph type="ftr" sz="quarter" idx="3"/>
          </p:nvPr>
        </p:nvSpPr>
        <p:spPr>
          <a:xfrm>
            <a:off x="4038600" y="63564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4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E2AD1E-FF3D-4F6C-8A6B-B2B9917E1B42}" type="slidenum">
              <a:rPr lang="en-US" smtClean="0"/>
              <a:t>‹#›</a:t>
            </a:fld>
            <a:endParaRPr lang="en-US"/>
          </a:p>
        </p:txBody>
      </p:sp>
    </p:spTree>
    <p:extLst>
      <p:ext uri="{BB962C8B-B14F-4D97-AF65-F5344CB8AC3E}">
        <p14:creationId xmlns:p14="http://schemas.microsoft.com/office/powerpoint/2010/main" val="739326850"/>
      </p:ext>
    </p:extLst>
  </p:cSld>
  <p:clrMap bg1="lt1" tx1="dk1" bg2="lt2" tx2="dk2" accent1="accent1" accent2="accent2" accent3="accent3" accent4="accent4" accent5="accent5" accent6="accent6" hlink="hlink" folHlink="folHlink"/>
  <p:sldLayoutIdLst>
    <p:sldLayoutId id="2147483724"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519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C15D436D-3ED5-4D91-866F-29356474642F}" type="datetimeFigureOut">
              <a:rPr lang="en-US"/>
              <a:pPr>
                <a:defRPr/>
              </a:pPr>
              <a:t>6/18/2024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BAF0D16C-666C-47CA-9D05-882A55DC00EF}" type="slidenum">
              <a:rPr lang="en-US"/>
              <a:pPr>
                <a:defRPr/>
              </a:pPr>
              <a:t>‹#›</a:t>
            </a:fld>
            <a:endParaRPr lang="en-US" dirty="0"/>
          </a:p>
        </p:txBody>
      </p:sp>
    </p:spTree>
    <p:extLst>
      <p:ext uri="{BB962C8B-B14F-4D97-AF65-F5344CB8AC3E}">
        <p14:creationId xmlns:p14="http://schemas.microsoft.com/office/powerpoint/2010/main" val="1450247734"/>
      </p:ext>
    </p:extLst>
  </p:cSld>
  <p:clrMap bg1="lt1" tx1="dk1" bg2="lt2" tx2="dk2" accent1="accent1" accent2="accent2" accent3="accent3" accent4="accent4" accent5="accent5" accent6="accent6" hlink="hlink" folHlink="folHlink"/>
  <p:sldLayoutIdLst>
    <p:sldLayoutId id="2147483931" r:id="rId1"/>
    <p:sldLayoutId id="2147484076" r:id="rId2"/>
    <p:sldLayoutId id="2147485185" r:id="rId3"/>
    <p:sldLayoutId id="2147485189" r:id="rId4"/>
    <p:sldLayoutId id="2147485194" r:id="rId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15D436D-3ED5-4D91-866F-29356474642F}" type="datetimeFigureOut">
              <a:rPr lang="en-US" smtClean="0"/>
              <a:pPr>
                <a:defRPr/>
              </a:pPr>
              <a:t>6/18/2024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AF0D16C-666C-47CA-9D05-882A55DC00EF}" type="slidenum">
              <a:rPr lang="en-US" smtClean="0"/>
              <a:pPr>
                <a:defRPr/>
              </a:pPr>
              <a:t>‹#›</a:t>
            </a:fld>
            <a:endParaRPr lang="en-US" dirty="0"/>
          </a:p>
        </p:txBody>
      </p:sp>
    </p:spTree>
    <p:extLst>
      <p:ext uri="{BB962C8B-B14F-4D97-AF65-F5344CB8AC3E}">
        <p14:creationId xmlns:p14="http://schemas.microsoft.com/office/powerpoint/2010/main" val="1044824279"/>
      </p:ext>
    </p:extLst>
  </p:cSld>
  <p:clrMap bg1="lt1" tx1="dk1" bg2="lt2" tx2="dk2" accent1="accent1" accent2="accent2" accent3="accent3" accent4="accent4" accent5="accent5" accent6="accent6" hlink="hlink" folHlink="folHlink"/>
  <p:sldLayoutIdLst>
    <p:sldLayoutId id="2147485179" r:id="rId1"/>
    <p:sldLayoutId id="2147485180" r:id="rId2"/>
    <p:sldLayoutId id="2147485186" r:id="rId3"/>
    <p:sldLayoutId id="214748518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C5F28B-9E56-4BA8-9B98-88EB706654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1393B-C180-4AE5-9212-4B41BCEC7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1F31C-D439-46EB-98F2-DE6FDBCF2F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8FEC03-2E82-4E6C-989D-32E94C246C12}" type="datetimeFigureOut">
              <a:rPr lang="en-US" smtClean="0"/>
              <a:t>6/18/2024</a:t>
            </a:fld>
            <a:endParaRPr lang="en-US"/>
          </a:p>
        </p:txBody>
      </p:sp>
      <p:sp>
        <p:nvSpPr>
          <p:cNvPr id="5" name="Footer Placeholder 4">
            <a:extLst>
              <a:ext uri="{FF2B5EF4-FFF2-40B4-BE49-F238E27FC236}">
                <a16:creationId xmlns:a16="http://schemas.microsoft.com/office/drawing/2014/main" id="{913F0F1E-2BF5-488B-AC72-3016F20159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A8DDF7-2B40-4D47-B580-F1BABA4488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C0961-3D5D-46F8-8AEA-2251C9CA0CEF}" type="slidenum">
              <a:rPr lang="en-US" smtClean="0"/>
              <a:t>‹#›</a:t>
            </a:fld>
            <a:endParaRPr lang="en-US"/>
          </a:p>
        </p:txBody>
      </p:sp>
    </p:spTree>
    <p:extLst>
      <p:ext uri="{BB962C8B-B14F-4D97-AF65-F5344CB8AC3E}">
        <p14:creationId xmlns:p14="http://schemas.microsoft.com/office/powerpoint/2010/main" val="3070544243"/>
      </p:ext>
    </p:extLst>
  </p:cSld>
  <p:clrMap bg1="lt1" tx1="dk1" bg2="lt2" tx2="dk2" accent1="accent1" accent2="accent2" accent3="accent3" accent4="accent4" accent5="accent5" accent6="accent6" hlink="hlink" folHlink="folHlink"/>
  <p:sldLayoutIdLst>
    <p:sldLayoutId id="2147484081" r:id="rId1"/>
    <p:sldLayoutId id="2147484084" r:id="rId2"/>
    <p:sldLayoutId id="2147485191" r:id="rId3"/>
    <p:sldLayoutId id="2147485192" r:id="rId4"/>
    <p:sldLayoutId id="214748519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A4F140-3F06-490E-AD95-753AEED9E388}" type="datetimeFigureOut">
              <a:rPr lang="en-US" smtClean="0"/>
              <a:t>6/18/2024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9F23C-310E-4B05-90EC-13957F4AD89B}" type="slidenum">
              <a:rPr lang="en-US" smtClean="0"/>
              <a:t>‹#›</a:t>
            </a:fld>
            <a:endParaRPr lang="en-US"/>
          </a:p>
        </p:txBody>
      </p:sp>
    </p:spTree>
    <p:extLst>
      <p:ext uri="{BB962C8B-B14F-4D97-AF65-F5344CB8AC3E}">
        <p14:creationId xmlns:p14="http://schemas.microsoft.com/office/powerpoint/2010/main" val="3735470377"/>
      </p:ext>
    </p:extLst>
  </p:cSld>
  <p:clrMap bg1="lt1" tx1="dk1" bg2="lt2" tx2="dk2" accent1="accent1" accent2="accent2" accent3="accent3" accent4="accent4" accent5="accent5" accent6="accent6" hlink="hlink" folHlink="folHlink"/>
  <p:sldLayoutIdLst>
    <p:sldLayoutId id="2147483774" r:id="rId1"/>
    <p:sldLayoutId id="2147483769" r:id="rId2"/>
    <p:sldLayoutId id="214748518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378" name="Title Placeholder 1"/>
          <p:cNvSpPr>
            <a:spLocks noGrp="1"/>
          </p:cNvSpPr>
          <p:nvPr>
            <p:ph type="title"/>
          </p:nvPr>
        </p:nvSpPr>
        <p:spPr bwMode="auto">
          <a:xfrm>
            <a:off x="0" y="14785"/>
            <a:ext cx="12192000" cy="1143000"/>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8C1D26A-185E-418E-B83A-DEBE7400B53A}" type="datetimeFigureOut">
              <a:rPr lang="en-US">
                <a:solidFill>
                  <a:prstClr val="black">
                    <a:tint val="75000"/>
                  </a:prstClr>
                </a:solidFill>
              </a:rPr>
              <a:pPr>
                <a:defRPr/>
              </a:pPr>
              <a:t>6/18/2024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6C206AC-76F9-494C-A622-4502B278EC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4993565"/>
      </p:ext>
    </p:extLst>
  </p:cSld>
  <p:clrMap bg1="lt1" tx1="dk1" bg2="lt2" tx2="dk2" accent1="accent1" accent2="accent2" accent3="accent3" accent4="accent4" accent5="accent5" accent6="accent6" hlink="hlink" folHlink="folHlink"/>
  <p:sldLayoutIdLst>
    <p:sldLayoutId id="2147483728" r:id="rId1"/>
    <p:sldLayoutId id="2147485182" r:id="rId2"/>
    <p:sldLayoutId id="2147485188" r:id="rId3"/>
  </p:sldLayoutIdLst>
  <p:txStyles>
    <p:titleStyle>
      <a:lvl1pPr algn="ctr" rtl="0" fontAlgn="base">
        <a:spcBef>
          <a:spcPct val="0"/>
        </a:spcBef>
        <a:spcAft>
          <a:spcPct val="0"/>
        </a:spcAft>
        <a:defRPr sz="4400" kern="1200">
          <a:solidFill>
            <a:schemeClr val="bg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clarasong@me.com" TargetMode="External"/><Relationship Id="rId3" Type="http://schemas.openxmlformats.org/officeDocument/2006/relationships/image" Target="../media/image3.png"/><Relationship Id="rId7" Type="http://schemas.openxmlformats.org/officeDocument/2006/relationships/hyperlink" Target="mailto:clara.h.song@kp.org"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ailto:slakshmi@ucdavis.ed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emf"/><Relationship Id="rId4" Type="http://schemas.openxmlformats.org/officeDocument/2006/relationships/image" Target="../media/image33.emf"/></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4.emf"/><Relationship Id="rId4" Type="http://schemas.openxmlformats.org/officeDocument/2006/relationships/image" Target="../media/image33.emf"/></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34.emf"/><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34.emf"/><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hyperlink" Target="http://www.ncbi.nlm.nih.gov/pubmed?term=Bara%20R%5bAuthor%5d&amp;cauthor=true&amp;cauthor_uid=21146184" TargetMode="External"/><Relationship Id="rId13" Type="http://schemas.openxmlformats.org/officeDocument/2006/relationships/hyperlink" Target="http://www.ncbi.nlm.nih.gov/pubmed?term=Tyson%20JE%5bAuthor%5d&amp;cauthor=true&amp;cauthor_uid=21146184" TargetMode="External"/><Relationship Id="rId18" Type="http://schemas.openxmlformats.org/officeDocument/2006/relationships/image" Target="../media/image45.emf"/><Relationship Id="rId3" Type="http://schemas.openxmlformats.org/officeDocument/2006/relationships/hyperlink" Target="http://www.ncbi.nlm.nih.gov/pubmed/21146184" TargetMode="External"/><Relationship Id="rId7" Type="http://schemas.openxmlformats.org/officeDocument/2006/relationships/hyperlink" Target="http://www.ncbi.nlm.nih.gov/pubmed?term=Langer%20JC%5bAuthor%5d&amp;cauthor=true&amp;cauthor_uid=21146184" TargetMode="External"/><Relationship Id="rId12" Type="http://schemas.openxmlformats.org/officeDocument/2006/relationships/hyperlink" Target="http://www.ncbi.nlm.nih.gov/pubmed?term=Higgins%20RD%5bAuthor%5d&amp;cauthor=true&amp;cauthor_uid=21146184" TargetMode="External"/><Relationship Id="rId17" Type="http://schemas.openxmlformats.org/officeDocument/2006/relationships/image" Target="../media/image44.emf"/><Relationship Id="rId2" Type="http://schemas.openxmlformats.org/officeDocument/2006/relationships/image" Target="../media/image42.jpe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hyperlink" Target="http://www.ncbi.nlm.nih.gov/pubmed?term=Laptook%20AR%5bAuthor%5d&amp;cauthor=true&amp;cauthor_uid=21146184" TargetMode="External"/><Relationship Id="rId11" Type="http://schemas.openxmlformats.org/officeDocument/2006/relationships/hyperlink" Target="http://www.ncbi.nlm.nih.gov/pubmed?term=Das%20A%5bAuthor%5d&amp;cauthor=true&amp;cauthor_uid=21146184" TargetMode="External"/><Relationship Id="rId5" Type="http://schemas.openxmlformats.org/officeDocument/2006/relationships/hyperlink" Target="http://www.ncbi.nlm.nih.gov/pubmed?term=Shankaran%20S%5bAuthor%5d&amp;cauthor=true&amp;cauthor_uid=21146184" TargetMode="External"/><Relationship Id="rId15" Type="http://schemas.openxmlformats.org/officeDocument/2006/relationships/hyperlink" Target="http://www.ncbi.nlm.nih.gov/pubmed?term=Eunice%20Kennedy%20Shriver%20National%20Institute%20of%20Child%20Health%20and%20Human%20Development%20Neonatal%20Research%20Network%5bCorporate%20Author%5d" TargetMode="External"/><Relationship Id="rId10" Type="http://schemas.openxmlformats.org/officeDocument/2006/relationships/hyperlink" Target="http://www.ncbi.nlm.nih.gov/pubmed?term=Goldberg%20RN%5bAuthor%5d&amp;cauthor=true&amp;cauthor_uid=21146184" TargetMode="External"/><Relationship Id="rId4" Type="http://schemas.openxmlformats.org/officeDocument/2006/relationships/hyperlink" Target="http://www.ncbi.nlm.nih.gov/pubmed?term=Pappas%20A%5bAuthor%5d&amp;cauthor=true&amp;cauthor_uid=21146184" TargetMode="External"/><Relationship Id="rId9" Type="http://schemas.openxmlformats.org/officeDocument/2006/relationships/hyperlink" Target="http://www.ncbi.nlm.nih.gov/pubmed?term=Ehrenkranz%20RA%5bAuthor%5d&amp;cauthor=true&amp;cauthor_uid=21146184" TargetMode="External"/><Relationship Id="rId14" Type="http://schemas.openxmlformats.org/officeDocument/2006/relationships/hyperlink" Target="http://www.ncbi.nlm.nih.gov/pubmed?term=Walsh%20MC%5bAuthor%5d&amp;cauthor=true&amp;cauthor_uid=21146184"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9.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5.sv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9.emf"/><Relationship Id="rId1" Type="http://schemas.openxmlformats.org/officeDocument/2006/relationships/slideLayout" Target="../slideLayouts/slideLayout24.xml"/><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4.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wmf"/><Relationship Id="rId1" Type="http://schemas.openxmlformats.org/officeDocument/2006/relationships/slideLayout" Target="../slideLayouts/slideLayout31.xml"/><Relationship Id="rId4" Type="http://schemas.openxmlformats.org/officeDocument/2006/relationships/image" Target="../media/image80.emf"/></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gif"/><Relationship Id="rId1" Type="http://schemas.openxmlformats.org/officeDocument/2006/relationships/slideLayout" Target="../slideLayouts/slideLayout31.xml"/><Relationship Id="rId4" Type="http://schemas.openxmlformats.org/officeDocument/2006/relationships/image" Target="../media/image83.jpeg"/></Relationships>
</file>

<file path=ppt/slides/_rels/slide39.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32.xml"/><Relationship Id="rId4" Type="http://schemas.openxmlformats.org/officeDocument/2006/relationships/image" Target="../media/image86.emf"/></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90.emf"/></Relationships>
</file>

<file path=ppt/slides/_rels/slide4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8" Type="http://schemas.openxmlformats.org/officeDocument/2006/relationships/image" Target="../media/image93.png"/><Relationship Id="rId3" Type="http://schemas.microsoft.com/office/2007/relationships/media" Target="../media/media2.mp4"/><Relationship Id="rId7"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96.jpg"/><Relationship Id="rId5" Type="http://schemas.microsoft.com/office/2007/relationships/media" Target="../media/media3.mp4"/><Relationship Id="rId10" Type="http://schemas.openxmlformats.org/officeDocument/2006/relationships/image" Target="../media/image95.png"/><Relationship Id="rId4" Type="http://schemas.openxmlformats.org/officeDocument/2006/relationships/video" Target="../media/media2.mp4"/><Relationship Id="rId9" Type="http://schemas.openxmlformats.org/officeDocument/2006/relationships/image" Target="../media/image94.png"/></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emf"/><Relationship Id="rId1" Type="http://schemas.openxmlformats.org/officeDocument/2006/relationships/slideLayout" Target="../slideLayouts/slideLayout19.xml"/><Relationship Id="rId4" Type="http://schemas.openxmlformats.org/officeDocument/2006/relationships/image" Target="../media/image101.svg"/></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emf"/><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emf"/><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8" Type="http://schemas.openxmlformats.org/officeDocument/2006/relationships/image" Target="../media/image108.png"/><Relationship Id="rId3" Type="http://schemas.microsoft.com/office/2007/relationships/media" Target="../media/media5.mp4"/><Relationship Id="rId7" Type="http://schemas.openxmlformats.org/officeDocument/2006/relationships/slideLayout" Target="../slideLayouts/slideLayout29.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video" Target="../media/media6.mp4"/><Relationship Id="rId11" Type="http://schemas.openxmlformats.org/officeDocument/2006/relationships/image" Target="../media/image111.jpg"/><Relationship Id="rId5" Type="http://schemas.microsoft.com/office/2007/relationships/media" Target="../media/media6.mp4"/><Relationship Id="rId10" Type="http://schemas.openxmlformats.org/officeDocument/2006/relationships/image" Target="../media/image110.png"/><Relationship Id="rId4" Type="http://schemas.openxmlformats.org/officeDocument/2006/relationships/video" Target="../media/media5.mp4"/><Relationship Id="rId9" Type="http://schemas.openxmlformats.org/officeDocument/2006/relationships/image" Target="../media/image109.png"/></Relationships>
</file>

<file path=ppt/slides/_rels/slide54.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png"/><Relationship Id="rId1" Type="http://schemas.openxmlformats.org/officeDocument/2006/relationships/slideLayout" Target="../slideLayouts/slideLayout29.xml"/><Relationship Id="rId4" Type="http://schemas.openxmlformats.org/officeDocument/2006/relationships/image" Target="../media/image114.emf"/></Relationships>
</file>

<file path=ppt/slides/_rels/slide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5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emf"/><Relationship Id="rId1" Type="http://schemas.openxmlformats.org/officeDocument/2006/relationships/slideLayout" Target="../slideLayouts/slideLayout14.xml"/><Relationship Id="rId4" Type="http://schemas.openxmlformats.org/officeDocument/2006/relationships/image" Target="../media/image12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6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27.png"/></Relationships>
</file>

<file path=ppt/slides/_rels/slide6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6.xml"/><Relationship Id="rId4" Type="http://schemas.openxmlformats.org/officeDocument/2006/relationships/image" Target="../media/image130.png"/></Relationships>
</file>

<file path=ppt/slides/_rels/slide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17.xml"/><Relationship Id="rId1" Type="http://schemas.openxmlformats.org/officeDocument/2006/relationships/tags" Target="../tags/tag1.xml"/><Relationship Id="rId5" Type="http://schemas.openxmlformats.org/officeDocument/2006/relationships/image" Target="../media/image119.png"/><Relationship Id="rId4" Type="http://schemas.openxmlformats.org/officeDocument/2006/relationships/image" Target="../media/image132.emf"/></Relationships>
</file>

<file path=ppt/slides/_rels/slide64.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emf"/><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36.emf"/><Relationship Id="rId5" Type="http://schemas.openxmlformats.org/officeDocument/2006/relationships/image" Target="../media/image135.png"/><Relationship Id="rId4" Type="http://schemas.openxmlformats.org/officeDocument/2006/relationships/image" Target="../media/image134.png"/></Relationships>
</file>

<file path=ppt/slides/_rels/slide6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5.emf"/><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141.emf"/><Relationship Id="rId7" Type="http://schemas.openxmlformats.org/officeDocument/2006/relationships/image" Target="../media/image145.emf"/><Relationship Id="rId2" Type="http://schemas.openxmlformats.org/officeDocument/2006/relationships/image" Target="../media/image140.png"/><Relationship Id="rId1" Type="http://schemas.openxmlformats.org/officeDocument/2006/relationships/slideLayout" Target="../slideLayouts/slideLayout19.xml"/><Relationship Id="rId6" Type="http://schemas.openxmlformats.org/officeDocument/2006/relationships/image" Target="../media/image144.emf"/><Relationship Id="rId5" Type="http://schemas.openxmlformats.org/officeDocument/2006/relationships/image" Target="../media/image143.emf"/><Relationship Id="rId4" Type="http://schemas.openxmlformats.org/officeDocument/2006/relationships/image" Target="../media/image142.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body" sz="quarter" idx="11"/>
          </p:nvPr>
        </p:nvSpPr>
        <p:spPr>
          <a:xfrm>
            <a:off x="6363610" y="-99953"/>
            <a:ext cx="5828390" cy="1528779"/>
          </a:xfrm>
          <a:solidFill>
            <a:srgbClr val="002060"/>
          </a:solidFill>
        </p:spPr>
        <p:txBody>
          <a:bodyPr rtlCol="0">
            <a:noAutofit/>
          </a:bodyPr>
          <a:lstStyle/>
          <a:p>
            <a:pPr eaLnBrk="1" fontAlgn="auto" hangingPunct="1">
              <a:spcAft>
                <a:spcPts val="0"/>
              </a:spcAft>
              <a:defRPr/>
            </a:pPr>
            <a:r>
              <a:rPr lang="en-US" sz="2800" dirty="0">
                <a:solidFill>
                  <a:schemeClr val="bg1"/>
                </a:solidFill>
                <a:effectLst/>
                <a:latin typeface="Aptos" panose="020B0004020202020204" pitchFamily="34" charset="0"/>
                <a:ea typeface="Times New Roman" panose="02020603050405020304" pitchFamily="18" charset="0"/>
                <a:cs typeface="Aptos" panose="020B0004020202020204" pitchFamily="34" charset="0"/>
              </a:rPr>
              <a:t>Precision Medicine Approach to </a:t>
            </a:r>
            <a:endParaRPr lang="en-US" sz="28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p>
            <a:pPr eaLnBrk="1" fontAlgn="auto" hangingPunct="1">
              <a:spcAft>
                <a:spcPts val="0"/>
              </a:spcAft>
              <a:defRPr/>
            </a:pPr>
            <a:r>
              <a:rPr lang="en-US" sz="4400" dirty="0">
                <a:solidFill>
                  <a:schemeClr val="bg1"/>
                </a:solidFill>
              </a:rPr>
              <a:t>Management of PPHN</a:t>
            </a:r>
          </a:p>
        </p:txBody>
      </p:sp>
      <p:pic>
        <p:nvPicPr>
          <p:cNvPr id="7" name="Picture 6"/>
          <p:cNvPicPr>
            <a:picLocks noChangeAspect="1"/>
          </p:cNvPicPr>
          <p:nvPr/>
        </p:nvPicPr>
        <p:blipFill>
          <a:blip r:embed="rId3"/>
          <a:stretch>
            <a:fillRect/>
          </a:stretch>
        </p:blipFill>
        <p:spPr>
          <a:xfrm>
            <a:off x="-99528" y="-40542"/>
            <a:ext cx="6576694" cy="2727233"/>
          </a:xfrm>
          <a:prstGeom prst="rect">
            <a:avLst/>
          </a:prstGeom>
        </p:spPr>
      </p:pic>
      <p:sp>
        <p:nvSpPr>
          <p:cNvPr id="3074" name="Text Placeholder 13"/>
          <p:cNvSpPr>
            <a:spLocks noGrp="1"/>
          </p:cNvSpPr>
          <p:nvPr>
            <p:ph type="body" sz="quarter" idx="10"/>
          </p:nvPr>
        </p:nvSpPr>
        <p:spPr bwMode="auto">
          <a:xfrm>
            <a:off x="5856776" y="4529286"/>
            <a:ext cx="6335224" cy="58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eaLnBrk="1" fontAlgn="auto" hangingPunct="1">
              <a:spcAft>
                <a:spcPts val="0"/>
              </a:spcAft>
              <a:defRPr/>
            </a:pPr>
            <a:r>
              <a:rPr lang="en-US" sz="3200" dirty="0">
                <a:solidFill>
                  <a:schemeClr val="tx1"/>
                </a:solidFill>
              </a:rPr>
              <a:t>Satyan Lakshminrusimha, MD FAAP</a:t>
            </a:r>
          </a:p>
          <a:p>
            <a:pPr eaLnBrk="1" fontAlgn="auto" hangingPunct="1">
              <a:spcAft>
                <a:spcPts val="0"/>
              </a:spcAft>
              <a:defRPr/>
            </a:pPr>
            <a:r>
              <a:rPr lang="en-US" sz="1800" dirty="0">
                <a:solidFill>
                  <a:schemeClr val="tx1"/>
                </a:solidFill>
              </a:rPr>
              <a:t>Professor and Chair of Pediatrics,</a:t>
            </a:r>
          </a:p>
          <a:p>
            <a:pPr eaLnBrk="1" fontAlgn="auto" hangingPunct="1">
              <a:spcAft>
                <a:spcPts val="0"/>
              </a:spcAft>
              <a:defRPr/>
            </a:pPr>
            <a:r>
              <a:rPr lang="en-US" sz="1800" dirty="0">
                <a:solidFill>
                  <a:schemeClr val="tx1"/>
                </a:solidFill>
              </a:rPr>
              <a:t>Pediatrician-in-Chief</a:t>
            </a:r>
          </a:p>
          <a:p>
            <a:pPr eaLnBrk="1" fontAlgn="auto" hangingPunct="1">
              <a:spcAft>
                <a:spcPts val="0"/>
              </a:spcAft>
              <a:defRPr/>
            </a:pPr>
            <a:r>
              <a:rPr lang="en-US" sz="1800" dirty="0">
                <a:solidFill>
                  <a:schemeClr val="tx1"/>
                </a:solidFill>
              </a:rPr>
              <a:t>University of California-Davis – Children’s Hospital</a:t>
            </a:r>
          </a:p>
          <a:p>
            <a:pPr eaLnBrk="1" fontAlgn="auto" hangingPunct="1">
              <a:spcAft>
                <a:spcPts val="0"/>
              </a:spcAft>
              <a:defRPr/>
            </a:pPr>
            <a:r>
              <a:rPr lang="en-US" sz="1800" dirty="0">
                <a:solidFill>
                  <a:schemeClr val="tx1"/>
                </a:solidFill>
                <a:hlinkClick r:id="rId4">
                  <a:extLst>
                    <a:ext uri="{A12FA001-AC4F-418D-AE19-62706E023703}">
                      <ahyp:hlinkClr xmlns:ahyp="http://schemas.microsoft.com/office/drawing/2018/hyperlinkcolor" val="tx"/>
                    </a:ext>
                  </a:extLst>
                </a:hlinkClick>
              </a:rPr>
              <a:t>slakshmi@ucdavis.edu</a:t>
            </a:r>
            <a:r>
              <a:rPr lang="en-US" sz="1800" dirty="0">
                <a:solidFill>
                  <a:schemeClr val="tx1"/>
                </a:solidFill>
              </a:rPr>
              <a:t>  @neosatyan</a:t>
            </a:r>
          </a:p>
        </p:txBody>
      </p:sp>
      <p:pic>
        <p:nvPicPr>
          <p:cNvPr id="8" name="Picture 7">
            <a:extLst>
              <a:ext uri="{FF2B5EF4-FFF2-40B4-BE49-F238E27FC236}">
                <a16:creationId xmlns:a16="http://schemas.microsoft.com/office/drawing/2014/main" id="{7E04EC1D-C4F4-42EC-983A-3AEFCC6785F2}"/>
              </a:ext>
            </a:extLst>
          </p:cNvPr>
          <p:cNvPicPr>
            <a:picLocks noChangeAspect="1"/>
          </p:cNvPicPr>
          <p:nvPr/>
        </p:nvPicPr>
        <p:blipFill>
          <a:blip r:embed="rId5"/>
          <a:stretch>
            <a:fillRect/>
          </a:stretch>
        </p:blipFill>
        <p:spPr>
          <a:xfrm>
            <a:off x="-99528" y="1875034"/>
            <a:ext cx="1732035" cy="2358308"/>
          </a:xfrm>
          <a:prstGeom prst="rect">
            <a:avLst/>
          </a:prstGeom>
        </p:spPr>
      </p:pic>
      <p:pic>
        <p:nvPicPr>
          <p:cNvPr id="5" name="Picture 4">
            <a:extLst>
              <a:ext uri="{FF2B5EF4-FFF2-40B4-BE49-F238E27FC236}">
                <a16:creationId xmlns:a16="http://schemas.microsoft.com/office/drawing/2014/main" id="{6052BBE2-F14D-48A4-BFB8-9012D92D625A}"/>
              </a:ext>
            </a:extLst>
          </p:cNvPr>
          <p:cNvPicPr>
            <a:picLocks noChangeAspect="1"/>
          </p:cNvPicPr>
          <p:nvPr/>
        </p:nvPicPr>
        <p:blipFill>
          <a:blip r:embed="rId6"/>
          <a:stretch>
            <a:fillRect/>
          </a:stretch>
        </p:blipFill>
        <p:spPr>
          <a:xfrm>
            <a:off x="9024388" y="1339172"/>
            <a:ext cx="3256753" cy="1979084"/>
          </a:xfrm>
          <a:prstGeom prst="rect">
            <a:avLst/>
          </a:prstGeom>
        </p:spPr>
      </p:pic>
      <p:sp>
        <p:nvSpPr>
          <p:cNvPr id="2" name="TextBox 1">
            <a:extLst>
              <a:ext uri="{FF2B5EF4-FFF2-40B4-BE49-F238E27FC236}">
                <a16:creationId xmlns:a16="http://schemas.microsoft.com/office/drawing/2014/main" id="{145AA9A4-E165-DD45-7276-6DFB1C4D09B1}"/>
              </a:ext>
            </a:extLst>
          </p:cNvPr>
          <p:cNvSpPr txBox="1"/>
          <p:nvPr/>
        </p:nvSpPr>
        <p:spPr>
          <a:xfrm>
            <a:off x="205482" y="4304872"/>
            <a:ext cx="4737878" cy="2800767"/>
          </a:xfrm>
          <a:prstGeom prst="rect">
            <a:avLst/>
          </a:prstGeom>
          <a:noFill/>
        </p:spPr>
        <p:txBody>
          <a:bodyPr wrap="square" rtlCol="0">
            <a:spAutoFit/>
          </a:bodyPr>
          <a:lstStyle/>
          <a:p>
            <a:pPr marL="0" marR="0" algn="ctr">
              <a:spcBef>
                <a:spcPts val="0"/>
              </a:spcBef>
              <a:spcAft>
                <a:spcPts val="0"/>
              </a:spcAft>
            </a:pPr>
            <a:r>
              <a:rPr lang="en-US" sz="3200" b="1" dirty="0">
                <a:effectLst/>
                <a:latin typeface="Aptos" panose="020B0004020202020204" pitchFamily="34" charset="0"/>
                <a:ea typeface="Aptos" panose="020B0004020202020204" pitchFamily="34" charset="0"/>
                <a:cs typeface="Aptos" panose="020B0004020202020204" pitchFamily="34" charset="0"/>
              </a:rPr>
              <a:t>Clara H. Song, MD, FAAP</a:t>
            </a:r>
          </a:p>
          <a:p>
            <a:pPr marL="0" marR="0" algn="ctr">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Neonatal Intensivist | Southern California Permanente Medical Group</a:t>
            </a:r>
          </a:p>
          <a:p>
            <a:pPr marL="0" marR="0" algn="ctr">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Chair Elect | American Academy of Pediatrics, Section on Neonatal-Perinatal Medicine</a:t>
            </a:r>
          </a:p>
          <a:p>
            <a:pPr marL="0" marR="0" algn="ctr">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Lean Six Sigma Black Belt</a:t>
            </a:r>
          </a:p>
          <a:p>
            <a:pPr marL="0" marR="0" algn="ctr">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E </a:t>
            </a:r>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7"/>
              </a:rPr>
              <a:t>clara.h.song@kp.org</a:t>
            </a:r>
            <a:r>
              <a:rPr lang="en-US" sz="1800" dirty="0">
                <a:effectLst/>
                <a:latin typeface="Aptos" panose="020B0004020202020204" pitchFamily="34" charset="0"/>
                <a:ea typeface="Aptos" panose="020B0004020202020204" pitchFamily="34" charset="0"/>
                <a:cs typeface="Aptos" panose="020B0004020202020204" pitchFamily="34" charset="0"/>
              </a:rPr>
              <a:t> E </a:t>
            </a:r>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8"/>
              </a:rPr>
              <a:t>clarasong@me.com</a:t>
            </a:r>
            <a:r>
              <a:rPr lang="en-US" sz="1800" dirty="0">
                <a:effectLst/>
                <a:latin typeface="Aptos" panose="020B0004020202020204" pitchFamily="34" charset="0"/>
                <a:ea typeface="Aptos" panose="020B0004020202020204" pitchFamily="34" charset="0"/>
                <a:cs typeface="Aptos" panose="020B0004020202020204" pitchFamily="34" charset="0"/>
              </a:rPr>
              <a:t> T @songMD</a:t>
            </a:r>
          </a:p>
          <a:p>
            <a:pPr algn="ctr"/>
            <a:endParaRPr lang="en-US" dirty="0"/>
          </a:p>
        </p:txBody>
      </p:sp>
    </p:spTree>
    <p:extLst>
      <p:ext uri="{BB962C8B-B14F-4D97-AF65-F5344CB8AC3E}">
        <p14:creationId xmlns:p14="http://schemas.microsoft.com/office/powerpoint/2010/main" val="3534602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E734B78-5D5A-3B1E-30F6-22B6BB3012F2}"/>
              </a:ext>
            </a:extLst>
          </p:cNvPr>
          <p:cNvGraphicFramePr>
            <a:graphicFrameLocks noGrp="1"/>
          </p:cNvGraphicFramePr>
          <p:nvPr/>
        </p:nvGraphicFramePr>
        <p:xfrm>
          <a:off x="4222458" y="679852"/>
          <a:ext cx="7919212" cy="6217920"/>
        </p:xfrm>
        <a:graphic>
          <a:graphicData uri="http://schemas.openxmlformats.org/drawingml/2006/table">
            <a:tbl>
              <a:tblPr firstRow="1" bandRow="1">
                <a:tableStyleId>{073A0DAA-6AF3-43AB-8588-CEC1D06C72B9}</a:tableStyleId>
              </a:tblPr>
              <a:tblGrid>
                <a:gridCol w="2011655">
                  <a:extLst>
                    <a:ext uri="{9D8B030D-6E8A-4147-A177-3AD203B41FA5}">
                      <a16:colId xmlns:a16="http://schemas.microsoft.com/office/drawing/2014/main" val="2239413268"/>
                    </a:ext>
                  </a:extLst>
                </a:gridCol>
                <a:gridCol w="1947949">
                  <a:extLst>
                    <a:ext uri="{9D8B030D-6E8A-4147-A177-3AD203B41FA5}">
                      <a16:colId xmlns:a16="http://schemas.microsoft.com/office/drawing/2014/main" val="1473092632"/>
                    </a:ext>
                  </a:extLst>
                </a:gridCol>
                <a:gridCol w="1979804">
                  <a:extLst>
                    <a:ext uri="{9D8B030D-6E8A-4147-A177-3AD203B41FA5}">
                      <a16:colId xmlns:a16="http://schemas.microsoft.com/office/drawing/2014/main" val="54367043"/>
                    </a:ext>
                  </a:extLst>
                </a:gridCol>
                <a:gridCol w="1979804">
                  <a:extLst>
                    <a:ext uri="{9D8B030D-6E8A-4147-A177-3AD203B41FA5}">
                      <a16:colId xmlns:a16="http://schemas.microsoft.com/office/drawing/2014/main" val="2511020951"/>
                    </a:ext>
                  </a:extLst>
                </a:gridCol>
              </a:tblGrid>
              <a:tr h="853440">
                <a:tc>
                  <a:txBody>
                    <a:bodyPr/>
                    <a:lstStyle/>
                    <a:p>
                      <a:pPr algn="ctr"/>
                      <a:r>
                        <a:rPr lang="en-US" sz="2400" b="1" dirty="0"/>
                        <a:t>Gestational age</a:t>
                      </a:r>
                    </a:p>
                  </a:txBody>
                  <a:tcPr marL="121920" marR="121920" marT="60960" marB="60960"/>
                </a:tc>
                <a:tc>
                  <a:txBody>
                    <a:bodyPr/>
                    <a:lstStyle/>
                    <a:p>
                      <a:pPr algn="ctr"/>
                      <a:r>
                        <a:rPr lang="en-US" sz="2400" b="1" dirty="0"/>
                        <a:t>&lt; 28 weeks</a:t>
                      </a:r>
                    </a:p>
                  </a:txBody>
                  <a:tcPr marL="121920" marR="121920" marT="60960" marB="60960"/>
                </a:tc>
                <a:tc>
                  <a:txBody>
                    <a:bodyPr/>
                    <a:lstStyle/>
                    <a:p>
                      <a:pPr algn="ctr"/>
                      <a:r>
                        <a:rPr lang="en-US" sz="2400" b="1" dirty="0"/>
                        <a:t>28-34 weeks</a:t>
                      </a:r>
                    </a:p>
                  </a:txBody>
                  <a:tcPr marL="121920" marR="121920" marT="60960" marB="60960"/>
                </a:tc>
                <a:tc>
                  <a:txBody>
                    <a:bodyPr/>
                    <a:lstStyle/>
                    <a:p>
                      <a:pPr algn="ctr"/>
                      <a:r>
                        <a:rPr lang="en-US" sz="2400" b="1" dirty="0"/>
                        <a:t>&gt; 34 weeks</a:t>
                      </a:r>
                    </a:p>
                  </a:txBody>
                  <a:tcPr marL="121920" marR="121920" marT="60960" marB="60960"/>
                </a:tc>
                <a:extLst>
                  <a:ext uri="{0D108BD9-81ED-4DB2-BD59-A6C34878D82A}">
                    <a16:rowId xmlns:a16="http://schemas.microsoft.com/office/drawing/2014/main" val="2045033514"/>
                  </a:ext>
                </a:extLst>
              </a:tr>
              <a:tr h="3048000">
                <a:tc>
                  <a:txBody>
                    <a:bodyPr/>
                    <a:lstStyle/>
                    <a:p>
                      <a:pPr algn="ctr"/>
                      <a:endParaRPr lang="en-US" sz="2400" b="1" dirty="0"/>
                    </a:p>
                    <a:p>
                      <a:pPr algn="ctr"/>
                      <a:endParaRPr lang="en-US" sz="2400" b="1" dirty="0"/>
                    </a:p>
                    <a:p>
                      <a:pPr algn="ctr"/>
                      <a:r>
                        <a:rPr lang="en-US" sz="2400" b="1" dirty="0"/>
                        <a:t>No resuscitation needed</a:t>
                      </a:r>
                    </a:p>
                    <a:p>
                      <a:pPr algn="ctr"/>
                      <a:endParaRPr lang="en-US" sz="2400" b="1" dirty="0"/>
                    </a:p>
                    <a:p>
                      <a:pPr algn="ctr"/>
                      <a:endParaRPr lang="en-US" sz="2400" b="1" dirty="0"/>
                    </a:p>
                    <a:p>
                      <a:pPr algn="ctr"/>
                      <a:endParaRPr lang="en-US" sz="2400" b="1" dirty="0"/>
                    </a:p>
                  </a:txBody>
                  <a:tcPr marL="121920" marR="121920" marT="60960" marB="60960">
                    <a:solidFill>
                      <a:srgbClr val="FFCCFF"/>
                    </a:solidFill>
                  </a:tcPr>
                </a:tc>
                <a:tc gridSpan="3">
                  <a:txBody>
                    <a:bodyPr/>
                    <a:lstStyle/>
                    <a:p>
                      <a:pPr algn="ctr"/>
                      <a:r>
                        <a:rPr lang="en-US" sz="2400" b="1" dirty="0"/>
                        <a:t>DCC ≥ 30s can be beneficial compared to ECC &lt; 30s</a:t>
                      </a:r>
                    </a:p>
                  </a:txBody>
                  <a:tcPr marL="121920" marR="121920" marT="60960" marB="60960">
                    <a:solidFill>
                      <a:srgbClr val="FFFF00"/>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732544216"/>
                  </a:ext>
                </a:extLst>
              </a:tr>
              <a:tr h="2316480">
                <a:tc>
                  <a:txBody>
                    <a:bodyPr/>
                    <a:lstStyle/>
                    <a:p>
                      <a:endParaRPr lang="en-US" sz="2400" b="1" dirty="0">
                        <a:solidFill>
                          <a:schemeClr val="bg1"/>
                        </a:solidFill>
                      </a:endParaRPr>
                    </a:p>
                    <a:p>
                      <a:pPr algn="ctr"/>
                      <a:r>
                        <a:rPr lang="en-US" sz="2400" b="1" dirty="0">
                          <a:solidFill>
                            <a:schemeClr val="bg1"/>
                          </a:solidFill>
                        </a:rPr>
                        <a:t>Resuscitation needed</a:t>
                      </a:r>
                    </a:p>
                  </a:txBody>
                  <a:tcPr marL="121920" marR="121920" marT="60960" marB="60960">
                    <a:solidFill>
                      <a:srgbClr val="00B0F0"/>
                    </a:solidFill>
                  </a:tcPr>
                </a:tc>
                <a:tc>
                  <a:txBody>
                    <a:bodyPr/>
                    <a:lstStyle/>
                    <a:p>
                      <a:endParaRPr lang="en-US" sz="2400" b="1"/>
                    </a:p>
                  </a:txBody>
                  <a:tcPr marL="121920" marR="121920" marT="60960" marB="60960"/>
                </a:tc>
                <a:tc>
                  <a:txBody>
                    <a:bodyPr/>
                    <a:lstStyle/>
                    <a:p>
                      <a:endParaRPr lang="en-US" sz="2400" b="1" dirty="0"/>
                    </a:p>
                  </a:txBody>
                  <a:tcPr marL="121920" marR="121920" marT="60960" marB="60960"/>
                </a:tc>
                <a:tc>
                  <a:txBody>
                    <a:bodyPr/>
                    <a:lstStyle/>
                    <a:p>
                      <a:pPr algn="ctr"/>
                      <a:r>
                        <a:rPr lang="en-US" sz="2400" b="1" dirty="0">
                          <a:solidFill>
                            <a:schemeClr val="bg1"/>
                          </a:solidFill>
                        </a:rPr>
                        <a:t>Non-vigorous 35-42 weeks, </a:t>
                      </a:r>
                      <a:r>
                        <a:rPr lang="en-US" sz="2400" b="1" dirty="0" err="1">
                          <a:solidFill>
                            <a:schemeClr val="bg1"/>
                          </a:solidFill>
                        </a:rPr>
                        <a:t>iUCM</a:t>
                      </a:r>
                      <a:r>
                        <a:rPr lang="en-US" sz="2400" b="1" dirty="0">
                          <a:solidFill>
                            <a:schemeClr val="bg1"/>
                          </a:solidFill>
                        </a:rPr>
                        <a:t> may be reasonable compared to ECC &lt; 30s</a:t>
                      </a:r>
                    </a:p>
                  </a:txBody>
                  <a:tcPr marL="121920" marR="121920" marT="60960" marB="60960">
                    <a:solidFill>
                      <a:schemeClr val="accent2">
                        <a:lumMod val="75000"/>
                      </a:schemeClr>
                    </a:solidFill>
                  </a:tcPr>
                </a:tc>
                <a:extLst>
                  <a:ext uri="{0D108BD9-81ED-4DB2-BD59-A6C34878D82A}">
                    <a16:rowId xmlns:a16="http://schemas.microsoft.com/office/drawing/2014/main" val="3465159984"/>
                  </a:ext>
                </a:extLst>
              </a:tr>
            </a:tbl>
          </a:graphicData>
        </a:graphic>
      </p:graphicFrame>
      <p:sp>
        <p:nvSpPr>
          <p:cNvPr id="5" name="TextBox 4">
            <a:extLst>
              <a:ext uri="{FF2B5EF4-FFF2-40B4-BE49-F238E27FC236}">
                <a16:creationId xmlns:a16="http://schemas.microsoft.com/office/drawing/2014/main" id="{ACD28A71-5F39-8E49-177B-D7C687C719E3}"/>
              </a:ext>
            </a:extLst>
          </p:cNvPr>
          <p:cNvSpPr txBox="1"/>
          <p:nvPr/>
        </p:nvSpPr>
        <p:spPr>
          <a:xfrm>
            <a:off x="10145087" y="2565074"/>
            <a:ext cx="1963024" cy="1938992"/>
          </a:xfrm>
          <a:prstGeom prst="rect">
            <a:avLst/>
          </a:prstGeom>
          <a:solidFill>
            <a:schemeClr val="accent2">
              <a:lumMod val="50000"/>
            </a:schemeClr>
          </a:solidFill>
          <a:ln>
            <a:solidFill>
              <a:schemeClr val="tx1"/>
            </a:solidFill>
          </a:ln>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b="1" dirty="0" err="1">
                <a:solidFill>
                  <a:schemeClr val="bg1"/>
                </a:solidFill>
              </a:rPr>
              <a:t>iUCM</a:t>
            </a:r>
            <a:r>
              <a:rPr lang="en-US" b="1" dirty="0">
                <a:solidFill>
                  <a:schemeClr val="bg1"/>
                </a:solidFill>
              </a:rPr>
              <a:t> not known to be beneficial compared to DCC ≥ 30 s </a:t>
            </a:r>
          </a:p>
        </p:txBody>
      </p:sp>
      <p:sp>
        <p:nvSpPr>
          <p:cNvPr id="6" name="TextBox 5">
            <a:extLst>
              <a:ext uri="{FF2B5EF4-FFF2-40B4-BE49-F238E27FC236}">
                <a16:creationId xmlns:a16="http://schemas.microsoft.com/office/drawing/2014/main" id="{2179219B-69D4-E46E-5570-60198F162D0B}"/>
              </a:ext>
            </a:extLst>
          </p:cNvPr>
          <p:cNvSpPr txBox="1"/>
          <p:nvPr/>
        </p:nvSpPr>
        <p:spPr>
          <a:xfrm>
            <a:off x="6265838" y="2321004"/>
            <a:ext cx="1963024" cy="4524315"/>
          </a:xfrm>
          <a:prstGeom prst="rect">
            <a:avLst/>
          </a:prstGeom>
          <a:solidFill>
            <a:srgbClr val="C00000"/>
          </a:solidFill>
          <a:ln>
            <a:solidFill>
              <a:schemeClr val="tx1"/>
            </a:solidFill>
          </a:ln>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dirty="0">
              <a:solidFill>
                <a:schemeClr val="bg1"/>
              </a:solidFill>
            </a:endParaRPr>
          </a:p>
          <a:p>
            <a:pPr algn="ctr"/>
            <a:endParaRPr lang="en-US" sz="3200" dirty="0">
              <a:solidFill>
                <a:schemeClr val="bg1"/>
              </a:solidFill>
            </a:endParaRPr>
          </a:p>
          <a:p>
            <a:pPr algn="ctr"/>
            <a:r>
              <a:rPr lang="en-US" sz="3200" b="1" dirty="0" err="1">
                <a:solidFill>
                  <a:schemeClr val="bg1"/>
                </a:solidFill>
              </a:rPr>
              <a:t>iUCM</a:t>
            </a:r>
            <a:r>
              <a:rPr lang="en-US" sz="3200" b="1" dirty="0">
                <a:solidFill>
                  <a:schemeClr val="bg1"/>
                </a:solidFill>
              </a:rPr>
              <a:t> </a:t>
            </a:r>
            <a:r>
              <a:rPr lang="en-US" sz="3200" b="1" u="sng" dirty="0">
                <a:solidFill>
                  <a:schemeClr val="bg1"/>
                </a:solidFill>
              </a:rPr>
              <a:t>not</a:t>
            </a:r>
            <a:r>
              <a:rPr lang="en-US" sz="3200" b="1" dirty="0">
                <a:solidFill>
                  <a:schemeClr val="bg1"/>
                </a:solidFill>
              </a:rPr>
              <a:t> </a:t>
            </a:r>
            <a:r>
              <a:rPr lang="en-US" sz="3200" b="1" dirty="0" err="1">
                <a:solidFill>
                  <a:schemeClr val="bg1"/>
                </a:solidFill>
              </a:rPr>
              <a:t>recom</a:t>
            </a:r>
            <a:r>
              <a:rPr lang="en-US" sz="3200" b="1" dirty="0">
                <a:solidFill>
                  <a:schemeClr val="bg1"/>
                </a:solidFill>
              </a:rPr>
              <a:t>-mended</a:t>
            </a:r>
          </a:p>
          <a:p>
            <a:pPr algn="ctr"/>
            <a:endParaRPr lang="en-US" sz="3200" b="1" dirty="0">
              <a:solidFill>
                <a:schemeClr val="bg1"/>
              </a:solidFill>
            </a:endParaRPr>
          </a:p>
          <a:p>
            <a:pPr algn="ctr"/>
            <a:endParaRPr lang="en-US" sz="3200" b="1" dirty="0">
              <a:solidFill>
                <a:schemeClr val="bg1"/>
              </a:solidFill>
            </a:endParaRPr>
          </a:p>
          <a:p>
            <a:pPr algn="ctr"/>
            <a:endParaRPr lang="en-US" sz="3200" dirty="0">
              <a:solidFill>
                <a:schemeClr val="bg1"/>
              </a:solidFill>
            </a:endParaRPr>
          </a:p>
          <a:p>
            <a:pPr algn="ctr"/>
            <a:endParaRPr lang="en-US" sz="3200" dirty="0">
              <a:solidFill>
                <a:schemeClr val="bg1"/>
              </a:solidFill>
            </a:endParaRPr>
          </a:p>
        </p:txBody>
      </p:sp>
      <p:pic>
        <p:nvPicPr>
          <p:cNvPr id="12" name="Picture 11">
            <a:extLst>
              <a:ext uri="{FF2B5EF4-FFF2-40B4-BE49-F238E27FC236}">
                <a16:creationId xmlns:a16="http://schemas.microsoft.com/office/drawing/2014/main" id="{56DDBC1F-B260-3A36-6507-5EC2DCF925EC}"/>
              </a:ext>
            </a:extLst>
          </p:cNvPr>
          <p:cNvPicPr>
            <a:picLocks noChangeAspect="1"/>
          </p:cNvPicPr>
          <p:nvPr/>
        </p:nvPicPr>
        <p:blipFill>
          <a:blip r:embed="rId2"/>
          <a:stretch>
            <a:fillRect/>
          </a:stretch>
        </p:blipFill>
        <p:spPr>
          <a:xfrm>
            <a:off x="83889" y="774539"/>
            <a:ext cx="4138568" cy="6217687"/>
          </a:xfrm>
          <a:prstGeom prst="rect">
            <a:avLst/>
          </a:prstGeom>
        </p:spPr>
      </p:pic>
      <p:sp>
        <p:nvSpPr>
          <p:cNvPr id="13" name="TextBox 12">
            <a:extLst>
              <a:ext uri="{FF2B5EF4-FFF2-40B4-BE49-F238E27FC236}">
                <a16:creationId xmlns:a16="http://schemas.microsoft.com/office/drawing/2014/main" id="{1D3A77F1-32B3-734C-C9A3-062492473D25}"/>
              </a:ext>
            </a:extLst>
          </p:cNvPr>
          <p:cNvSpPr txBox="1"/>
          <p:nvPr/>
        </p:nvSpPr>
        <p:spPr>
          <a:xfrm>
            <a:off x="83890" y="95078"/>
            <a:ext cx="12057777" cy="584775"/>
          </a:xfrm>
          <a:prstGeom prst="rect">
            <a:avLst/>
          </a:prstGeom>
          <a:solidFill>
            <a:srgbClr val="7030A0"/>
          </a:solid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3200" b="1" dirty="0">
                <a:solidFill>
                  <a:schemeClr val="bg1"/>
                </a:solidFill>
              </a:rPr>
              <a:t>Umbilical Cord Management</a:t>
            </a:r>
          </a:p>
        </p:txBody>
      </p:sp>
      <p:sp>
        <p:nvSpPr>
          <p:cNvPr id="2" name="TextBox 1">
            <a:extLst>
              <a:ext uri="{FF2B5EF4-FFF2-40B4-BE49-F238E27FC236}">
                <a16:creationId xmlns:a16="http://schemas.microsoft.com/office/drawing/2014/main" id="{8ED73A00-86A1-F9CF-AFE0-DB4E7A445F0B}"/>
              </a:ext>
            </a:extLst>
          </p:cNvPr>
          <p:cNvSpPr txBox="1"/>
          <p:nvPr/>
        </p:nvSpPr>
        <p:spPr>
          <a:xfrm>
            <a:off x="8283760" y="3429000"/>
            <a:ext cx="1806429" cy="2308324"/>
          </a:xfrm>
          <a:prstGeom prst="rect">
            <a:avLst/>
          </a:prstGeom>
          <a:solidFill>
            <a:schemeClr val="accent2">
              <a:lumMod val="75000"/>
            </a:schemeClr>
          </a:solid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b="1" dirty="0" err="1">
                <a:solidFill>
                  <a:schemeClr val="bg1"/>
                </a:solidFill>
              </a:rPr>
              <a:t>iUCM</a:t>
            </a:r>
            <a:r>
              <a:rPr lang="en-US" b="1" dirty="0">
                <a:solidFill>
                  <a:schemeClr val="bg1"/>
                </a:solidFill>
              </a:rPr>
              <a:t> may be reasonable if DCC cannot be performed</a:t>
            </a:r>
          </a:p>
        </p:txBody>
      </p:sp>
    </p:spTree>
    <p:extLst>
      <p:ext uri="{BB962C8B-B14F-4D97-AF65-F5344CB8AC3E}">
        <p14:creationId xmlns:p14="http://schemas.microsoft.com/office/powerpoint/2010/main" val="1529636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EDF55B-7D50-ED4F-9342-B958BFB3067C}"/>
              </a:ext>
            </a:extLst>
          </p:cNvPr>
          <p:cNvSpPr>
            <a:spLocks noGrp="1"/>
          </p:cNvSpPr>
          <p:nvPr>
            <p:ph type="title"/>
          </p:nvPr>
        </p:nvSpPr>
        <p:spPr>
          <a:xfrm>
            <a:off x="24791" y="833965"/>
            <a:ext cx="4036334" cy="5047990"/>
          </a:xfrm>
          <a:solidFill>
            <a:srgbClr val="00B0F0"/>
          </a:solidFill>
        </p:spPr>
        <p:txBody>
          <a:bodyPr vert="horz" lIns="91440" tIns="45720" rIns="91440" bIns="45720" rtlCol="0" anchor="t">
            <a:normAutofit fontScale="90000"/>
          </a:bodyPr>
          <a:lstStyle/>
          <a:p>
            <a:r>
              <a:rPr lang="en-US" sz="4600" b="1" kern="1200" dirty="0">
                <a:solidFill>
                  <a:schemeClr val="bg1"/>
                </a:solidFill>
                <a:latin typeface="+mj-lt"/>
                <a:ea typeface="+mj-ea"/>
                <a:cs typeface="+mj-cs"/>
              </a:rPr>
              <a:t>Unique Aspects of Fetal Hemoglobin:</a:t>
            </a:r>
            <a:br>
              <a:rPr lang="en-US" sz="4600" b="1" kern="1200" dirty="0">
                <a:solidFill>
                  <a:schemeClr val="bg1"/>
                </a:solidFill>
                <a:latin typeface="+mj-lt"/>
                <a:ea typeface="+mj-ea"/>
                <a:cs typeface="+mj-cs"/>
              </a:rPr>
            </a:br>
            <a:br>
              <a:rPr lang="en-US" sz="4600" b="1" kern="1200" dirty="0">
                <a:solidFill>
                  <a:schemeClr val="bg1"/>
                </a:solidFill>
                <a:latin typeface="+mj-lt"/>
                <a:ea typeface="+mj-ea"/>
                <a:cs typeface="+mj-cs"/>
              </a:rPr>
            </a:br>
            <a:br>
              <a:rPr lang="en-US" sz="4600" b="1" kern="1200" dirty="0">
                <a:solidFill>
                  <a:schemeClr val="bg1"/>
                </a:solidFill>
                <a:latin typeface="+mj-lt"/>
                <a:ea typeface="+mj-ea"/>
                <a:cs typeface="+mj-cs"/>
              </a:rPr>
            </a:br>
            <a:br>
              <a:rPr lang="en-US" sz="4600" b="1" kern="1200" dirty="0">
                <a:solidFill>
                  <a:schemeClr val="bg1"/>
                </a:solidFill>
                <a:latin typeface="+mj-lt"/>
                <a:ea typeface="+mj-ea"/>
                <a:cs typeface="+mj-cs"/>
              </a:rPr>
            </a:br>
            <a:br>
              <a:rPr lang="en-US" sz="4600" b="1" kern="1200" dirty="0">
                <a:solidFill>
                  <a:schemeClr val="bg1"/>
                </a:solidFill>
                <a:latin typeface="+mj-lt"/>
                <a:ea typeface="+mj-ea"/>
                <a:cs typeface="+mj-cs"/>
              </a:rPr>
            </a:br>
            <a:r>
              <a:rPr lang="en-US" sz="4600" b="1" kern="1200" dirty="0">
                <a:solidFill>
                  <a:schemeClr val="bg1"/>
                </a:solidFill>
                <a:latin typeface="+mj-lt"/>
                <a:ea typeface="+mj-ea"/>
                <a:cs typeface="+mj-cs"/>
              </a:rPr>
              <a:t>More effective during hypoxemia</a:t>
            </a: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normal blood pressure&#10;&#10;Description automatically generated">
            <a:extLst>
              <a:ext uri="{FF2B5EF4-FFF2-40B4-BE49-F238E27FC236}">
                <a16:creationId xmlns:a16="http://schemas.microsoft.com/office/drawing/2014/main" id="{A12D2C95-0AFB-0912-8844-9BEEE4D8EE43}"/>
              </a:ext>
            </a:extLst>
          </p:cNvPr>
          <p:cNvPicPr>
            <a:picLocks noChangeAspect="1"/>
          </p:cNvPicPr>
          <p:nvPr/>
        </p:nvPicPr>
        <p:blipFill rotWithShape="1">
          <a:blip r:embed="rId2"/>
          <a:srcRect t="14613"/>
          <a:stretch/>
        </p:blipFill>
        <p:spPr bwMode="auto">
          <a:xfrm>
            <a:off x="4037744" y="-17813"/>
            <a:ext cx="8129465" cy="668120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670357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9461-0BFF-5261-AB54-A19E8AD20345}"/>
              </a:ext>
            </a:extLst>
          </p:cNvPr>
          <p:cNvSpPr>
            <a:spLocks noGrp="1"/>
          </p:cNvSpPr>
          <p:nvPr>
            <p:ph type="title"/>
          </p:nvPr>
        </p:nvSpPr>
        <p:spPr>
          <a:xfrm>
            <a:off x="44362" y="3768205"/>
            <a:ext cx="3290887" cy="2452687"/>
          </a:xfrm>
        </p:spPr>
        <p:txBody>
          <a:bodyPr anchor="ctr">
            <a:normAutofit/>
          </a:bodyPr>
          <a:lstStyle/>
          <a:p>
            <a:r>
              <a:rPr lang="en-US" sz="3600"/>
              <a:t>Cord Blood Gases</a:t>
            </a:r>
          </a:p>
        </p:txBody>
      </p:sp>
      <p:pic>
        <p:nvPicPr>
          <p:cNvPr id="5" name="Picture 4">
            <a:extLst>
              <a:ext uri="{FF2B5EF4-FFF2-40B4-BE49-F238E27FC236}">
                <a16:creationId xmlns:a16="http://schemas.microsoft.com/office/drawing/2014/main" id="{330AFCEF-D524-CE55-D7D9-C81E1F25D765}"/>
              </a:ext>
            </a:extLst>
          </p:cNvPr>
          <p:cNvPicPr>
            <a:picLocks noChangeAspect="1"/>
          </p:cNvPicPr>
          <p:nvPr/>
        </p:nvPicPr>
        <p:blipFill rotWithShape="1">
          <a:blip r:embed="rId2"/>
          <a:srcRect t="12457" b="1991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65809ED3-CCCA-E50F-491F-F4920758E63A}"/>
              </a:ext>
            </a:extLst>
          </p:cNvPr>
          <p:cNvSpPr>
            <a:spLocks noGrp="1"/>
          </p:cNvSpPr>
          <p:nvPr>
            <p:ph idx="1"/>
          </p:nvPr>
        </p:nvSpPr>
        <p:spPr>
          <a:xfrm>
            <a:off x="3335249" y="3768204"/>
            <a:ext cx="4139182" cy="2452687"/>
          </a:xfrm>
        </p:spPr>
        <p:txBody>
          <a:bodyPr anchor="ctr">
            <a:normAutofit/>
          </a:bodyPr>
          <a:lstStyle/>
          <a:p>
            <a:pPr marL="0" marR="0">
              <a:spcBef>
                <a:spcPts val="0"/>
              </a:spcBef>
              <a:spcAft>
                <a:spcPts val="600"/>
              </a:spcAft>
            </a:pPr>
            <a:r>
              <a:rPr lang="en-US" sz="3200" dirty="0">
                <a:ln>
                  <a:noFill/>
                </a:ln>
                <a:effectLst/>
                <a:latin typeface="Helvetica Neue"/>
                <a:ea typeface="Arial Unicode MS"/>
                <a:cs typeface="Arial Unicode MS"/>
              </a:rPr>
              <a:t>Cord Gases:</a:t>
            </a:r>
          </a:p>
          <a:p>
            <a:pPr marL="0" marR="0">
              <a:spcBef>
                <a:spcPts val="0"/>
              </a:spcBef>
              <a:spcAft>
                <a:spcPts val="600"/>
              </a:spcAft>
            </a:pPr>
            <a:r>
              <a:rPr lang="en-US" sz="3200" dirty="0">
                <a:ln>
                  <a:noFill/>
                </a:ln>
                <a:effectLst/>
                <a:latin typeface="Helvetica Neue"/>
                <a:ea typeface="Arial Unicode MS"/>
                <a:cs typeface="Arial Unicode MS"/>
              </a:rPr>
              <a:t>Art: 6.9/74/27/15/-19</a:t>
            </a:r>
          </a:p>
          <a:p>
            <a:pPr marL="0" marR="0">
              <a:spcBef>
                <a:spcPts val="0"/>
              </a:spcBef>
              <a:spcAft>
                <a:spcPts val="600"/>
              </a:spcAft>
            </a:pPr>
            <a:r>
              <a:rPr lang="en-US" sz="3200" dirty="0">
                <a:ln>
                  <a:noFill/>
                </a:ln>
                <a:effectLst/>
                <a:latin typeface="Helvetica Neue"/>
                <a:ea typeface="Arial Unicode MS"/>
                <a:cs typeface="Arial Unicode MS"/>
              </a:rPr>
              <a:t>Ven: 7.2/45/32/-14</a:t>
            </a:r>
          </a:p>
        </p:txBody>
      </p:sp>
      <p:sp>
        <p:nvSpPr>
          <p:cNvPr id="6" name="Star: 32 Points 5">
            <a:extLst>
              <a:ext uri="{FF2B5EF4-FFF2-40B4-BE49-F238E27FC236}">
                <a16:creationId xmlns:a16="http://schemas.microsoft.com/office/drawing/2014/main" id="{FCF185C2-EDE6-8976-36AD-392EEFCFF9FE}"/>
              </a:ext>
            </a:extLst>
          </p:cNvPr>
          <p:cNvSpPr/>
          <p:nvPr/>
        </p:nvSpPr>
        <p:spPr>
          <a:xfrm>
            <a:off x="344184" y="246580"/>
            <a:ext cx="724328" cy="726053"/>
          </a:xfrm>
          <a:prstGeom prst="star32">
            <a:avLst/>
          </a:prstGeom>
          <a:solidFill>
            <a:srgbClr val="FF00FF"/>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7" name="TextBox 6">
            <a:extLst>
              <a:ext uri="{FF2B5EF4-FFF2-40B4-BE49-F238E27FC236}">
                <a16:creationId xmlns:a16="http://schemas.microsoft.com/office/drawing/2014/main" id="{2181D23D-8E30-8517-325E-1DCBDF40A6BD}"/>
              </a:ext>
            </a:extLst>
          </p:cNvPr>
          <p:cNvSpPr txBox="1"/>
          <p:nvPr/>
        </p:nvSpPr>
        <p:spPr>
          <a:xfrm>
            <a:off x="7643973" y="3965825"/>
            <a:ext cx="4381928" cy="2677656"/>
          </a:xfrm>
          <a:prstGeom prst="rect">
            <a:avLst/>
          </a:prstGeom>
          <a:noFill/>
        </p:spPr>
        <p:txBody>
          <a:bodyPr wrap="square" rtlCol="0">
            <a:spAutoFit/>
          </a:bodyPr>
          <a:lstStyle/>
          <a:p>
            <a:pPr marL="342900" indent="-342900">
              <a:buFont typeface="+mj-lt"/>
              <a:buAutoNum type="alphaUcPeriod"/>
            </a:pPr>
            <a:r>
              <a:rPr lang="en-US" sz="2800" dirty="0"/>
              <a:t>Cord compression (partial)</a:t>
            </a:r>
          </a:p>
          <a:p>
            <a:pPr marL="342900" indent="-342900">
              <a:buFont typeface="+mj-lt"/>
              <a:buAutoNum type="alphaUcPeriod"/>
            </a:pPr>
            <a:r>
              <a:rPr lang="en-US" sz="2800" dirty="0"/>
              <a:t>Placental abruption</a:t>
            </a:r>
          </a:p>
          <a:p>
            <a:pPr marL="342900" indent="-342900">
              <a:buFont typeface="+mj-lt"/>
              <a:buAutoNum type="alphaUcPeriod"/>
            </a:pPr>
            <a:r>
              <a:rPr lang="en-US" sz="2800" dirty="0"/>
              <a:t>Complete cord compression</a:t>
            </a:r>
          </a:p>
          <a:p>
            <a:pPr marL="342900" indent="-342900">
              <a:buFont typeface="+mj-lt"/>
              <a:buAutoNum type="alphaUcPeriod"/>
            </a:pPr>
            <a:r>
              <a:rPr lang="en-US" sz="2800" dirty="0"/>
              <a:t>Sampling error</a:t>
            </a:r>
          </a:p>
          <a:p>
            <a:pPr marL="342900" indent="-342900">
              <a:buFont typeface="+mj-lt"/>
              <a:buAutoNum type="alphaUcPeriod"/>
            </a:pPr>
            <a:endParaRPr lang="en-US" sz="2800" dirty="0"/>
          </a:p>
        </p:txBody>
      </p:sp>
    </p:spTree>
    <p:extLst>
      <p:ext uri="{BB962C8B-B14F-4D97-AF65-F5344CB8AC3E}">
        <p14:creationId xmlns:p14="http://schemas.microsoft.com/office/powerpoint/2010/main" val="3757683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D7C295-FEBD-61C7-2012-AB903109DF4D}"/>
              </a:ext>
            </a:extLst>
          </p:cNvPr>
          <p:cNvSpPr>
            <a:spLocks noGrp="1"/>
          </p:cNvSpPr>
          <p:nvPr>
            <p:ph type="title"/>
          </p:nvPr>
        </p:nvSpPr>
        <p:spPr/>
        <p:txBody>
          <a:bodyPr>
            <a:normAutofit/>
          </a:bodyPr>
          <a:lstStyle/>
          <a:p>
            <a:r>
              <a:rPr lang="en-US" sz="4000" dirty="0"/>
              <a:t>Interpretation of Cord Gases: Partial compression</a:t>
            </a:r>
          </a:p>
        </p:txBody>
      </p:sp>
      <p:sp>
        <p:nvSpPr>
          <p:cNvPr id="5" name="Content Placeholder 4">
            <a:extLst>
              <a:ext uri="{FF2B5EF4-FFF2-40B4-BE49-F238E27FC236}">
                <a16:creationId xmlns:a16="http://schemas.microsoft.com/office/drawing/2014/main" id="{5B1F16FB-8A78-8E31-99DF-B8565773F0DB}"/>
              </a:ext>
            </a:extLst>
          </p:cNvPr>
          <p:cNvSpPr>
            <a:spLocks noGrp="1"/>
          </p:cNvSpPr>
          <p:nvPr>
            <p:ph idx="1"/>
          </p:nvPr>
        </p:nvSpPr>
        <p:spPr>
          <a:xfrm>
            <a:off x="297837" y="1191333"/>
            <a:ext cx="4977944" cy="4985630"/>
          </a:xfrm>
        </p:spPr>
        <p:txBody>
          <a:bodyPr/>
          <a:lstStyle/>
          <a:p>
            <a:r>
              <a:rPr lang="en-US" dirty="0"/>
              <a:t>Umbilical Cord Gas:</a:t>
            </a:r>
          </a:p>
          <a:p>
            <a:pPr marL="0" marR="0">
              <a:spcBef>
                <a:spcPts val="0"/>
              </a:spcBef>
              <a:spcAft>
                <a:spcPts val="600"/>
              </a:spcAft>
            </a:pPr>
            <a:r>
              <a:rPr lang="en-US" sz="2800" dirty="0">
                <a:ln>
                  <a:noFill/>
                </a:ln>
                <a:effectLst/>
                <a:latin typeface="Helvetica Neue"/>
                <a:ea typeface="Arial Unicode MS"/>
                <a:cs typeface="Arial Unicode MS"/>
              </a:rPr>
              <a:t>Art: 6.9/74/27/15/-19</a:t>
            </a:r>
          </a:p>
          <a:p>
            <a:pPr marL="0" marR="0">
              <a:spcBef>
                <a:spcPts val="0"/>
              </a:spcBef>
              <a:spcAft>
                <a:spcPts val="600"/>
              </a:spcAft>
            </a:pPr>
            <a:r>
              <a:rPr lang="en-US" sz="2800" dirty="0">
                <a:ln>
                  <a:noFill/>
                </a:ln>
                <a:effectLst/>
                <a:latin typeface="Helvetica Neue"/>
                <a:ea typeface="Arial Unicode MS"/>
                <a:cs typeface="Arial Unicode MS"/>
              </a:rPr>
              <a:t>Ven: 7.2/45/32/-14</a:t>
            </a:r>
            <a:endParaRPr lang="en-US" dirty="0"/>
          </a:p>
          <a:p>
            <a:endParaRPr lang="en-US" dirty="0"/>
          </a:p>
        </p:txBody>
      </p:sp>
      <p:pic>
        <p:nvPicPr>
          <p:cNvPr id="7" name="Picture 6">
            <a:extLst>
              <a:ext uri="{FF2B5EF4-FFF2-40B4-BE49-F238E27FC236}">
                <a16:creationId xmlns:a16="http://schemas.microsoft.com/office/drawing/2014/main" id="{B6DD1AF1-13BA-E619-C95D-7CA1EE43D841}"/>
              </a:ext>
            </a:extLst>
          </p:cNvPr>
          <p:cNvPicPr>
            <a:picLocks noChangeAspect="1"/>
          </p:cNvPicPr>
          <p:nvPr/>
        </p:nvPicPr>
        <p:blipFill>
          <a:blip r:embed="rId2"/>
          <a:stretch>
            <a:fillRect/>
          </a:stretch>
        </p:blipFill>
        <p:spPr>
          <a:xfrm>
            <a:off x="5471257" y="1136591"/>
            <a:ext cx="6506173" cy="5666667"/>
          </a:xfrm>
          <a:prstGeom prst="rect">
            <a:avLst/>
          </a:prstGeom>
        </p:spPr>
      </p:pic>
      <p:pic>
        <p:nvPicPr>
          <p:cNvPr id="9" name="Picture 8">
            <a:extLst>
              <a:ext uri="{FF2B5EF4-FFF2-40B4-BE49-F238E27FC236}">
                <a16:creationId xmlns:a16="http://schemas.microsoft.com/office/drawing/2014/main" id="{EB01C230-C386-00B1-696D-ACAD12AA1F9E}"/>
              </a:ext>
            </a:extLst>
          </p:cNvPr>
          <p:cNvPicPr>
            <a:picLocks noChangeAspect="1"/>
          </p:cNvPicPr>
          <p:nvPr/>
        </p:nvPicPr>
        <p:blipFill>
          <a:blip r:embed="rId3"/>
          <a:stretch>
            <a:fillRect/>
          </a:stretch>
        </p:blipFill>
        <p:spPr>
          <a:xfrm>
            <a:off x="61645" y="4312284"/>
            <a:ext cx="5587508" cy="2511951"/>
          </a:xfrm>
          <a:prstGeom prst="rect">
            <a:avLst/>
          </a:prstGeom>
        </p:spPr>
      </p:pic>
      <p:sp>
        <p:nvSpPr>
          <p:cNvPr id="10" name="Arrow: Down 9">
            <a:extLst>
              <a:ext uri="{FF2B5EF4-FFF2-40B4-BE49-F238E27FC236}">
                <a16:creationId xmlns:a16="http://schemas.microsoft.com/office/drawing/2014/main" id="{07A74954-F505-96DA-353F-F4DF8CD0E844}"/>
              </a:ext>
            </a:extLst>
          </p:cNvPr>
          <p:cNvSpPr/>
          <p:nvPr/>
        </p:nvSpPr>
        <p:spPr>
          <a:xfrm>
            <a:off x="8640562" y="4248361"/>
            <a:ext cx="616449" cy="1029988"/>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44A0FA8C-B9CB-4DF5-1FEF-F43F86D6BF71}"/>
              </a:ext>
            </a:extLst>
          </p:cNvPr>
          <p:cNvSpPr/>
          <p:nvPr/>
        </p:nvSpPr>
        <p:spPr>
          <a:xfrm rot="20204808">
            <a:off x="4303156" y="4113085"/>
            <a:ext cx="616449" cy="1029988"/>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Scroll: Vertical 11">
            <a:extLst>
              <a:ext uri="{FF2B5EF4-FFF2-40B4-BE49-F238E27FC236}">
                <a16:creationId xmlns:a16="http://schemas.microsoft.com/office/drawing/2014/main" id="{8BC87464-31A6-DAA7-E6D5-A1A16FB497F4}"/>
              </a:ext>
            </a:extLst>
          </p:cNvPr>
          <p:cNvSpPr/>
          <p:nvPr/>
        </p:nvSpPr>
        <p:spPr>
          <a:xfrm>
            <a:off x="6863137" y="1479479"/>
            <a:ext cx="1505164" cy="1690099"/>
          </a:xfrm>
          <a:prstGeom prst="verticalScroll">
            <a:avLst/>
          </a:prstGeom>
          <a:solidFill>
            <a:srgbClr val="FF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UV gas reflects placental gas exchange</a:t>
            </a:r>
          </a:p>
        </p:txBody>
      </p:sp>
      <p:pic>
        <p:nvPicPr>
          <p:cNvPr id="14" name="Picture 13">
            <a:extLst>
              <a:ext uri="{FF2B5EF4-FFF2-40B4-BE49-F238E27FC236}">
                <a16:creationId xmlns:a16="http://schemas.microsoft.com/office/drawing/2014/main" id="{D7EDE467-35C7-FCB2-B4BB-CAEF8E6930AC}"/>
              </a:ext>
            </a:extLst>
          </p:cNvPr>
          <p:cNvPicPr>
            <a:picLocks noChangeAspect="1"/>
          </p:cNvPicPr>
          <p:nvPr/>
        </p:nvPicPr>
        <p:blipFill>
          <a:blip r:embed="rId4"/>
          <a:stretch>
            <a:fillRect/>
          </a:stretch>
        </p:blipFill>
        <p:spPr>
          <a:xfrm>
            <a:off x="3297861" y="2768882"/>
            <a:ext cx="453643" cy="2609639"/>
          </a:xfrm>
          <a:prstGeom prst="rect">
            <a:avLst/>
          </a:prstGeom>
        </p:spPr>
      </p:pic>
      <p:pic>
        <p:nvPicPr>
          <p:cNvPr id="16" name="Picture 15">
            <a:extLst>
              <a:ext uri="{FF2B5EF4-FFF2-40B4-BE49-F238E27FC236}">
                <a16:creationId xmlns:a16="http://schemas.microsoft.com/office/drawing/2014/main" id="{EE8C1581-1288-3597-279F-EF84B89790D3}"/>
              </a:ext>
            </a:extLst>
          </p:cNvPr>
          <p:cNvPicPr>
            <a:picLocks noChangeAspect="1"/>
          </p:cNvPicPr>
          <p:nvPr/>
        </p:nvPicPr>
        <p:blipFill>
          <a:blip r:embed="rId5"/>
          <a:stretch>
            <a:fillRect/>
          </a:stretch>
        </p:blipFill>
        <p:spPr>
          <a:xfrm>
            <a:off x="111013" y="2179253"/>
            <a:ext cx="465251" cy="2676418"/>
          </a:xfrm>
          <a:prstGeom prst="rect">
            <a:avLst/>
          </a:prstGeom>
        </p:spPr>
      </p:pic>
      <p:sp>
        <p:nvSpPr>
          <p:cNvPr id="17" name="Scroll: Vertical 16">
            <a:extLst>
              <a:ext uri="{FF2B5EF4-FFF2-40B4-BE49-F238E27FC236}">
                <a16:creationId xmlns:a16="http://schemas.microsoft.com/office/drawing/2014/main" id="{F52BA202-A35D-91AB-461E-27A1C7F717BB}"/>
              </a:ext>
            </a:extLst>
          </p:cNvPr>
          <p:cNvSpPr/>
          <p:nvPr/>
        </p:nvSpPr>
        <p:spPr>
          <a:xfrm>
            <a:off x="6271121" y="4926119"/>
            <a:ext cx="1505164" cy="1690099"/>
          </a:xfrm>
          <a:prstGeom prst="vertic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UA gas reflects infant’s status</a:t>
            </a:r>
          </a:p>
        </p:txBody>
      </p:sp>
      <p:sp>
        <p:nvSpPr>
          <p:cNvPr id="18" name="Scroll: Vertical 17">
            <a:extLst>
              <a:ext uri="{FF2B5EF4-FFF2-40B4-BE49-F238E27FC236}">
                <a16:creationId xmlns:a16="http://schemas.microsoft.com/office/drawing/2014/main" id="{6C85BE69-8CDA-AD88-06B2-F38159A6537C}"/>
              </a:ext>
            </a:extLst>
          </p:cNvPr>
          <p:cNvSpPr/>
          <p:nvPr/>
        </p:nvSpPr>
        <p:spPr>
          <a:xfrm>
            <a:off x="4006809" y="1134669"/>
            <a:ext cx="1505164" cy="1690099"/>
          </a:xfrm>
          <a:prstGeom prst="verticalScroll">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UA gas PaO</a:t>
            </a:r>
            <a:r>
              <a:rPr lang="en-US" baseline="-25000" dirty="0">
                <a:ln w="0"/>
                <a:solidFill>
                  <a:schemeClr val="tx1"/>
                </a:solidFill>
                <a:effectLst>
                  <a:outerShdw blurRad="38100" dist="19050" dir="2700000" algn="tl" rotWithShape="0">
                    <a:schemeClr val="dk1">
                      <a:alpha val="40000"/>
                    </a:schemeClr>
                  </a:outerShdw>
                </a:effectLst>
              </a:rPr>
              <a:t>2</a:t>
            </a:r>
            <a:r>
              <a:rPr lang="en-US" dirty="0">
                <a:ln w="0"/>
                <a:solidFill>
                  <a:schemeClr val="tx1"/>
                </a:solidFill>
                <a:effectLst>
                  <a:outerShdw blurRad="38100" dist="19050" dir="2700000" algn="tl" rotWithShape="0">
                    <a:schemeClr val="dk1">
                      <a:alpha val="40000"/>
                    </a:schemeClr>
                  </a:outerShdw>
                </a:effectLst>
              </a:rPr>
              <a:t> is usually &lt; 38 mmHg</a:t>
            </a:r>
          </a:p>
        </p:txBody>
      </p:sp>
      <p:sp>
        <p:nvSpPr>
          <p:cNvPr id="19" name="Scroll: Vertical 18">
            <a:extLst>
              <a:ext uri="{FF2B5EF4-FFF2-40B4-BE49-F238E27FC236}">
                <a16:creationId xmlns:a16="http://schemas.microsoft.com/office/drawing/2014/main" id="{8EC0C8CC-D880-5495-520F-28779B9C002E}"/>
              </a:ext>
            </a:extLst>
          </p:cNvPr>
          <p:cNvSpPr/>
          <p:nvPr/>
        </p:nvSpPr>
        <p:spPr>
          <a:xfrm>
            <a:off x="1399741" y="2583950"/>
            <a:ext cx="1505164" cy="1690099"/>
          </a:xfrm>
          <a:prstGeom prst="verticalScroll">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UA gas pH is at least 0.15 units lower than UV </a:t>
            </a:r>
          </a:p>
        </p:txBody>
      </p:sp>
      <p:sp>
        <p:nvSpPr>
          <p:cNvPr id="20" name="TextBox 19">
            <a:extLst>
              <a:ext uri="{FF2B5EF4-FFF2-40B4-BE49-F238E27FC236}">
                <a16:creationId xmlns:a16="http://schemas.microsoft.com/office/drawing/2014/main" id="{625F5880-52E2-F9DE-0C82-ACC3844D2799}"/>
              </a:ext>
            </a:extLst>
          </p:cNvPr>
          <p:cNvSpPr txBox="1"/>
          <p:nvPr/>
        </p:nvSpPr>
        <p:spPr>
          <a:xfrm>
            <a:off x="7889435" y="5890417"/>
            <a:ext cx="4145622" cy="923330"/>
          </a:xfrm>
          <a:prstGeom prst="rect">
            <a:avLst/>
          </a:prstGeom>
          <a:noFill/>
        </p:spPr>
        <p:txBody>
          <a:bodyPr wrap="square" rtlCol="0">
            <a:spAutoFit/>
          </a:bodyPr>
          <a:lstStyle/>
          <a:p>
            <a:r>
              <a:rPr lang="en-US" dirty="0"/>
              <a:t>Armstrong and Stenson Use of umbilical cord blood analysis in the assessment of the newborn Arch Dis Child 2007</a:t>
            </a:r>
          </a:p>
        </p:txBody>
      </p:sp>
      <p:sp>
        <p:nvSpPr>
          <p:cNvPr id="21" name="Star: 32 Points 20">
            <a:extLst>
              <a:ext uri="{FF2B5EF4-FFF2-40B4-BE49-F238E27FC236}">
                <a16:creationId xmlns:a16="http://schemas.microsoft.com/office/drawing/2014/main" id="{9338EB03-8CE9-FEB2-047D-3BDDB90B15C7}"/>
              </a:ext>
            </a:extLst>
          </p:cNvPr>
          <p:cNvSpPr/>
          <p:nvPr/>
        </p:nvSpPr>
        <p:spPr>
          <a:xfrm>
            <a:off x="344184" y="246580"/>
            <a:ext cx="724328" cy="726053"/>
          </a:xfrm>
          <a:prstGeom prst="star32">
            <a:avLst/>
          </a:prstGeom>
          <a:solidFill>
            <a:srgbClr val="FF00FF"/>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t>
            </a:r>
          </a:p>
        </p:txBody>
      </p:sp>
    </p:spTree>
    <p:extLst>
      <p:ext uri="{BB962C8B-B14F-4D97-AF65-F5344CB8AC3E}">
        <p14:creationId xmlns:p14="http://schemas.microsoft.com/office/powerpoint/2010/main" val="144239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up)">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up)">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958D3A-7355-B723-937E-76E8B093E984}"/>
              </a:ext>
            </a:extLst>
          </p:cNvPr>
          <p:cNvPicPr>
            <a:picLocks noChangeAspect="1"/>
          </p:cNvPicPr>
          <p:nvPr/>
        </p:nvPicPr>
        <p:blipFill>
          <a:blip r:embed="rId2"/>
          <a:stretch>
            <a:fillRect/>
          </a:stretch>
        </p:blipFill>
        <p:spPr>
          <a:xfrm>
            <a:off x="61645" y="4455297"/>
            <a:ext cx="4989220" cy="2242981"/>
          </a:xfrm>
          <a:prstGeom prst="rect">
            <a:avLst/>
          </a:prstGeom>
        </p:spPr>
      </p:pic>
      <p:pic>
        <p:nvPicPr>
          <p:cNvPr id="3" name="Picture 2">
            <a:extLst>
              <a:ext uri="{FF2B5EF4-FFF2-40B4-BE49-F238E27FC236}">
                <a16:creationId xmlns:a16="http://schemas.microsoft.com/office/drawing/2014/main" id="{F069884D-9A2F-EDD5-23B9-8B4584D573DE}"/>
              </a:ext>
            </a:extLst>
          </p:cNvPr>
          <p:cNvPicPr>
            <a:picLocks noChangeAspect="1"/>
          </p:cNvPicPr>
          <p:nvPr/>
        </p:nvPicPr>
        <p:blipFill>
          <a:blip r:embed="rId3"/>
          <a:stretch>
            <a:fillRect/>
          </a:stretch>
        </p:blipFill>
        <p:spPr>
          <a:xfrm>
            <a:off x="4989220" y="1081691"/>
            <a:ext cx="7045837" cy="5512085"/>
          </a:xfrm>
          <a:prstGeom prst="rect">
            <a:avLst/>
          </a:prstGeom>
        </p:spPr>
      </p:pic>
      <p:sp>
        <p:nvSpPr>
          <p:cNvPr id="4" name="Title 3">
            <a:extLst>
              <a:ext uri="{FF2B5EF4-FFF2-40B4-BE49-F238E27FC236}">
                <a16:creationId xmlns:a16="http://schemas.microsoft.com/office/drawing/2014/main" id="{E8D7C295-FEBD-61C7-2012-AB903109DF4D}"/>
              </a:ext>
            </a:extLst>
          </p:cNvPr>
          <p:cNvSpPr>
            <a:spLocks noGrp="1"/>
          </p:cNvSpPr>
          <p:nvPr>
            <p:ph type="title"/>
          </p:nvPr>
        </p:nvSpPr>
        <p:spPr/>
        <p:txBody>
          <a:bodyPr>
            <a:normAutofit fontScale="90000"/>
          </a:bodyPr>
          <a:lstStyle/>
          <a:p>
            <a:r>
              <a:rPr lang="en-US" dirty="0"/>
              <a:t>Interpretation of Cord Gases: </a:t>
            </a:r>
            <a:br>
              <a:rPr lang="en-US" dirty="0"/>
            </a:br>
            <a:r>
              <a:rPr lang="en-US" dirty="0"/>
              <a:t>Abruption or Uterine Rupture</a:t>
            </a:r>
          </a:p>
        </p:txBody>
      </p:sp>
      <p:sp>
        <p:nvSpPr>
          <p:cNvPr id="5" name="Content Placeholder 4">
            <a:extLst>
              <a:ext uri="{FF2B5EF4-FFF2-40B4-BE49-F238E27FC236}">
                <a16:creationId xmlns:a16="http://schemas.microsoft.com/office/drawing/2014/main" id="{5B1F16FB-8A78-8E31-99DF-B8565773F0DB}"/>
              </a:ext>
            </a:extLst>
          </p:cNvPr>
          <p:cNvSpPr>
            <a:spLocks noGrp="1"/>
          </p:cNvSpPr>
          <p:nvPr>
            <p:ph idx="1"/>
          </p:nvPr>
        </p:nvSpPr>
        <p:spPr>
          <a:xfrm>
            <a:off x="297837" y="1191333"/>
            <a:ext cx="4977944" cy="4985630"/>
          </a:xfrm>
        </p:spPr>
        <p:txBody>
          <a:bodyPr/>
          <a:lstStyle/>
          <a:p>
            <a:r>
              <a:rPr lang="en-US" dirty="0"/>
              <a:t>Umbilical Cord Gas:</a:t>
            </a:r>
          </a:p>
          <a:p>
            <a:pPr marL="0" marR="0">
              <a:spcBef>
                <a:spcPts val="0"/>
              </a:spcBef>
              <a:spcAft>
                <a:spcPts val="600"/>
              </a:spcAft>
            </a:pPr>
            <a:r>
              <a:rPr lang="en-US" sz="2800" dirty="0">
                <a:ln>
                  <a:noFill/>
                </a:ln>
                <a:effectLst/>
                <a:latin typeface="Helvetica Neue"/>
                <a:ea typeface="Arial Unicode MS"/>
                <a:cs typeface="Arial Unicode MS"/>
              </a:rPr>
              <a:t>Art: 6.9/74/27/15/-19</a:t>
            </a:r>
          </a:p>
          <a:p>
            <a:pPr marL="0" marR="0">
              <a:spcBef>
                <a:spcPts val="0"/>
              </a:spcBef>
              <a:spcAft>
                <a:spcPts val="600"/>
              </a:spcAft>
            </a:pPr>
            <a:r>
              <a:rPr lang="en-US" sz="2800" dirty="0">
                <a:ln>
                  <a:noFill/>
                </a:ln>
                <a:effectLst/>
                <a:latin typeface="Helvetica Neue"/>
                <a:ea typeface="Arial Unicode MS"/>
                <a:cs typeface="Arial Unicode MS"/>
              </a:rPr>
              <a:t>Ven: 6.95/70/22/-15</a:t>
            </a:r>
            <a:endParaRPr lang="en-US" dirty="0"/>
          </a:p>
          <a:p>
            <a:endParaRPr lang="en-US" dirty="0"/>
          </a:p>
        </p:txBody>
      </p:sp>
      <p:sp>
        <p:nvSpPr>
          <p:cNvPr id="10" name="Arrow: Down 9">
            <a:extLst>
              <a:ext uri="{FF2B5EF4-FFF2-40B4-BE49-F238E27FC236}">
                <a16:creationId xmlns:a16="http://schemas.microsoft.com/office/drawing/2014/main" id="{07A74954-F505-96DA-353F-F4DF8CD0E844}"/>
              </a:ext>
            </a:extLst>
          </p:cNvPr>
          <p:cNvSpPr/>
          <p:nvPr/>
        </p:nvSpPr>
        <p:spPr>
          <a:xfrm>
            <a:off x="5708473" y="2487474"/>
            <a:ext cx="616449" cy="1029988"/>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7EDE467-35C7-FCB2-B4BB-CAEF8E6930AC}"/>
              </a:ext>
            </a:extLst>
          </p:cNvPr>
          <p:cNvPicPr>
            <a:picLocks noChangeAspect="1"/>
          </p:cNvPicPr>
          <p:nvPr/>
        </p:nvPicPr>
        <p:blipFill>
          <a:blip r:embed="rId4"/>
          <a:stretch>
            <a:fillRect/>
          </a:stretch>
        </p:blipFill>
        <p:spPr>
          <a:xfrm>
            <a:off x="2881758" y="2809979"/>
            <a:ext cx="453643" cy="2609639"/>
          </a:xfrm>
          <a:prstGeom prst="rect">
            <a:avLst/>
          </a:prstGeom>
        </p:spPr>
      </p:pic>
      <p:pic>
        <p:nvPicPr>
          <p:cNvPr id="16" name="Picture 15">
            <a:extLst>
              <a:ext uri="{FF2B5EF4-FFF2-40B4-BE49-F238E27FC236}">
                <a16:creationId xmlns:a16="http://schemas.microsoft.com/office/drawing/2014/main" id="{EE8C1581-1288-3597-279F-EF84B89790D3}"/>
              </a:ext>
            </a:extLst>
          </p:cNvPr>
          <p:cNvPicPr>
            <a:picLocks noChangeAspect="1"/>
          </p:cNvPicPr>
          <p:nvPr/>
        </p:nvPicPr>
        <p:blipFill>
          <a:blip r:embed="rId5"/>
          <a:stretch>
            <a:fillRect/>
          </a:stretch>
        </p:blipFill>
        <p:spPr>
          <a:xfrm>
            <a:off x="111013" y="2179253"/>
            <a:ext cx="465251" cy="2676418"/>
          </a:xfrm>
          <a:prstGeom prst="rect">
            <a:avLst/>
          </a:prstGeom>
        </p:spPr>
      </p:pic>
      <p:sp>
        <p:nvSpPr>
          <p:cNvPr id="20" name="TextBox 19">
            <a:extLst>
              <a:ext uri="{FF2B5EF4-FFF2-40B4-BE49-F238E27FC236}">
                <a16:creationId xmlns:a16="http://schemas.microsoft.com/office/drawing/2014/main" id="{625F5880-52E2-F9DE-0C82-ACC3844D2799}"/>
              </a:ext>
            </a:extLst>
          </p:cNvPr>
          <p:cNvSpPr txBox="1"/>
          <p:nvPr/>
        </p:nvSpPr>
        <p:spPr>
          <a:xfrm>
            <a:off x="7889435" y="5890417"/>
            <a:ext cx="4145622" cy="923330"/>
          </a:xfrm>
          <a:prstGeom prst="rect">
            <a:avLst/>
          </a:prstGeom>
          <a:noFill/>
        </p:spPr>
        <p:txBody>
          <a:bodyPr wrap="square" rtlCol="0">
            <a:spAutoFit/>
          </a:bodyPr>
          <a:lstStyle/>
          <a:p>
            <a:r>
              <a:rPr lang="en-US" dirty="0"/>
              <a:t>Armstrong and Stenson Use of umbilical cord blood analysis in the assessment of the newborn Arch Dis Child 2007</a:t>
            </a:r>
          </a:p>
        </p:txBody>
      </p:sp>
      <p:sp>
        <p:nvSpPr>
          <p:cNvPr id="13" name="Scroll: Vertical 12">
            <a:extLst>
              <a:ext uri="{FF2B5EF4-FFF2-40B4-BE49-F238E27FC236}">
                <a16:creationId xmlns:a16="http://schemas.microsoft.com/office/drawing/2014/main" id="{1C9BE8BF-D33A-13CD-9EAB-0F358B4AABBC}"/>
              </a:ext>
            </a:extLst>
          </p:cNvPr>
          <p:cNvSpPr/>
          <p:nvPr/>
        </p:nvSpPr>
        <p:spPr>
          <a:xfrm>
            <a:off x="1399741" y="2583950"/>
            <a:ext cx="1505164" cy="1690099"/>
          </a:xfrm>
          <a:prstGeom prst="verticalScroll">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UA gas pH is &lt; 0.15 units lower than UV </a:t>
            </a:r>
          </a:p>
        </p:txBody>
      </p:sp>
      <p:sp>
        <p:nvSpPr>
          <p:cNvPr id="15" name="Star: 32 Points 14">
            <a:extLst>
              <a:ext uri="{FF2B5EF4-FFF2-40B4-BE49-F238E27FC236}">
                <a16:creationId xmlns:a16="http://schemas.microsoft.com/office/drawing/2014/main" id="{CFCB8739-45A0-6986-B1B9-634BC6CF5F61}"/>
              </a:ext>
            </a:extLst>
          </p:cNvPr>
          <p:cNvSpPr/>
          <p:nvPr/>
        </p:nvSpPr>
        <p:spPr>
          <a:xfrm>
            <a:off x="344184" y="246580"/>
            <a:ext cx="724328" cy="726053"/>
          </a:xfrm>
          <a:prstGeom prst="star32">
            <a:avLst/>
          </a:prstGeom>
          <a:solidFill>
            <a:srgbClr val="FF00FF"/>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t>
            </a:r>
          </a:p>
        </p:txBody>
      </p:sp>
    </p:spTree>
    <p:extLst>
      <p:ext uri="{BB962C8B-B14F-4D97-AF65-F5344CB8AC3E}">
        <p14:creationId xmlns:p14="http://schemas.microsoft.com/office/powerpoint/2010/main" val="121463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F06EC3-D144-6075-7D52-09A153E5A89A}"/>
              </a:ext>
            </a:extLst>
          </p:cNvPr>
          <p:cNvPicPr>
            <a:picLocks noChangeAspect="1"/>
          </p:cNvPicPr>
          <p:nvPr/>
        </p:nvPicPr>
        <p:blipFill>
          <a:blip r:embed="rId2"/>
          <a:stretch>
            <a:fillRect/>
          </a:stretch>
        </p:blipFill>
        <p:spPr>
          <a:xfrm>
            <a:off x="6258007" y="1659276"/>
            <a:ext cx="5388036" cy="4692806"/>
          </a:xfrm>
          <a:prstGeom prst="rect">
            <a:avLst/>
          </a:prstGeom>
        </p:spPr>
      </p:pic>
      <p:pic>
        <p:nvPicPr>
          <p:cNvPr id="8" name="Picture 7">
            <a:extLst>
              <a:ext uri="{FF2B5EF4-FFF2-40B4-BE49-F238E27FC236}">
                <a16:creationId xmlns:a16="http://schemas.microsoft.com/office/drawing/2014/main" id="{82958D3A-7355-B723-937E-76E8B093E984}"/>
              </a:ext>
            </a:extLst>
          </p:cNvPr>
          <p:cNvPicPr>
            <a:picLocks noChangeAspect="1"/>
          </p:cNvPicPr>
          <p:nvPr/>
        </p:nvPicPr>
        <p:blipFill>
          <a:blip r:embed="rId3"/>
          <a:stretch>
            <a:fillRect/>
          </a:stretch>
        </p:blipFill>
        <p:spPr>
          <a:xfrm>
            <a:off x="61645" y="4455297"/>
            <a:ext cx="4989220" cy="2242981"/>
          </a:xfrm>
          <a:prstGeom prst="rect">
            <a:avLst/>
          </a:prstGeom>
        </p:spPr>
      </p:pic>
      <p:sp>
        <p:nvSpPr>
          <p:cNvPr id="4" name="Title 3">
            <a:extLst>
              <a:ext uri="{FF2B5EF4-FFF2-40B4-BE49-F238E27FC236}">
                <a16:creationId xmlns:a16="http://schemas.microsoft.com/office/drawing/2014/main" id="{E8D7C295-FEBD-61C7-2012-AB903109DF4D}"/>
              </a:ext>
            </a:extLst>
          </p:cNvPr>
          <p:cNvSpPr>
            <a:spLocks noGrp="1"/>
          </p:cNvSpPr>
          <p:nvPr>
            <p:ph type="title"/>
          </p:nvPr>
        </p:nvSpPr>
        <p:spPr/>
        <p:txBody>
          <a:bodyPr>
            <a:normAutofit fontScale="90000"/>
          </a:bodyPr>
          <a:lstStyle/>
          <a:p>
            <a:r>
              <a:rPr lang="en-US" dirty="0"/>
              <a:t>Interpretation of Cord Gases: Acute, total compression</a:t>
            </a:r>
          </a:p>
        </p:txBody>
      </p:sp>
      <p:sp>
        <p:nvSpPr>
          <p:cNvPr id="5" name="Content Placeholder 4">
            <a:extLst>
              <a:ext uri="{FF2B5EF4-FFF2-40B4-BE49-F238E27FC236}">
                <a16:creationId xmlns:a16="http://schemas.microsoft.com/office/drawing/2014/main" id="{5B1F16FB-8A78-8E31-99DF-B8565773F0DB}"/>
              </a:ext>
            </a:extLst>
          </p:cNvPr>
          <p:cNvSpPr>
            <a:spLocks noGrp="1"/>
          </p:cNvSpPr>
          <p:nvPr>
            <p:ph idx="1"/>
          </p:nvPr>
        </p:nvSpPr>
        <p:spPr>
          <a:xfrm>
            <a:off x="483314" y="1054559"/>
            <a:ext cx="5687810" cy="4985630"/>
          </a:xfrm>
        </p:spPr>
        <p:txBody>
          <a:bodyPr/>
          <a:lstStyle/>
          <a:p>
            <a:r>
              <a:rPr lang="en-US" dirty="0"/>
              <a:t>Umbilical Cord Gas:</a:t>
            </a:r>
          </a:p>
          <a:p>
            <a:pPr marL="0" marR="0">
              <a:spcBef>
                <a:spcPts val="0"/>
              </a:spcBef>
              <a:spcAft>
                <a:spcPts val="600"/>
              </a:spcAft>
            </a:pPr>
            <a:r>
              <a:rPr lang="en-US" sz="2800" dirty="0">
                <a:ln>
                  <a:noFill/>
                </a:ln>
                <a:effectLst/>
                <a:latin typeface="Helvetica Neue"/>
                <a:ea typeface="Arial Unicode MS"/>
                <a:cs typeface="Arial Unicode MS"/>
              </a:rPr>
              <a:t>Art: 7.26/52/21/-3.7</a:t>
            </a:r>
          </a:p>
          <a:p>
            <a:pPr marL="0" marR="0">
              <a:spcBef>
                <a:spcPts val="0"/>
              </a:spcBef>
              <a:spcAft>
                <a:spcPts val="600"/>
              </a:spcAft>
            </a:pPr>
            <a:r>
              <a:rPr lang="en-US" sz="2800" dirty="0">
                <a:ln>
                  <a:noFill/>
                </a:ln>
                <a:effectLst/>
                <a:latin typeface="Helvetica Neue"/>
                <a:ea typeface="Arial Unicode MS"/>
                <a:cs typeface="Arial Unicode MS"/>
              </a:rPr>
              <a:t>Ven: 7.34/47/22/-1</a:t>
            </a:r>
          </a:p>
          <a:p>
            <a:pPr marL="0" marR="0">
              <a:spcBef>
                <a:spcPts val="0"/>
              </a:spcBef>
              <a:spcAft>
                <a:spcPts val="600"/>
              </a:spcAft>
            </a:pPr>
            <a:r>
              <a:rPr lang="en-US" dirty="0">
                <a:latin typeface="Helvetica Neue"/>
              </a:rPr>
              <a:t>Baby’s first gas-</a:t>
            </a:r>
            <a:r>
              <a:rPr lang="en-US" dirty="0">
                <a:effectLst/>
                <a:ea typeface="Arial Unicode MS"/>
              </a:rPr>
              <a:t>6.9/74/27/15/-19</a:t>
            </a:r>
            <a:endParaRPr lang="en-US" dirty="0"/>
          </a:p>
          <a:p>
            <a:endParaRPr lang="en-US" dirty="0"/>
          </a:p>
        </p:txBody>
      </p:sp>
      <p:pic>
        <p:nvPicPr>
          <p:cNvPr id="14" name="Picture 13">
            <a:extLst>
              <a:ext uri="{FF2B5EF4-FFF2-40B4-BE49-F238E27FC236}">
                <a16:creationId xmlns:a16="http://schemas.microsoft.com/office/drawing/2014/main" id="{D7EDE467-35C7-FCB2-B4BB-CAEF8E6930AC}"/>
              </a:ext>
            </a:extLst>
          </p:cNvPr>
          <p:cNvPicPr>
            <a:picLocks noChangeAspect="1"/>
          </p:cNvPicPr>
          <p:nvPr/>
        </p:nvPicPr>
        <p:blipFill>
          <a:blip r:embed="rId4"/>
          <a:stretch>
            <a:fillRect/>
          </a:stretch>
        </p:blipFill>
        <p:spPr>
          <a:xfrm>
            <a:off x="2881758" y="2809979"/>
            <a:ext cx="453643" cy="2609639"/>
          </a:xfrm>
          <a:prstGeom prst="rect">
            <a:avLst/>
          </a:prstGeom>
        </p:spPr>
      </p:pic>
      <p:pic>
        <p:nvPicPr>
          <p:cNvPr id="16" name="Picture 15">
            <a:extLst>
              <a:ext uri="{FF2B5EF4-FFF2-40B4-BE49-F238E27FC236}">
                <a16:creationId xmlns:a16="http://schemas.microsoft.com/office/drawing/2014/main" id="{EE8C1581-1288-3597-279F-EF84B89790D3}"/>
              </a:ext>
            </a:extLst>
          </p:cNvPr>
          <p:cNvPicPr>
            <a:picLocks noChangeAspect="1"/>
          </p:cNvPicPr>
          <p:nvPr/>
        </p:nvPicPr>
        <p:blipFill>
          <a:blip r:embed="rId5"/>
          <a:stretch>
            <a:fillRect/>
          </a:stretch>
        </p:blipFill>
        <p:spPr>
          <a:xfrm>
            <a:off x="111013" y="2179253"/>
            <a:ext cx="465251" cy="2676418"/>
          </a:xfrm>
          <a:prstGeom prst="rect">
            <a:avLst/>
          </a:prstGeom>
        </p:spPr>
      </p:pic>
      <p:sp>
        <p:nvSpPr>
          <p:cNvPr id="20" name="TextBox 19">
            <a:extLst>
              <a:ext uri="{FF2B5EF4-FFF2-40B4-BE49-F238E27FC236}">
                <a16:creationId xmlns:a16="http://schemas.microsoft.com/office/drawing/2014/main" id="{625F5880-52E2-F9DE-0C82-ACC3844D2799}"/>
              </a:ext>
            </a:extLst>
          </p:cNvPr>
          <p:cNvSpPr txBox="1"/>
          <p:nvPr/>
        </p:nvSpPr>
        <p:spPr>
          <a:xfrm>
            <a:off x="7889435" y="5890417"/>
            <a:ext cx="4145622" cy="923330"/>
          </a:xfrm>
          <a:prstGeom prst="rect">
            <a:avLst/>
          </a:prstGeom>
          <a:noFill/>
        </p:spPr>
        <p:txBody>
          <a:bodyPr wrap="square" rtlCol="0">
            <a:spAutoFit/>
          </a:bodyPr>
          <a:lstStyle/>
          <a:p>
            <a:r>
              <a:rPr lang="en-US" dirty="0"/>
              <a:t>Armstrong and Stenson Use of umbilical cord blood analysis in the assessment of the newborn Arch Dis Child 2007</a:t>
            </a:r>
          </a:p>
        </p:txBody>
      </p:sp>
      <p:sp>
        <p:nvSpPr>
          <p:cNvPr id="13" name="Scroll: Vertical 12">
            <a:extLst>
              <a:ext uri="{FF2B5EF4-FFF2-40B4-BE49-F238E27FC236}">
                <a16:creationId xmlns:a16="http://schemas.microsoft.com/office/drawing/2014/main" id="{1C9BE8BF-D33A-13CD-9EAB-0F358B4AABBC}"/>
              </a:ext>
            </a:extLst>
          </p:cNvPr>
          <p:cNvSpPr/>
          <p:nvPr/>
        </p:nvSpPr>
        <p:spPr>
          <a:xfrm>
            <a:off x="7378266" y="1443615"/>
            <a:ext cx="1505164" cy="1985385"/>
          </a:xfrm>
          <a:prstGeom prst="verticalScroll">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“Compartmentalization” of the baby from placenta</a:t>
            </a:r>
          </a:p>
        </p:txBody>
      </p:sp>
      <p:sp>
        <p:nvSpPr>
          <p:cNvPr id="7" name="Rectangle: Rounded Corners 6">
            <a:extLst>
              <a:ext uri="{FF2B5EF4-FFF2-40B4-BE49-F238E27FC236}">
                <a16:creationId xmlns:a16="http://schemas.microsoft.com/office/drawing/2014/main" id="{F7CD45DE-C63B-A447-E7F9-4A2D60AD09B7}"/>
              </a:ext>
            </a:extLst>
          </p:cNvPr>
          <p:cNvSpPr/>
          <p:nvPr/>
        </p:nvSpPr>
        <p:spPr>
          <a:xfrm>
            <a:off x="9113178" y="4546315"/>
            <a:ext cx="303087" cy="100173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F2A23D3-92E6-BA9C-E262-BC27C0B6A240}"/>
              </a:ext>
            </a:extLst>
          </p:cNvPr>
          <p:cNvSpPr/>
          <p:nvPr/>
        </p:nvSpPr>
        <p:spPr>
          <a:xfrm>
            <a:off x="4426901" y="4448710"/>
            <a:ext cx="288937" cy="219866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Star: 32 Points 10">
            <a:extLst>
              <a:ext uri="{FF2B5EF4-FFF2-40B4-BE49-F238E27FC236}">
                <a16:creationId xmlns:a16="http://schemas.microsoft.com/office/drawing/2014/main" id="{261762A5-C12C-7E05-002A-1AFFF973CBD3}"/>
              </a:ext>
            </a:extLst>
          </p:cNvPr>
          <p:cNvSpPr/>
          <p:nvPr/>
        </p:nvSpPr>
        <p:spPr>
          <a:xfrm>
            <a:off x="-20120" y="664373"/>
            <a:ext cx="724328" cy="726053"/>
          </a:xfrm>
          <a:prstGeom prst="star32">
            <a:avLst/>
          </a:prstGeom>
          <a:solidFill>
            <a:srgbClr val="FF00FF"/>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t>
            </a:r>
          </a:p>
        </p:txBody>
      </p:sp>
    </p:spTree>
    <p:extLst>
      <p:ext uri="{BB962C8B-B14F-4D97-AF65-F5344CB8AC3E}">
        <p14:creationId xmlns:p14="http://schemas.microsoft.com/office/powerpoint/2010/main" val="399480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F06EC3-D144-6075-7D52-09A153E5A89A}"/>
              </a:ext>
            </a:extLst>
          </p:cNvPr>
          <p:cNvPicPr>
            <a:picLocks noChangeAspect="1"/>
          </p:cNvPicPr>
          <p:nvPr/>
        </p:nvPicPr>
        <p:blipFill>
          <a:blip r:embed="rId2"/>
          <a:stretch>
            <a:fillRect/>
          </a:stretch>
        </p:blipFill>
        <p:spPr>
          <a:xfrm>
            <a:off x="6258007" y="1659276"/>
            <a:ext cx="5388036" cy="4692806"/>
          </a:xfrm>
          <a:prstGeom prst="rect">
            <a:avLst/>
          </a:prstGeom>
        </p:spPr>
      </p:pic>
      <p:pic>
        <p:nvPicPr>
          <p:cNvPr id="8" name="Picture 7">
            <a:extLst>
              <a:ext uri="{FF2B5EF4-FFF2-40B4-BE49-F238E27FC236}">
                <a16:creationId xmlns:a16="http://schemas.microsoft.com/office/drawing/2014/main" id="{82958D3A-7355-B723-937E-76E8B093E984}"/>
              </a:ext>
            </a:extLst>
          </p:cNvPr>
          <p:cNvPicPr>
            <a:picLocks noChangeAspect="1"/>
          </p:cNvPicPr>
          <p:nvPr/>
        </p:nvPicPr>
        <p:blipFill>
          <a:blip r:embed="rId3"/>
          <a:stretch>
            <a:fillRect/>
          </a:stretch>
        </p:blipFill>
        <p:spPr>
          <a:xfrm>
            <a:off x="61645" y="4455297"/>
            <a:ext cx="4989220" cy="2242981"/>
          </a:xfrm>
          <a:prstGeom prst="rect">
            <a:avLst/>
          </a:prstGeom>
        </p:spPr>
      </p:pic>
      <p:sp>
        <p:nvSpPr>
          <p:cNvPr id="4" name="Title 3">
            <a:extLst>
              <a:ext uri="{FF2B5EF4-FFF2-40B4-BE49-F238E27FC236}">
                <a16:creationId xmlns:a16="http://schemas.microsoft.com/office/drawing/2014/main" id="{E8D7C295-FEBD-61C7-2012-AB903109DF4D}"/>
              </a:ext>
            </a:extLst>
          </p:cNvPr>
          <p:cNvSpPr>
            <a:spLocks noGrp="1"/>
          </p:cNvSpPr>
          <p:nvPr>
            <p:ph type="title"/>
          </p:nvPr>
        </p:nvSpPr>
        <p:spPr/>
        <p:txBody>
          <a:bodyPr>
            <a:normAutofit/>
          </a:bodyPr>
          <a:lstStyle/>
          <a:p>
            <a:r>
              <a:rPr lang="en-US" dirty="0"/>
              <a:t>Interpretation of Cord Gases: Sampling Error</a:t>
            </a:r>
          </a:p>
        </p:txBody>
      </p:sp>
      <p:sp>
        <p:nvSpPr>
          <p:cNvPr id="5" name="Content Placeholder 4">
            <a:extLst>
              <a:ext uri="{FF2B5EF4-FFF2-40B4-BE49-F238E27FC236}">
                <a16:creationId xmlns:a16="http://schemas.microsoft.com/office/drawing/2014/main" id="{5B1F16FB-8A78-8E31-99DF-B8565773F0DB}"/>
              </a:ext>
            </a:extLst>
          </p:cNvPr>
          <p:cNvSpPr>
            <a:spLocks noGrp="1"/>
          </p:cNvSpPr>
          <p:nvPr>
            <p:ph idx="1"/>
          </p:nvPr>
        </p:nvSpPr>
        <p:spPr>
          <a:xfrm>
            <a:off x="483314" y="1054559"/>
            <a:ext cx="5687810" cy="4985630"/>
          </a:xfrm>
        </p:spPr>
        <p:txBody>
          <a:bodyPr/>
          <a:lstStyle/>
          <a:p>
            <a:r>
              <a:rPr lang="en-US" dirty="0"/>
              <a:t>Umbilical Cord Gas:</a:t>
            </a:r>
          </a:p>
          <a:p>
            <a:pPr marL="0" marR="0">
              <a:spcBef>
                <a:spcPts val="0"/>
              </a:spcBef>
              <a:spcAft>
                <a:spcPts val="600"/>
              </a:spcAft>
            </a:pPr>
            <a:r>
              <a:rPr lang="en-US" sz="2800" dirty="0">
                <a:ln>
                  <a:noFill/>
                </a:ln>
                <a:effectLst/>
                <a:latin typeface="Helvetica Neue"/>
                <a:ea typeface="Arial Unicode MS"/>
                <a:cs typeface="Arial Unicode MS"/>
              </a:rPr>
              <a:t>Art: 7.33/48/21/-1.5</a:t>
            </a:r>
          </a:p>
          <a:p>
            <a:pPr marL="0" marR="0">
              <a:spcBef>
                <a:spcPts val="0"/>
              </a:spcBef>
              <a:spcAft>
                <a:spcPts val="600"/>
              </a:spcAft>
            </a:pPr>
            <a:r>
              <a:rPr lang="en-US" sz="2800" dirty="0">
                <a:ln>
                  <a:noFill/>
                </a:ln>
                <a:effectLst/>
                <a:latin typeface="Helvetica Neue"/>
                <a:ea typeface="Arial Unicode MS"/>
                <a:cs typeface="Arial Unicode MS"/>
              </a:rPr>
              <a:t>Ven: 7.34/47/22/-1</a:t>
            </a:r>
          </a:p>
          <a:p>
            <a:pPr marL="0" marR="0">
              <a:spcBef>
                <a:spcPts val="0"/>
              </a:spcBef>
              <a:spcAft>
                <a:spcPts val="600"/>
              </a:spcAft>
            </a:pPr>
            <a:r>
              <a:rPr lang="en-US" dirty="0">
                <a:latin typeface="Helvetica Neue"/>
              </a:rPr>
              <a:t>Baby’s first gas-</a:t>
            </a:r>
            <a:r>
              <a:rPr lang="en-US" dirty="0">
                <a:effectLst/>
                <a:ea typeface="Arial Unicode MS"/>
              </a:rPr>
              <a:t>6.9/74/27/15/-19</a:t>
            </a:r>
            <a:endParaRPr lang="en-US" dirty="0"/>
          </a:p>
          <a:p>
            <a:endParaRPr lang="en-US" dirty="0"/>
          </a:p>
        </p:txBody>
      </p:sp>
      <p:pic>
        <p:nvPicPr>
          <p:cNvPr id="14" name="Picture 13">
            <a:extLst>
              <a:ext uri="{FF2B5EF4-FFF2-40B4-BE49-F238E27FC236}">
                <a16:creationId xmlns:a16="http://schemas.microsoft.com/office/drawing/2014/main" id="{D7EDE467-35C7-FCB2-B4BB-CAEF8E6930AC}"/>
              </a:ext>
            </a:extLst>
          </p:cNvPr>
          <p:cNvPicPr>
            <a:picLocks noChangeAspect="1"/>
          </p:cNvPicPr>
          <p:nvPr/>
        </p:nvPicPr>
        <p:blipFill>
          <a:blip r:embed="rId4"/>
          <a:stretch>
            <a:fillRect/>
          </a:stretch>
        </p:blipFill>
        <p:spPr>
          <a:xfrm>
            <a:off x="3282446" y="3159295"/>
            <a:ext cx="453643" cy="2609639"/>
          </a:xfrm>
          <a:prstGeom prst="rect">
            <a:avLst/>
          </a:prstGeom>
        </p:spPr>
      </p:pic>
      <p:pic>
        <p:nvPicPr>
          <p:cNvPr id="16" name="Picture 15">
            <a:extLst>
              <a:ext uri="{FF2B5EF4-FFF2-40B4-BE49-F238E27FC236}">
                <a16:creationId xmlns:a16="http://schemas.microsoft.com/office/drawing/2014/main" id="{EE8C1581-1288-3597-279F-EF84B89790D3}"/>
              </a:ext>
            </a:extLst>
          </p:cNvPr>
          <p:cNvPicPr>
            <a:picLocks noChangeAspect="1"/>
          </p:cNvPicPr>
          <p:nvPr/>
        </p:nvPicPr>
        <p:blipFill>
          <a:blip r:embed="rId5"/>
          <a:stretch>
            <a:fillRect/>
          </a:stretch>
        </p:blipFill>
        <p:spPr>
          <a:xfrm>
            <a:off x="111013" y="2179253"/>
            <a:ext cx="465251" cy="2676418"/>
          </a:xfrm>
          <a:prstGeom prst="rect">
            <a:avLst/>
          </a:prstGeom>
        </p:spPr>
      </p:pic>
      <p:sp>
        <p:nvSpPr>
          <p:cNvPr id="20" name="TextBox 19">
            <a:extLst>
              <a:ext uri="{FF2B5EF4-FFF2-40B4-BE49-F238E27FC236}">
                <a16:creationId xmlns:a16="http://schemas.microsoft.com/office/drawing/2014/main" id="{625F5880-52E2-F9DE-0C82-ACC3844D2799}"/>
              </a:ext>
            </a:extLst>
          </p:cNvPr>
          <p:cNvSpPr txBox="1"/>
          <p:nvPr/>
        </p:nvSpPr>
        <p:spPr>
          <a:xfrm>
            <a:off x="7889435" y="5890417"/>
            <a:ext cx="4145622" cy="923330"/>
          </a:xfrm>
          <a:prstGeom prst="rect">
            <a:avLst/>
          </a:prstGeom>
          <a:noFill/>
        </p:spPr>
        <p:txBody>
          <a:bodyPr wrap="square" rtlCol="0">
            <a:spAutoFit/>
          </a:bodyPr>
          <a:lstStyle/>
          <a:p>
            <a:r>
              <a:rPr lang="en-US" dirty="0"/>
              <a:t>Armstrong and Stenson Use of umbilical cord blood analysis in the assessment of the newborn Arch Dis Child 2007</a:t>
            </a:r>
          </a:p>
        </p:txBody>
      </p:sp>
      <p:sp>
        <p:nvSpPr>
          <p:cNvPr id="13" name="Scroll: Vertical 12">
            <a:extLst>
              <a:ext uri="{FF2B5EF4-FFF2-40B4-BE49-F238E27FC236}">
                <a16:creationId xmlns:a16="http://schemas.microsoft.com/office/drawing/2014/main" id="{1C9BE8BF-D33A-13CD-9EAB-0F358B4AABBC}"/>
              </a:ext>
            </a:extLst>
          </p:cNvPr>
          <p:cNvSpPr/>
          <p:nvPr/>
        </p:nvSpPr>
        <p:spPr>
          <a:xfrm>
            <a:off x="7378266" y="1443615"/>
            <a:ext cx="1505164" cy="1985385"/>
          </a:xfrm>
          <a:prstGeom prst="verticalScroll">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Arterial tap is more difficult than UV sampling</a:t>
            </a:r>
          </a:p>
        </p:txBody>
      </p:sp>
      <p:sp>
        <p:nvSpPr>
          <p:cNvPr id="7" name="Rectangle: Rounded Corners 6">
            <a:extLst>
              <a:ext uri="{FF2B5EF4-FFF2-40B4-BE49-F238E27FC236}">
                <a16:creationId xmlns:a16="http://schemas.microsoft.com/office/drawing/2014/main" id="{F7CD45DE-C63B-A447-E7F9-4A2D60AD09B7}"/>
              </a:ext>
            </a:extLst>
          </p:cNvPr>
          <p:cNvSpPr/>
          <p:nvPr/>
        </p:nvSpPr>
        <p:spPr>
          <a:xfrm>
            <a:off x="9113178" y="4546315"/>
            <a:ext cx="303087" cy="100173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F2A23D3-92E6-BA9C-E262-BC27C0B6A240}"/>
              </a:ext>
            </a:extLst>
          </p:cNvPr>
          <p:cNvSpPr/>
          <p:nvPr/>
        </p:nvSpPr>
        <p:spPr>
          <a:xfrm>
            <a:off x="4426901" y="4448710"/>
            <a:ext cx="288937" cy="219866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Star: 32 Points 10">
            <a:extLst>
              <a:ext uri="{FF2B5EF4-FFF2-40B4-BE49-F238E27FC236}">
                <a16:creationId xmlns:a16="http://schemas.microsoft.com/office/drawing/2014/main" id="{261762A5-C12C-7E05-002A-1AFFF973CBD3}"/>
              </a:ext>
            </a:extLst>
          </p:cNvPr>
          <p:cNvSpPr/>
          <p:nvPr/>
        </p:nvSpPr>
        <p:spPr>
          <a:xfrm>
            <a:off x="-20120" y="664373"/>
            <a:ext cx="724328" cy="726053"/>
          </a:xfrm>
          <a:prstGeom prst="star32">
            <a:avLst/>
          </a:prstGeom>
          <a:solidFill>
            <a:srgbClr val="FF00FF"/>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t>
            </a:r>
          </a:p>
        </p:txBody>
      </p:sp>
    </p:spTree>
    <p:extLst>
      <p:ext uri="{BB962C8B-B14F-4D97-AF65-F5344CB8AC3E}">
        <p14:creationId xmlns:p14="http://schemas.microsoft.com/office/powerpoint/2010/main" val="142161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A8021F-B56A-5DD1-A521-875962A4F13F}"/>
              </a:ext>
            </a:extLst>
          </p:cNvPr>
          <p:cNvSpPr>
            <a:spLocks noGrp="1"/>
          </p:cNvSpPr>
          <p:nvPr>
            <p:ph type="title"/>
          </p:nvPr>
        </p:nvSpPr>
        <p:spPr/>
        <p:txBody>
          <a:bodyPr/>
          <a:lstStyle/>
          <a:p>
            <a:r>
              <a:rPr lang="en-US" dirty="0"/>
              <a:t>Blood Gases with Hypocarbia and Hyperoxia</a:t>
            </a:r>
          </a:p>
        </p:txBody>
      </p:sp>
      <p:sp>
        <p:nvSpPr>
          <p:cNvPr id="5" name="Content Placeholder 4">
            <a:extLst>
              <a:ext uri="{FF2B5EF4-FFF2-40B4-BE49-F238E27FC236}">
                <a16:creationId xmlns:a16="http://schemas.microsoft.com/office/drawing/2014/main" id="{D4CBD3D7-1F5A-1A59-1705-3C1D6830EDFE}"/>
              </a:ext>
            </a:extLst>
          </p:cNvPr>
          <p:cNvSpPr>
            <a:spLocks noGrp="1"/>
          </p:cNvSpPr>
          <p:nvPr>
            <p:ph idx="1"/>
          </p:nvPr>
        </p:nvSpPr>
        <p:spPr/>
        <p:txBody>
          <a:bodyPr/>
          <a:lstStyle/>
          <a:p>
            <a:r>
              <a:rPr lang="en-US" dirty="0"/>
              <a:t>Umbilical Cord Gas:</a:t>
            </a:r>
          </a:p>
          <a:p>
            <a:pPr marL="0" marR="0">
              <a:spcBef>
                <a:spcPts val="0"/>
              </a:spcBef>
              <a:spcAft>
                <a:spcPts val="600"/>
              </a:spcAft>
            </a:pPr>
            <a:r>
              <a:rPr lang="en-US" sz="2800" dirty="0">
                <a:ln>
                  <a:noFill/>
                </a:ln>
                <a:effectLst/>
                <a:latin typeface="Helvetica Neue"/>
                <a:ea typeface="Arial Unicode MS"/>
                <a:cs typeface="Arial Unicode MS"/>
              </a:rPr>
              <a:t>Art: 6.9/74/27/15/-19</a:t>
            </a:r>
          </a:p>
          <a:p>
            <a:pPr marL="0" marR="0">
              <a:spcBef>
                <a:spcPts val="0"/>
              </a:spcBef>
              <a:spcAft>
                <a:spcPts val="600"/>
              </a:spcAft>
            </a:pPr>
            <a:r>
              <a:rPr lang="en-US" sz="2800" dirty="0">
                <a:ln>
                  <a:noFill/>
                </a:ln>
                <a:effectLst/>
                <a:latin typeface="Helvetica Neue"/>
                <a:ea typeface="Arial Unicode MS"/>
                <a:cs typeface="Arial Unicode MS"/>
              </a:rPr>
              <a:t>Ven: 7.4/19/82/-12</a:t>
            </a:r>
            <a:endParaRPr lang="en-US" dirty="0"/>
          </a:p>
        </p:txBody>
      </p:sp>
      <p:pic>
        <p:nvPicPr>
          <p:cNvPr id="7" name="Picture 6">
            <a:extLst>
              <a:ext uri="{FF2B5EF4-FFF2-40B4-BE49-F238E27FC236}">
                <a16:creationId xmlns:a16="http://schemas.microsoft.com/office/drawing/2014/main" id="{5267F418-EBA9-BB0D-E176-9CFE3C52EE70}"/>
              </a:ext>
            </a:extLst>
          </p:cNvPr>
          <p:cNvPicPr>
            <a:picLocks noChangeAspect="1"/>
          </p:cNvPicPr>
          <p:nvPr/>
        </p:nvPicPr>
        <p:blipFill>
          <a:blip r:embed="rId2"/>
          <a:stretch>
            <a:fillRect/>
          </a:stretch>
        </p:blipFill>
        <p:spPr>
          <a:xfrm rot="5400000">
            <a:off x="5097565" y="80635"/>
            <a:ext cx="1583055" cy="9136015"/>
          </a:xfrm>
          <a:prstGeom prst="rect">
            <a:avLst/>
          </a:prstGeom>
        </p:spPr>
      </p:pic>
      <p:sp>
        <p:nvSpPr>
          <p:cNvPr id="8" name="TextBox 7">
            <a:extLst>
              <a:ext uri="{FF2B5EF4-FFF2-40B4-BE49-F238E27FC236}">
                <a16:creationId xmlns:a16="http://schemas.microsoft.com/office/drawing/2014/main" id="{E03989EC-98D8-0D5E-04E7-82C3A7B1BB59}"/>
              </a:ext>
            </a:extLst>
          </p:cNvPr>
          <p:cNvSpPr txBox="1"/>
          <p:nvPr/>
        </p:nvSpPr>
        <p:spPr>
          <a:xfrm>
            <a:off x="4012059" y="5205002"/>
            <a:ext cx="2568539" cy="1200329"/>
          </a:xfrm>
          <a:prstGeom prst="rect">
            <a:avLst/>
          </a:prstGeom>
          <a:noFill/>
        </p:spPr>
        <p:txBody>
          <a:bodyPr wrap="square" rtlCol="0">
            <a:spAutoFit/>
          </a:bodyPr>
          <a:lstStyle/>
          <a:p>
            <a:r>
              <a:rPr lang="en-US" sz="2400" dirty="0"/>
              <a:t>Air bubbles:</a:t>
            </a:r>
          </a:p>
          <a:p>
            <a:r>
              <a:rPr lang="en-US" sz="2400" dirty="0"/>
              <a:t>PCO</a:t>
            </a:r>
            <a:r>
              <a:rPr lang="en-US" sz="2400" baseline="-25000" dirty="0"/>
              <a:t>2</a:t>
            </a:r>
            <a:r>
              <a:rPr lang="en-US" sz="2400" dirty="0"/>
              <a:t> ~ 0</a:t>
            </a:r>
          </a:p>
          <a:p>
            <a:r>
              <a:rPr lang="en-US" sz="2400" dirty="0"/>
              <a:t>PO</a:t>
            </a:r>
            <a:r>
              <a:rPr lang="en-US" sz="2400" baseline="-25000" dirty="0"/>
              <a:t>2</a:t>
            </a:r>
            <a:r>
              <a:rPr lang="en-US" sz="2400" dirty="0"/>
              <a:t> – 150 mmHg</a:t>
            </a:r>
          </a:p>
        </p:txBody>
      </p:sp>
      <p:sp>
        <p:nvSpPr>
          <p:cNvPr id="9" name="Star: 32 Points 8">
            <a:extLst>
              <a:ext uri="{FF2B5EF4-FFF2-40B4-BE49-F238E27FC236}">
                <a16:creationId xmlns:a16="http://schemas.microsoft.com/office/drawing/2014/main" id="{77FCEE4B-910C-C3B9-61F3-635EBA2FF89E}"/>
              </a:ext>
            </a:extLst>
          </p:cNvPr>
          <p:cNvSpPr/>
          <p:nvPr/>
        </p:nvSpPr>
        <p:spPr>
          <a:xfrm>
            <a:off x="344184" y="246580"/>
            <a:ext cx="724328" cy="726053"/>
          </a:xfrm>
          <a:prstGeom prst="star32">
            <a:avLst/>
          </a:prstGeom>
          <a:solidFill>
            <a:srgbClr val="FF00FF"/>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t>
            </a:r>
          </a:p>
        </p:txBody>
      </p:sp>
    </p:spTree>
    <p:extLst>
      <p:ext uri="{BB962C8B-B14F-4D97-AF65-F5344CB8AC3E}">
        <p14:creationId xmlns:p14="http://schemas.microsoft.com/office/powerpoint/2010/main" val="247581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a:solidFill>
            <a:schemeClr val="accent6">
              <a:lumMod val="50000"/>
            </a:schemeClr>
          </a:solidFill>
        </p:spPr>
        <p:txBody>
          <a:bodyPr/>
          <a:lstStyle/>
          <a:p>
            <a:pPr algn="ctr"/>
            <a:r>
              <a:rPr lang="en-US" b="1" dirty="0">
                <a:solidFill>
                  <a:srgbClr val="FFFF00"/>
                </a:solidFill>
                <a:latin typeface="+mn-lt"/>
              </a:rPr>
              <a:t>Case – Meconium Happens!</a:t>
            </a:r>
          </a:p>
        </p:txBody>
      </p:sp>
      <p:sp>
        <p:nvSpPr>
          <p:cNvPr id="3" name="Content Placeholder 2"/>
          <p:cNvSpPr>
            <a:spLocks noGrp="1"/>
          </p:cNvSpPr>
          <p:nvPr>
            <p:ph idx="1"/>
          </p:nvPr>
        </p:nvSpPr>
        <p:spPr>
          <a:xfrm>
            <a:off x="838200" y="1825624"/>
            <a:ext cx="6030074" cy="4930485"/>
          </a:xfrm>
        </p:spPr>
        <p:txBody>
          <a:bodyPr>
            <a:normAutofit/>
          </a:bodyPr>
          <a:lstStyle/>
          <a:p>
            <a:r>
              <a:rPr lang="en-US" dirty="0"/>
              <a:t>MSAF at delivery- infant floppy and apneic required PPV</a:t>
            </a:r>
          </a:p>
          <a:p>
            <a:endParaRPr lang="en-US" dirty="0"/>
          </a:p>
          <a:p>
            <a:r>
              <a:rPr lang="en-US" dirty="0"/>
              <a:t>Infant transferred to NICU on 60% O</a:t>
            </a:r>
            <a:r>
              <a:rPr lang="en-US" baseline="-25000" dirty="0"/>
              <a:t>2</a:t>
            </a:r>
            <a:endParaRPr lang="en-US" dirty="0"/>
          </a:p>
          <a:p>
            <a:r>
              <a:rPr lang="en-US" sz="2400" dirty="0">
                <a:ln>
                  <a:noFill/>
                </a:ln>
                <a:solidFill>
                  <a:srgbClr val="000000"/>
                </a:solidFill>
                <a:effectLst/>
                <a:latin typeface="Helvetica Neue"/>
                <a:ea typeface="Arial Unicode MS"/>
                <a:cs typeface="Arial Unicode MS"/>
              </a:rPr>
              <a:t>NIV on admission, FiO</a:t>
            </a:r>
            <a:r>
              <a:rPr lang="en-US" sz="2400" baseline="-25000" dirty="0">
                <a:ln>
                  <a:noFill/>
                </a:ln>
                <a:solidFill>
                  <a:srgbClr val="000000"/>
                </a:solidFill>
                <a:effectLst/>
                <a:latin typeface="Helvetica Neue"/>
                <a:ea typeface="Arial Unicode MS"/>
                <a:cs typeface="Arial Unicode MS"/>
              </a:rPr>
              <a:t>2</a:t>
            </a:r>
            <a:r>
              <a:rPr lang="en-US" sz="2400" dirty="0">
                <a:ln>
                  <a:noFill/>
                </a:ln>
                <a:solidFill>
                  <a:srgbClr val="000000"/>
                </a:solidFill>
                <a:effectLst/>
                <a:latin typeface="Helvetica Neue"/>
                <a:ea typeface="Arial Unicode MS"/>
                <a:cs typeface="Arial Unicode MS"/>
              </a:rPr>
              <a:t> increasing to 1.0</a:t>
            </a:r>
          </a:p>
          <a:p>
            <a:r>
              <a:rPr lang="en-US" dirty="0"/>
              <a:t>At 2 h, </a:t>
            </a:r>
            <a:r>
              <a:rPr lang="en-US" sz="2800" dirty="0"/>
              <a:t>Conventional vent – PEEP-5, rate- 40/min Vt – 5 ml/kg, 90% O</a:t>
            </a:r>
            <a:r>
              <a:rPr lang="en-US" sz="2800" baseline="-25000" dirty="0"/>
              <a:t>2</a:t>
            </a:r>
            <a:r>
              <a:rPr lang="en-US" sz="2800" dirty="0"/>
              <a:t> MAP-12</a:t>
            </a:r>
          </a:p>
          <a:p>
            <a:pPr marL="0" marR="0">
              <a:spcBef>
                <a:spcPts val="0"/>
              </a:spcBef>
              <a:spcAft>
                <a:spcPts val="0"/>
              </a:spcAft>
            </a:pPr>
            <a:r>
              <a:rPr lang="en-US" sz="2800" dirty="0"/>
              <a:t>Blood gas (UA):</a:t>
            </a:r>
            <a:r>
              <a:rPr lang="en-US" sz="2800" dirty="0">
                <a:ln>
                  <a:noFill/>
                </a:ln>
                <a:solidFill>
                  <a:srgbClr val="000000"/>
                </a:solidFill>
                <a:effectLst/>
                <a:latin typeface="Helvetica Neue"/>
                <a:ea typeface="Arial Unicode MS"/>
                <a:cs typeface="Arial Unicode MS"/>
              </a:rPr>
              <a:t> 7.17/</a:t>
            </a:r>
            <a:r>
              <a:rPr lang="en-US" sz="2800" dirty="0">
                <a:ln>
                  <a:noFill/>
                </a:ln>
                <a:solidFill>
                  <a:srgbClr val="0066FF"/>
                </a:solidFill>
                <a:effectLst/>
                <a:latin typeface="Helvetica Neue"/>
                <a:ea typeface="Arial Unicode MS"/>
                <a:cs typeface="Arial Unicode MS"/>
              </a:rPr>
              <a:t>20</a:t>
            </a:r>
            <a:r>
              <a:rPr lang="en-US" sz="2800" dirty="0">
                <a:ln>
                  <a:noFill/>
                </a:ln>
                <a:solidFill>
                  <a:srgbClr val="000000"/>
                </a:solidFill>
                <a:effectLst/>
                <a:latin typeface="Helvetica Neue"/>
                <a:ea typeface="Arial Unicode MS"/>
                <a:cs typeface="Arial Unicode MS"/>
              </a:rPr>
              <a:t>/</a:t>
            </a:r>
            <a:r>
              <a:rPr lang="en-US" sz="2800" dirty="0">
                <a:ln>
                  <a:noFill/>
                </a:ln>
                <a:solidFill>
                  <a:srgbClr val="FF0000"/>
                </a:solidFill>
                <a:effectLst/>
                <a:latin typeface="Helvetica Neue"/>
                <a:ea typeface="Arial Unicode MS"/>
                <a:cs typeface="Arial Unicode MS"/>
              </a:rPr>
              <a:t>124</a:t>
            </a:r>
            <a:r>
              <a:rPr lang="en-US" sz="2800" dirty="0">
                <a:ln>
                  <a:noFill/>
                </a:ln>
                <a:solidFill>
                  <a:srgbClr val="000000"/>
                </a:solidFill>
                <a:effectLst/>
                <a:latin typeface="Helvetica Neue"/>
                <a:ea typeface="Arial Unicode MS"/>
                <a:cs typeface="Arial Unicode MS"/>
              </a:rPr>
              <a:t>/7/-19</a:t>
            </a:r>
          </a:p>
        </p:txBody>
      </p:sp>
      <p:pic>
        <p:nvPicPr>
          <p:cNvPr id="5" name="officeArt object">
            <a:extLst>
              <a:ext uri="{FF2B5EF4-FFF2-40B4-BE49-F238E27FC236}">
                <a16:creationId xmlns:a16="http://schemas.microsoft.com/office/drawing/2014/main" id="{AB9E5CD0-D65B-A503-328A-3623C531936D}"/>
              </a:ext>
            </a:extLst>
          </p:cNvPr>
          <p:cNvPicPr/>
          <p:nvPr/>
        </p:nvPicPr>
        <p:blipFill>
          <a:blip r:embed="rId2"/>
          <a:stretch>
            <a:fillRect/>
          </a:stretch>
        </p:blipFill>
        <p:spPr>
          <a:xfrm>
            <a:off x="7099442" y="1325562"/>
            <a:ext cx="5031911" cy="5532437"/>
          </a:xfrm>
          <a:prstGeom prst="rect">
            <a:avLst/>
          </a:prstGeom>
          <a:ln w="12700" cap="flat">
            <a:noFill/>
            <a:miter lim="400000"/>
          </a:ln>
          <a:effectLst/>
        </p:spPr>
      </p:pic>
      <p:sp>
        <p:nvSpPr>
          <p:cNvPr id="6" name="Star: 32 Points 5">
            <a:extLst>
              <a:ext uri="{FF2B5EF4-FFF2-40B4-BE49-F238E27FC236}">
                <a16:creationId xmlns:a16="http://schemas.microsoft.com/office/drawing/2014/main" id="{0C8C562E-88A7-19F2-D0F5-F1A1BE538C17}"/>
              </a:ext>
            </a:extLst>
          </p:cNvPr>
          <p:cNvSpPr/>
          <p:nvPr/>
        </p:nvSpPr>
        <p:spPr>
          <a:xfrm>
            <a:off x="344184" y="246580"/>
            <a:ext cx="724328" cy="726053"/>
          </a:xfrm>
          <a:prstGeom prst="star32">
            <a:avLst/>
          </a:prstGeom>
          <a:solidFill>
            <a:srgbClr val="FF00FF"/>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t>
            </a:r>
          </a:p>
        </p:txBody>
      </p:sp>
    </p:spTree>
    <p:extLst>
      <p:ext uri="{BB962C8B-B14F-4D97-AF65-F5344CB8AC3E}">
        <p14:creationId xmlns:p14="http://schemas.microsoft.com/office/powerpoint/2010/main" val="341602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757" y="-1"/>
            <a:ext cx="12152243" cy="1267981"/>
          </a:xfrm>
          <a:solidFill>
            <a:srgbClr val="C00000"/>
          </a:solidFill>
        </p:spPr>
        <p:txBody>
          <a:bodyPr>
            <a:normAutofit fontScale="90000"/>
          </a:bodyPr>
          <a:lstStyle/>
          <a:p>
            <a:r>
              <a:rPr lang="en-US" dirty="0">
                <a:solidFill>
                  <a:schemeClr val="bg1"/>
                </a:solidFill>
              </a:rPr>
              <a:t>Immediate Post-resuscitation Period Hyperoxia </a:t>
            </a:r>
            <a:br>
              <a:rPr lang="en-US" dirty="0">
                <a:solidFill>
                  <a:schemeClr val="bg1"/>
                </a:solidFill>
              </a:rPr>
            </a:br>
            <a:r>
              <a:rPr lang="en-US" dirty="0">
                <a:solidFill>
                  <a:schemeClr val="bg1"/>
                </a:solidFill>
              </a:rPr>
              <a:t>(PaO</a:t>
            </a:r>
            <a:r>
              <a:rPr lang="en-US" baseline="-25000" dirty="0">
                <a:solidFill>
                  <a:schemeClr val="bg1"/>
                </a:solidFill>
              </a:rPr>
              <a:t>2</a:t>
            </a:r>
            <a:r>
              <a:rPr lang="en-US" dirty="0">
                <a:solidFill>
                  <a:schemeClr val="bg1"/>
                </a:solidFill>
              </a:rPr>
              <a:t>&gt;115 mmHg) following Perinatal Distress</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6085" y="1448274"/>
            <a:ext cx="8234467" cy="5011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a:stretch>
            <a:fillRect/>
          </a:stretch>
        </p:blipFill>
        <p:spPr>
          <a:xfrm>
            <a:off x="9740347" y="2806144"/>
            <a:ext cx="2144959" cy="1847873"/>
          </a:xfrm>
          <a:prstGeom prst="rect">
            <a:avLst/>
          </a:prstGeom>
        </p:spPr>
      </p:pic>
      <p:sp>
        <p:nvSpPr>
          <p:cNvPr id="2" name="TextBox 1"/>
          <p:cNvSpPr txBox="1"/>
          <p:nvPr/>
        </p:nvSpPr>
        <p:spPr>
          <a:xfrm>
            <a:off x="141988" y="6559826"/>
            <a:ext cx="2623930" cy="369332"/>
          </a:xfrm>
          <a:prstGeom prst="rect">
            <a:avLst/>
          </a:prstGeom>
          <a:noFill/>
        </p:spPr>
        <p:txBody>
          <a:bodyPr wrap="square" rtlCol="0">
            <a:spAutoFit/>
          </a:bodyPr>
          <a:lstStyle/>
          <a:p>
            <a:r>
              <a:rPr lang="en-US" dirty="0"/>
              <a:t>Kapadia et al J </a:t>
            </a:r>
            <a:r>
              <a:rPr lang="en-US" dirty="0" err="1"/>
              <a:t>Peds</a:t>
            </a:r>
            <a:r>
              <a:rPr lang="en-US" dirty="0"/>
              <a:t> 2013 </a:t>
            </a:r>
          </a:p>
        </p:txBody>
      </p:sp>
      <p:sp>
        <p:nvSpPr>
          <p:cNvPr id="3" name="TextBox 2"/>
          <p:cNvSpPr txBox="1"/>
          <p:nvPr/>
        </p:nvSpPr>
        <p:spPr>
          <a:xfrm>
            <a:off x="9587947" y="1295873"/>
            <a:ext cx="2247189" cy="369332"/>
          </a:xfrm>
          <a:prstGeom prst="rect">
            <a:avLst/>
          </a:prstGeom>
          <a:solidFill>
            <a:srgbClr val="0070C0"/>
          </a:solidFill>
        </p:spPr>
        <p:txBody>
          <a:bodyPr wrap="square" rtlCol="0">
            <a:spAutoFit/>
          </a:bodyPr>
          <a:lstStyle/>
          <a:p>
            <a:r>
              <a:rPr lang="en-US" b="1" dirty="0">
                <a:solidFill>
                  <a:schemeClr val="bg1"/>
                </a:solidFill>
              </a:rPr>
              <a:t>Perinatal Asphyxia </a:t>
            </a:r>
          </a:p>
        </p:txBody>
      </p:sp>
      <p:sp>
        <p:nvSpPr>
          <p:cNvPr id="5" name="Plus 4"/>
          <p:cNvSpPr/>
          <p:nvPr/>
        </p:nvSpPr>
        <p:spPr>
          <a:xfrm>
            <a:off x="10455017" y="1979389"/>
            <a:ext cx="613387" cy="66497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819861" y="4733948"/>
            <a:ext cx="2247189" cy="369332"/>
          </a:xfrm>
          <a:prstGeom prst="rect">
            <a:avLst/>
          </a:prstGeom>
          <a:solidFill>
            <a:srgbClr val="C00000"/>
          </a:solidFill>
        </p:spPr>
        <p:txBody>
          <a:bodyPr wrap="square" rtlCol="0">
            <a:spAutoFit/>
          </a:bodyPr>
          <a:lstStyle/>
          <a:p>
            <a:r>
              <a:rPr lang="en-US" b="1" dirty="0">
                <a:solidFill>
                  <a:schemeClr val="bg1"/>
                </a:solidFill>
              </a:rPr>
              <a:t>Postnatal hyperoxia</a:t>
            </a:r>
          </a:p>
        </p:txBody>
      </p:sp>
      <p:sp>
        <p:nvSpPr>
          <p:cNvPr id="6" name="Down Arrow 5"/>
          <p:cNvSpPr/>
          <p:nvPr/>
        </p:nvSpPr>
        <p:spPr>
          <a:xfrm>
            <a:off x="10651904" y="5230822"/>
            <a:ext cx="381475" cy="545233"/>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455017" y="5987586"/>
            <a:ext cx="832043" cy="369332"/>
          </a:xfrm>
          <a:prstGeom prst="rect">
            <a:avLst/>
          </a:prstGeom>
          <a:solidFill>
            <a:srgbClr val="0070C0"/>
          </a:solidFill>
        </p:spPr>
        <p:txBody>
          <a:bodyPr wrap="square" rtlCol="0">
            <a:spAutoFit/>
          </a:bodyPr>
          <a:lstStyle/>
          <a:p>
            <a:r>
              <a:rPr lang="en-US" b="1" dirty="0">
                <a:solidFill>
                  <a:schemeClr val="bg1"/>
                </a:solidFill>
              </a:rPr>
              <a:t>↑ HIE</a:t>
            </a:r>
          </a:p>
        </p:txBody>
      </p:sp>
      <p:sp>
        <p:nvSpPr>
          <p:cNvPr id="11" name="Rectangle 10"/>
          <p:cNvSpPr/>
          <p:nvPr/>
        </p:nvSpPr>
        <p:spPr>
          <a:xfrm>
            <a:off x="4667132" y="1347912"/>
            <a:ext cx="4594718" cy="4225551"/>
          </a:xfrm>
          <a:prstGeom prst="rect">
            <a:avLst/>
          </a:prstGeom>
          <a:solidFill>
            <a:srgbClr val="FF99FF">
              <a:alpha val="3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32-Point Star 11">
            <a:extLst>
              <a:ext uri="{FF2B5EF4-FFF2-40B4-BE49-F238E27FC236}">
                <a16:creationId xmlns:a16="http://schemas.microsoft.com/office/drawing/2014/main" id="{93D518BE-C5B5-4D46-9BF8-38EEB931ADD0}"/>
              </a:ext>
            </a:extLst>
          </p:cNvPr>
          <p:cNvSpPr/>
          <p:nvPr/>
        </p:nvSpPr>
        <p:spPr>
          <a:xfrm>
            <a:off x="2041500" y="1143000"/>
            <a:ext cx="2306320" cy="2475689"/>
          </a:xfrm>
          <a:prstGeom prst="star32">
            <a:avLst>
              <a:gd name="adj" fmla="val 4584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alibri"/>
              </a:rPr>
              <a:t>Upper</a:t>
            </a:r>
            <a:r>
              <a:rPr kumimoji="0" lang="en-US" sz="2000" b="1" i="0" u="none" strike="noStrike" kern="1200" cap="none" spc="0" normalizeH="0" baseline="0" noProof="0" dirty="0">
                <a:ln>
                  <a:noFill/>
                </a:ln>
                <a:solidFill>
                  <a:prstClr val="white"/>
                </a:solidFill>
                <a:effectLst/>
                <a:uLnTx/>
                <a:uFillTx/>
                <a:latin typeface="Calibri"/>
                <a:ea typeface="+mn-ea"/>
                <a:cs typeface="+mn-cs"/>
              </a:rPr>
              <a:t> limit: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alibri"/>
              </a:rPr>
              <a:t>Increased risk of HIE &gt; 115 mmHg</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330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0F224B-1A08-4C03-9B3D-3EE9437B662A}"/>
              </a:ext>
            </a:extLst>
          </p:cNvPr>
          <p:cNvPicPr>
            <a:picLocks noChangeAspect="1"/>
          </p:cNvPicPr>
          <p:nvPr/>
        </p:nvPicPr>
        <p:blipFill>
          <a:blip r:embed="rId2"/>
          <a:stretch>
            <a:fillRect/>
          </a:stretch>
        </p:blipFill>
        <p:spPr>
          <a:xfrm>
            <a:off x="349235" y="1575887"/>
            <a:ext cx="2318434" cy="5282113"/>
          </a:xfrm>
          <a:prstGeom prst="rect">
            <a:avLst/>
          </a:prstGeom>
        </p:spPr>
      </p:pic>
      <p:sp>
        <p:nvSpPr>
          <p:cNvPr id="2" name="Title 1"/>
          <p:cNvSpPr>
            <a:spLocks noGrp="1"/>
          </p:cNvSpPr>
          <p:nvPr>
            <p:ph type="title"/>
          </p:nvPr>
        </p:nvSpPr>
        <p:spPr>
          <a:solidFill>
            <a:srgbClr val="7030A0"/>
          </a:solidFill>
        </p:spPr>
        <p:txBody>
          <a:bodyPr/>
          <a:lstStyle/>
          <a:p>
            <a:r>
              <a:rPr lang="en-US" b="1" spc="50" dirty="0">
                <a:ln w="9525" cmpd="sng">
                  <a:solidFill>
                    <a:schemeClr val="accent1"/>
                  </a:solidFill>
                  <a:prstDash val="solid"/>
                </a:ln>
                <a:solidFill>
                  <a:srgbClr val="70AD47">
                    <a:tint val="1000"/>
                  </a:srgbClr>
                </a:solidFill>
                <a:effectLst>
                  <a:glow rad="38100">
                    <a:schemeClr val="accent1">
                      <a:alpha val="40000"/>
                    </a:schemeClr>
                  </a:glow>
                </a:effectLst>
              </a:rPr>
              <a:t>Disclosures and Objectives</a:t>
            </a:r>
          </a:p>
        </p:txBody>
      </p:sp>
      <p:sp>
        <p:nvSpPr>
          <p:cNvPr id="3" name="Content Placeholder 2"/>
          <p:cNvSpPr>
            <a:spLocks noGrp="1"/>
          </p:cNvSpPr>
          <p:nvPr>
            <p:ph idx="1"/>
          </p:nvPr>
        </p:nvSpPr>
        <p:spPr>
          <a:xfrm>
            <a:off x="3147355" y="1537894"/>
            <a:ext cx="5685749" cy="5320106"/>
          </a:xfrm>
        </p:spPr>
        <p:txBody>
          <a:bodyPr>
            <a:normAutofit fontScale="92500" lnSpcReduction="20000"/>
          </a:bodyPr>
          <a:lstStyle/>
          <a:p>
            <a:r>
              <a:rPr lang="en-US" dirty="0"/>
              <a:t>Drs. Song and Lakshminrusimha have no conflicts of interest to disclose</a:t>
            </a:r>
          </a:p>
          <a:p>
            <a:r>
              <a:rPr lang="en-US" dirty="0"/>
              <a:t>Unapproved uses: Use of iNO is not FDA approved in preterm infants &lt; 34 weeks gestation</a:t>
            </a:r>
          </a:p>
          <a:p>
            <a:r>
              <a:rPr lang="en-US" dirty="0"/>
              <a:t>Vasopressin and milrinone – not approved in neonates</a:t>
            </a:r>
          </a:p>
          <a:p>
            <a:r>
              <a:rPr lang="en-US" dirty="0"/>
              <a:t>OBJECTIVES:</a:t>
            </a:r>
          </a:p>
          <a:p>
            <a:pPr marL="342900" marR="0" lvl="0" indent="-342900">
              <a:spcBef>
                <a:spcPts val="0"/>
              </a:spcBef>
              <a:spcAft>
                <a:spcPts val="0"/>
              </a:spcAft>
              <a:buFont typeface="+mj-lt"/>
              <a:buAutoNum type="arabicPeriod"/>
            </a:pPr>
            <a:r>
              <a:rPr lang="en-US" sz="1800" dirty="0">
                <a:effectLst/>
                <a:latin typeface="Aptos" panose="020B0004020202020204" pitchFamily="34" charset="0"/>
                <a:ea typeface="Times New Roman" panose="02020603050405020304" pitchFamily="18" charset="0"/>
              </a:rPr>
              <a:t>Evaluate the role of optimal lung inflation in pulmonary hypertension and hypoxemic respiratory failure </a:t>
            </a:r>
            <a:endParaRPr lang="en-US" sz="1800" dirty="0">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mj-lt"/>
              <a:buAutoNum type="arabicPeriod"/>
            </a:pPr>
            <a:r>
              <a:rPr lang="en-US" sz="1800" dirty="0">
                <a:effectLst/>
                <a:latin typeface="Aptos" panose="020B0004020202020204" pitchFamily="34" charset="0"/>
                <a:ea typeface="Times New Roman" panose="02020603050405020304" pitchFamily="18" charset="0"/>
              </a:rPr>
              <a:t>Define ideal oxygen targets in the management of neonatal pulmonary hypertension based on phenotype</a:t>
            </a:r>
            <a:endParaRPr lang="en-US" sz="1800" dirty="0">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mj-lt"/>
              <a:buAutoNum type="arabicPeriod"/>
            </a:pPr>
            <a:r>
              <a:rPr lang="en-US" sz="1800" dirty="0">
                <a:effectLst/>
                <a:latin typeface="Aptos" panose="020B0004020202020204" pitchFamily="34" charset="0"/>
                <a:ea typeface="Times New Roman" panose="02020603050405020304" pitchFamily="18" charset="0"/>
              </a:rPr>
              <a:t>Understand the ventilation strategies, surfactant, vasopressor therapy and pulmonary vasodilator therapy in neonatal pulmonary hypertension</a:t>
            </a:r>
            <a:endParaRPr lang="en-US" sz="1800" dirty="0">
              <a:effectLst/>
              <a:latin typeface="Calibri" panose="020F0502020204030204" pitchFamily="34" charset="0"/>
              <a:ea typeface="Aptos" panose="020B0004020202020204" pitchFamily="34" charset="0"/>
            </a:endParaRPr>
          </a:p>
        </p:txBody>
      </p:sp>
      <p:pic>
        <p:nvPicPr>
          <p:cNvPr id="7" name="Picture 6">
            <a:extLst>
              <a:ext uri="{FF2B5EF4-FFF2-40B4-BE49-F238E27FC236}">
                <a16:creationId xmlns:a16="http://schemas.microsoft.com/office/drawing/2014/main" id="{8A8757C8-7BFE-469E-ACCE-BF308CBCAD5A}"/>
              </a:ext>
            </a:extLst>
          </p:cNvPr>
          <p:cNvPicPr>
            <a:picLocks noChangeAspect="1"/>
          </p:cNvPicPr>
          <p:nvPr/>
        </p:nvPicPr>
        <p:blipFill>
          <a:blip r:embed="rId3"/>
          <a:stretch>
            <a:fillRect/>
          </a:stretch>
        </p:blipFill>
        <p:spPr>
          <a:xfrm>
            <a:off x="349235" y="1537894"/>
            <a:ext cx="2798120" cy="5253116"/>
          </a:xfrm>
          <a:prstGeom prst="rect">
            <a:avLst/>
          </a:prstGeom>
        </p:spPr>
      </p:pic>
      <p:pic>
        <p:nvPicPr>
          <p:cNvPr id="6" name="Picture 5">
            <a:extLst>
              <a:ext uri="{FF2B5EF4-FFF2-40B4-BE49-F238E27FC236}">
                <a16:creationId xmlns:a16="http://schemas.microsoft.com/office/drawing/2014/main" id="{847F9B53-1A10-859E-93F0-68A8085259D3}"/>
              </a:ext>
            </a:extLst>
          </p:cNvPr>
          <p:cNvPicPr>
            <a:picLocks noChangeAspect="1"/>
          </p:cNvPicPr>
          <p:nvPr/>
        </p:nvPicPr>
        <p:blipFill>
          <a:blip r:embed="rId4"/>
          <a:stretch>
            <a:fillRect/>
          </a:stretch>
        </p:blipFill>
        <p:spPr>
          <a:xfrm>
            <a:off x="8654798" y="1417638"/>
            <a:ext cx="3537202" cy="4251960"/>
          </a:xfrm>
          <a:prstGeom prst="rect">
            <a:avLst/>
          </a:prstGeom>
        </p:spPr>
      </p:pic>
    </p:spTree>
    <p:extLst>
      <p:ext uri="{BB962C8B-B14F-4D97-AF65-F5344CB8AC3E}">
        <p14:creationId xmlns:p14="http://schemas.microsoft.com/office/powerpoint/2010/main" val="25357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9386"/>
            <a:ext cx="12192000" cy="724918"/>
          </a:xfrm>
          <a:solidFill>
            <a:srgbClr val="002060"/>
          </a:solidFill>
        </p:spPr>
        <p:txBody>
          <a:bodyPr>
            <a:normAutofit fontScale="90000"/>
          </a:bodyPr>
          <a:lstStyle/>
          <a:p>
            <a:r>
              <a:rPr lang="en-US" dirty="0">
                <a:solidFill>
                  <a:schemeClr val="bg1"/>
                </a:solidFill>
              </a:rPr>
              <a:t>Hypocapnia (PaCO</a:t>
            </a:r>
            <a:r>
              <a:rPr lang="en-US" baseline="-25000" dirty="0">
                <a:solidFill>
                  <a:schemeClr val="bg1"/>
                </a:solidFill>
              </a:rPr>
              <a:t>2</a:t>
            </a:r>
            <a:r>
              <a:rPr lang="en-US" dirty="0">
                <a:solidFill>
                  <a:schemeClr val="bg1"/>
                </a:solidFill>
              </a:rPr>
              <a:t> &lt; 35 mmHg): Adverse Outcome in HIE</a:t>
            </a:r>
          </a:p>
        </p:txBody>
      </p:sp>
      <p:pic>
        <p:nvPicPr>
          <p:cNvPr id="6" name="Picture 5"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3280" y="1290234"/>
            <a:ext cx="6032500" cy="5562600"/>
          </a:xfrm>
          <a:prstGeom prst="rect">
            <a:avLst/>
          </a:prstGeom>
          <a:noFill/>
          <a:ln w="635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831680" y="3810001"/>
            <a:ext cx="2286000"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sng" strike="noStrike" kern="1200" cap="none" spc="0" normalizeH="0" baseline="0" noProof="0" dirty="0">
                <a:ln>
                  <a:noFill/>
                </a:ln>
                <a:solidFill>
                  <a:prstClr val="black"/>
                </a:solidFill>
                <a:effectLst/>
                <a:uLnTx/>
                <a:uFillTx/>
                <a:latin typeface="Calibri"/>
                <a:ea typeface="+mn-ea"/>
                <a:cs typeface="+mn-cs"/>
                <a:hlinkClick r:id="rId3" tooltip="The Journal of pediatrics."/>
              </a:rPr>
              <a:t>J </a:t>
            </a:r>
            <a:r>
              <a:rPr kumimoji="0" lang="en-US" sz="1100" b="0" i="0" u="sng" strike="noStrike" kern="1200" cap="none" spc="0" normalizeH="0" baseline="0" noProof="0" dirty="0" err="1">
                <a:ln>
                  <a:noFill/>
                </a:ln>
                <a:solidFill>
                  <a:prstClr val="black"/>
                </a:solidFill>
                <a:effectLst/>
                <a:uLnTx/>
                <a:uFillTx/>
                <a:latin typeface="Calibri"/>
                <a:ea typeface="+mn-ea"/>
                <a:cs typeface="+mn-cs"/>
                <a:hlinkClick r:id="rId3" tooltip="The Journal of pediatrics."/>
              </a:rPr>
              <a:t>Pediatr</a:t>
            </a:r>
            <a:r>
              <a:rPr kumimoji="0" lang="en-US" sz="1100" b="0" i="0" u="sng" strike="noStrike" kern="1200" cap="none" spc="0" normalizeH="0" baseline="0" noProof="0" dirty="0">
                <a:ln>
                  <a:noFill/>
                </a:ln>
                <a:solidFill>
                  <a:prstClr val="black"/>
                </a:solidFill>
                <a:effectLst/>
                <a:uLnTx/>
                <a:uFillTx/>
                <a:latin typeface="Calibri"/>
                <a:ea typeface="+mn-ea"/>
                <a:cs typeface="+mn-cs"/>
                <a:hlinkClick r:id="rId3" tooltip="The Journal of pediatrics."/>
              </a:rPr>
              <a:t>.</a:t>
            </a:r>
            <a:r>
              <a:rPr kumimoji="0" lang="en-US" sz="1100" b="0" i="0" u="none" strike="noStrike" kern="1200" cap="none" spc="0" normalizeH="0" baseline="0" noProof="0" dirty="0">
                <a:ln>
                  <a:noFill/>
                </a:ln>
                <a:solidFill>
                  <a:prstClr val="black"/>
                </a:solidFill>
                <a:effectLst/>
                <a:uLnTx/>
                <a:uFillTx/>
                <a:latin typeface="Calibri"/>
                <a:ea typeface="+mn-ea"/>
                <a:cs typeface="+mn-cs"/>
              </a:rPr>
              <a:t> 2011 May;158(5):752-758.e1. </a:t>
            </a:r>
            <a:r>
              <a:rPr kumimoji="0" lang="en-US" sz="1100" b="0" i="0" u="none" strike="noStrike" kern="1200" cap="none" spc="0" normalizeH="0" baseline="0" noProof="0" dirty="0" err="1">
                <a:ln>
                  <a:noFill/>
                </a:ln>
                <a:solidFill>
                  <a:prstClr val="black"/>
                </a:solidFill>
                <a:effectLst/>
                <a:uLnTx/>
                <a:uFillTx/>
                <a:latin typeface="Calibri"/>
                <a:ea typeface="+mn-ea"/>
                <a:cs typeface="+mn-cs"/>
              </a:rPr>
              <a:t>doi</a:t>
            </a:r>
            <a:r>
              <a:rPr kumimoji="0" lang="en-US" sz="1100" b="0" i="0" u="none" strike="noStrike" kern="1200" cap="none" spc="0" normalizeH="0" baseline="0" noProof="0" dirty="0">
                <a:ln>
                  <a:noFill/>
                </a:ln>
                <a:solidFill>
                  <a:prstClr val="black"/>
                </a:solidFill>
                <a:effectLst/>
                <a:uLnTx/>
                <a:uFillTx/>
                <a:latin typeface="Calibri"/>
                <a:ea typeface="+mn-ea"/>
                <a:cs typeface="+mn-cs"/>
              </a:rPr>
              <a:t>: 10.1016/j.jpeds.2010.10.019. </a:t>
            </a:r>
            <a:r>
              <a:rPr kumimoji="0" lang="en-US" sz="1100" b="0" i="0" u="none" strike="noStrike" kern="1200" cap="none" spc="0" normalizeH="0" baseline="0" noProof="0" dirty="0" err="1">
                <a:ln>
                  <a:noFill/>
                </a:ln>
                <a:solidFill>
                  <a:prstClr val="black"/>
                </a:solidFill>
                <a:effectLst/>
                <a:uLnTx/>
                <a:uFillTx/>
                <a:latin typeface="Calibri"/>
                <a:ea typeface="+mn-ea"/>
                <a:cs typeface="+mn-cs"/>
              </a:rPr>
              <a:t>Epub</a:t>
            </a:r>
            <a:r>
              <a:rPr kumimoji="0" lang="en-US" sz="1100" b="0" i="0" u="none" strike="noStrike" kern="1200" cap="none" spc="0" normalizeH="0" baseline="0" noProof="0" dirty="0">
                <a:ln>
                  <a:noFill/>
                </a:ln>
                <a:solidFill>
                  <a:prstClr val="black"/>
                </a:solidFill>
                <a:effectLst/>
                <a:uLnTx/>
                <a:uFillTx/>
                <a:latin typeface="Calibri"/>
                <a:ea typeface="+mn-ea"/>
                <a:cs typeface="+mn-cs"/>
              </a:rPr>
              <a:t> 2010 Dec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black"/>
                </a:solidFill>
                <a:effectLst/>
                <a:uLnTx/>
                <a:uFillTx/>
                <a:latin typeface="Calibri"/>
                <a:ea typeface="+mn-ea"/>
                <a:cs typeface="+mn-cs"/>
              </a:rPr>
              <a:t>Hypocarbia</a:t>
            </a:r>
            <a:r>
              <a:rPr kumimoji="0" lang="en-US" sz="1100" b="1" i="0" u="none" strike="noStrike" kern="1200" cap="none" spc="0" normalizeH="0" baseline="0" noProof="0" dirty="0">
                <a:ln>
                  <a:noFill/>
                </a:ln>
                <a:solidFill>
                  <a:prstClr val="black"/>
                </a:solidFill>
                <a:effectLst/>
                <a:uLnTx/>
                <a:uFillTx/>
                <a:latin typeface="Calibri"/>
                <a:ea typeface="+mn-ea"/>
                <a:cs typeface="+mn-cs"/>
              </a:rPr>
              <a:t> and adverse outcome in neonatal hypoxic-ischemic encephalopathy.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sng" strike="noStrike" kern="1200" cap="none" spc="0" normalizeH="0" baseline="0" noProof="0" dirty="0">
                <a:ln>
                  <a:noFill/>
                </a:ln>
                <a:solidFill>
                  <a:prstClr val="black"/>
                </a:solidFill>
                <a:effectLst/>
                <a:uLnTx/>
                <a:uFillTx/>
                <a:latin typeface="Calibri"/>
                <a:ea typeface="+mn-ea"/>
                <a:cs typeface="+mn-cs"/>
                <a:hlinkClick r:id="rId4"/>
              </a:rPr>
              <a:t>Pappas A</a:t>
            </a:r>
            <a:r>
              <a:rPr kumimoji="0" lang="en-US" sz="1100" b="0" i="0" u="none" strike="noStrike" kern="1200" cap="none" spc="0" normalizeH="0" baseline="0" noProof="0" dirty="0">
                <a:ln>
                  <a:noFill/>
                </a:ln>
                <a:solidFill>
                  <a:prstClr val="black"/>
                </a:solidFill>
                <a:effectLst/>
                <a:uLnTx/>
                <a:uFillTx/>
                <a:latin typeface="Calibri"/>
                <a:ea typeface="+mn-ea"/>
                <a:cs typeface="+mn-cs"/>
              </a:rPr>
              <a:t>, </a:t>
            </a:r>
            <a:r>
              <a:rPr kumimoji="0" lang="en-US" sz="1100" b="0" i="0" u="sng" strike="noStrike" kern="1200" cap="none" spc="0" normalizeH="0" baseline="0" noProof="0" dirty="0" err="1">
                <a:ln>
                  <a:noFill/>
                </a:ln>
                <a:solidFill>
                  <a:prstClr val="black"/>
                </a:solidFill>
                <a:effectLst/>
                <a:uLnTx/>
                <a:uFillTx/>
                <a:latin typeface="Calibri"/>
                <a:ea typeface="+mn-ea"/>
                <a:cs typeface="+mn-cs"/>
                <a:hlinkClick r:id="rId5"/>
              </a:rPr>
              <a:t>Shankaran</a:t>
            </a:r>
            <a:r>
              <a:rPr kumimoji="0" lang="en-US" sz="1100" b="0" i="0" u="sng" strike="noStrike" kern="1200" cap="none" spc="0" normalizeH="0" baseline="0" noProof="0" dirty="0">
                <a:ln>
                  <a:noFill/>
                </a:ln>
                <a:solidFill>
                  <a:prstClr val="black"/>
                </a:solidFill>
                <a:effectLst/>
                <a:uLnTx/>
                <a:uFillTx/>
                <a:latin typeface="Calibri"/>
                <a:ea typeface="+mn-ea"/>
                <a:cs typeface="+mn-cs"/>
                <a:hlinkClick r:id="rId5"/>
              </a:rPr>
              <a:t> S</a:t>
            </a:r>
            <a:r>
              <a:rPr kumimoji="0" lang="en-US" sz="1100" b="0" i="0" u="none" strike="noStrike" kern="1200" cap="none" spc="0" normalizeH="0" baseline="0" noProof="0" dirty="0">
                <a:ln>
                  <a:noFill/>
                </a:ln>
                <a:solidFill>
                  <a:prstClr val="black"/>
                </a:solidFill>
                <a:effectLst/>
                <a:uLnTx/>
                <a:uFillTx/>
                <a:latin typeface="Calibri"/>
                <a:ea typeface="+mn-ea"/>
                <a:cs typeface="+mn-cs"/>
              </a:rPr>
              <a:t>, </a:t>
            </a:r>
            <a:r>
              <a:rPr kumimoji="0" lang="en-US" sz="1100" b="0" i="0" u="sng" strike="noStrike" kern="1200" cap="none" spc="0" normalizeH="0" baseline="0" noProof="0" dirty="0" err="1">
                <a:ln>
                  <a:noFill/>
                </a:ln>
                <a:solidFill>
                  <a:prstClr val="black"/>
                </a:solidFill>
                <a:effectLst/>
                <a:uLnTx/>
                <a:uFillTx/>
                <a:latin typeface="Calibri"/>
                <a:ea typeface="+mn-ea"/>
                <a:cs typeface="+mn-cs"/>
                <a:hlinkClick r:id="rId6"/>
              </a:rPr>
              <a:t>Laptook</a:t>
            </a:r>
            <a:r>
              <a:rPr kumimoji="0" lang="en-US" sz="1100" b="0" i="0" u="sng" strike="noStrike" kern="1200" cap="none" spc="0" normalizeH="0" baseline="0" noProof="0" dirty="0">
                <a:ln>
                  <a:noFill/>
                </a:ln>
                <a:solidFill>
                  <a:prstClr val="black"/>
                </a:solidFill>
                <a:effectLst/>
                <a:uLnTx/>
                <a:uFillTx/>
                <a:latin typeface="Calibri"/>
                <a:ea typeface="+mn-ea"/>
                <a:cs typeface="+mn-cs"/>
                <a:hlinkClick r:id="rId6"/>
              </a:rPr>
              <a:t> AR</a:t>
            </a:r>
            <a:r>
              <a:rPr kumimoji="0" lang="en-US" sz="1100" b="0" i="0" u="none" strike="noStrike" kern="1200" cap="none" spc="0" normalizeH="0" baseline="0" noProof="0" dirty="0">
                <a:ln>
                  <a:noFill/>
                </a:ln>
                <a:solidFill>
                  <a:prstClr val="black"/>
                </a:solidFill>
                <a:effectLst/>
                <a:uLnTx/>
                <a:uFillTx/>
                <a:latin typeface="Calibri"/>
                <a:ea typeface="+mn-ea"/>
                <a:cs typeface="+mn-cs"/>
              </a:rPr>
              <a:t>, </a:t>
            </a:r>
            <a:r>
              <a:rPr kumimoji="0" lang="en-US" sz="1100" b="0" i="0" u="sng" strike="noStrike" kern="1200" cap="none" spc="0" normalizeH="0" baseline="0" noProof="0" dirty="0">
                <a:ln>
                  <a:noFill/>
                </a:ln>
                <a:solidFill>
                  <a:prstClr val="black"/>
                </a:solidFill>
                <a:effectLst/>
                <a:uLnTx/>
                <a:uFillTx/>
                <a:latin typeface="Calibri"/>
                <a:ea typeface="+mn-ea"/>
                <a:cs typeface="+mn-cs"/>
                <a:hlinkClick r:id="rId7"/>
              </a:rPr>
              <a:t>Langer JC</a:t>
            </a:r>
            <a:r>
              <a:rPr kumimoji="0" lang="en-US" sz="1100" b="0" i="0" u="none" strike="noStrike" kern="1200" cap="none" spc="0" normalizeH="0" baseline="0" noProof="0" dirty="0">
                <a:ln>
                  <a:noFill/>
                </a:ln>
                <a:solidFill>
                  <a:prstClr val="black"/>
                </a:solidFill>
                <a:effectLst/>
                <a:uLnTx/>
                <a:uFillTx/>
                <a:latin typeface="Calibri"/>
                <a:ea typeface="+mn-ea"/>
                <a:cs typeface="+mn-cs"/>
              </a:rPr>
              <a:t>, </a:t>
            </a:r>
            <a:r>
              <a:rPr kumimoji="0" lang="en-US" sz="1100" b="0" i="0" u="sng" strike="noStrike" kern="1200" cap="none" spc="0" normalizeH="0" baseline="0" noProof="0" dirty="0">
                <a:ln>
                  <a:noFill/>
                </a:ln>
                <a:solidFill>
                  <a:prstClr val="black"/>
                </a:solidFill>
                <a:effectLst/>
                <a:uLnTx/>
                <a:uFillTx/>
                <a:latin typeface="Calibri"/>
                <a:ea typeface="+mn-ea"/>
                <a:cs typeface="+mn-cs"/>
                <a:hlinkClick r:id="rId8"/>
              </a:rPr>
              <a:t>Bara R</a:t>
            </a:r>
            <a:r>
              <a:rPr kumimoji="0" lang="en-US" sz="1100" b="0" i="0" u="none" strike="noStrike" kern="1200" cap="none" spc="0" normalizeH="0" baseline="0" noProof="0" dirty="0">
                <a:ln>
                  <a:noFill/>
                </a:ln>
                <a:solidFill>
                  <a:prstClr val="black"/>
                </a:solidFill>
                <a:effectLst/>
                <a:uLnTx/>
                <a:uFillTx/>
                <a:latin typeface="Calibri"/>
                <a:ea typeface="+mn-ea"/>
                <a:cs typeface="+mn-cs"/>
              </a:rPr>
              <a:t>, </a:t>
            </a:r>
            <a:r>
              <a:rPr kumimoji="0" lang="en-US" sz="1100" b="0" i="0" u="sng" strike="noStrike" kern="1200" cap="none" spc="0" normalizeH="0" baseline="0" noProof="0" dirty="0" err="1">
                <a:ln>
                  <a:noFill/>
                </a:ln>
                <a:solidFill>
                  <a:prstClr val="black"/>
                </a:solidFill>
                <a:effectLst/>
                <a:uLnTx/>
                <a:uFillTx/>
                <a:latin typeface="Calibri"/>
                <a:ea typeface="+mn-ea"/>
                <a:cs typeface="+mn-cs"/>
                <a:hlinkClick r:id="rId9"/>
              </a:rPr>
              <a:t>Ehrenkranz</a:t>
            </a:r>
            <a:r>
              <a:rPr kumimoji="0" lang="en-US" sz="1100" b="0" i="0" u="sng" strike="noStrike" kern="1200" cap="none" spc="0" normalizeH="0" baseline="0" noProof="0" dirty="0">
                <a:ln>
                  <a:noFill/>
                </a:ln>
                <a:solidFill>
                  <a:prstClr val="black"/>
                </a:solidFill>
                <a:effectLst/>
                <a:uLnTx/>
                <a:uFillTx/>
                <a:latin typeface="Calibri"/>
                <a:ea typeface="+mn-ea"/>
                <a:cs typeface="+mn-cs"/>
                <a:hlinkClick r:id="rId9"/>
              </a:rPr>
              <a:t> RA</a:t>
            </a:r>
            <a:r>
              <a:rPr kumimoji="0" lang="en-US" sz="1100" b="0" i="0" u="none" strike="noStrike" kern="1200" cap="none" spc="0" normalizeH="0" baseline="0" noProof="0" dirty="0">
                <a:ln>
                  <a:noFill/>
                </a:ln>
                <a:solidFill>
                  <a:prstClr val="black"/>
                </a:solidFill>
                <a:effectLst/>
                <a:uLnTx/>
                <a:uFillTx/>
                <a:latin typeface="Calibri"/>
                <a:ea typeface="+mn-ea"/>
                <a:cs typeface="+mn-cs"/>
              </a:rPr>
              <a:t>, </a:t>
            </a:r>
            <a:r>
              <a:rPr kumimoji="0" lang="en-US" sz="1100" b="0" i="0" u="sng" strike="noStrike" kern="1200" cap="none" spc="0" normalizeH="0" baseline="0" noProof="0" dirty="0">
                <a:ln>
                  <a:noFill/>
                </a:ln>
                <a:solidFill>
                  <a:prstClr val="black"/>
                </a:solidFill>
                <a:effectLst/>
                <a:uLnTx/>
                <a:uFillTx/>
                <a:latin typeface="Calibri"/>
                <a:ea typeface="+mn-ea"/>
                <a:cs typeface="+mn-cs"/>
                <a:hlinkClick r:id="rId10"/>
              </a:rPr>
              <a:t>Goldberg RN</a:t>
            </a:r>
            <a:r>
              <a:rPr kumimoji="0" lang="en-US" sz="1100" b="0" i="0" u="none" strike="noStrike" kern="1200" cap="none" spc="0" normalizeH="0" baseline="0" noProof="0" dirty="0">
                <a:ln>
                  <a:noFill/>
                </a:ln>
                <a:solidFill>
                  <a:prstClr val="black"/>
                </a:solidFill>
                <a:effectLst/>
                <a:uLnTx/>
                <a:uFillTx/>
                <a:latin typeface="Calibri"/>
                <a:ea typeface="+mn-ea"/>
                <a:cs typeface="+mn-cs"/>
              </a:rPr>
              <a:t>, </a:t>
            </a:r>
            <a:r>
              <a:rPr kumimoji="0" lang="en-US" sz="1100" b="0" i="0" u="sng" strike="noStrike" kern="1200" cap="none" spc="0" normalizeH="0" baseline="0" noProof="0" dirty="0">
                <a:ln>
                  <a:noFill/>
                </a:ln>
                <a:solidFill>
                  <a:prstClr val="black"/>
                </a:solidFill>
                <a:effectLst/>
                <a:uLnTx/>
                <a:uFillTx/>
                <a:latin typeface="Calibri"/>
                <a:ea typeface="+mn-ea"/>
                <a:cs typeface="+mn-cs"/>
                <a:hlinkClick r:id="rId11"/>
              </a:rPr>
              <a:t>Das A</a:t>
            </a:r>
            <a:r>
              <a:rPr kumimoji="0" lang="en-US" sz="1100" b="0" i="0" u="none" strike="noStrike" kern="1200" cap="none" spc="0" normalizeH="0" baseline="0" noProof="0" dirty="0">
                <a:ln>
                  <a:noFill/>
                </a:ln>
                <a:solidFill>
                  <a:prstClr val="black"/>
                </a:solidFill>
                <a:effectLst/>
                <a:uLnTx/>
                <a:uFillTx/>
                <a:latin typeface="Calibri"/>
                <a:ea typeface="+mn-ea"/>
                <a:cs typeface="+mn-cs"/>
              </a:rPr>
              <a:t>, </a:t>
            </a:r>
            <a:r>
              <a:rPr kumimoji="0" lang="en-US" sz="1100" b="0" i="0" u="sng" strike="noStrike" kern="1200" cap="none" spc="0" normalizeH="0" baseline="0" noProof="0" dirty="0">
                <a:ln>
                  <a:noFill/>
                </a:ln>
                <a:solidFill>
                  <a:prstClr val="black"/>
                </a:solidFill>
                <a:effectLst/>
                <a:uLnTx/>
                <a:uFillTx/>
                <a:latin typeface="Calibri"/>
                <a:ea typeface="+mn-ea"/>
                <a:cs typeface="+mn-cs"/>
                <a:hlinkClick r:id="rId12"/>
              </a:rPr>
              <a:t>Higgins RD</a:t>
            </a:r>
            <a:r>
              <a:rPr kumimoji="0" lang="en-US" sz="1100" b="0" i="0" u="none" strike="noStrike" kern="1200" cap="none" spc="0" normalizeH="0" baseline="0" noProof="0" dirty="0">
                <a:ln>
                  <a:noFill/>
                </a:ln>
                <a:solidFill>
                  <a:prstClr val="black"/>
                </a:solidFill>
                <a:effectLst/>
                <a:uLnTx/>
                <a:uFillTx/>
                <a:latin typeface="Calibri"/>
                <a:ea typeface="+mn-ea"/>
                <a:cs typeface="+mn-cs"/>
              </a:rPr>
              <a:t>, </a:t>
            </a:r>
            <a:r>
              <a:rPr kumimoji="0" lang="en-US" sz="1100" b="0" i="0" u="sng" strike="noStrike" kern="1200" cap="none" spc="0" normalizeH="0" baseline="0" noProof="0" dirty="0">
                <a:ln>
                  <a:noFill/>
                </a:ln>
                <a:solidFill>
                  <a:prstClr val="black"/>
                </a:solidFill>
                <a:effectLst/>
                <a:uLnTx/>
                <a:uFillTx/>
                <a:latin typeface="Calibri"/>
                <a:ea typeface="+mn-ea"/>
                <a:cs typeface="+mn-cs"/>
                <a:hlinkClick r:id="rId13"/>
              </a:rPr>
              <a:t>Tyson JE</a:t>
            </a:r>
            <a:r>
              <a:rPr kumimoji="0" lang="en-US" sz="1100" b="0" i="0" u="none" strike="noStrike" kern="1200" cap="none" spc="0" normalizeH="0" baseline="0" noProof="0" dirty="0">
                <a:ln>
                  <a:noFill/>
                </a:ln>
                <a:solidFill>
                  <a:prstClr val="black"/>
                </a:solidFill>
                <a:effectLst/>
                <a:uLnTx/>
                <a:uFillTx/>
                <a:latin typeface="Calibri"/>
                <a:ea typeface="+mn-ea"/>
                <a:cs typeface="+mn-cs"/>
              </a:rPr>
              <a:t>, </a:t>
            </a:r>
            <a:r>
              <a:rPr kumimoji="0" lang="en-US" sz="1100" b="0" i="0" u="sng" strike="noStrike" kern="1200" cap="none" spc="0" normalizeH="0" baseline="0" noProof="0" dirty="0">
                <a:ln>
                  <a:noFill/>
                </a:ln>
                <a:solidFill>
                  <a:prstClr val="black"/>
                </a:solidFill>
                <a:effectLst/>
                <a:uLnTx/>
                <a:uFillTx/>
                <a:latin typeface="Calibri"/>
                <a:ea typeface="+mn-ea"/>
                <a:cs typeface="+mn-cs"/>
                <a:hlinkClick r:id="rId14"/>
              </a:rPr>
              <a:t>Walsh MC</a:t>
            </a:r>
            <a:r>
              <a:rPr kumimoji="0" lang="en-US" sz="1100" b="0" i="0" u="none" strike="noStrike" kern="1200" cap="none" spc="0" normalizeH="0" baseline="0" noProof="0" dirty="0">
                <a:ln>
                  <a:noFill/>
                </a:ln>
                <a:solidFill>
                  <a:prstClr val="black"/>
                </a:solidFill>
                <a:effectLst/>
                <a:uLnTx/>
                <a:uFillTx/>
                <a:latin typeface="Calibri"/>
                <a:ea typeface="+mn-ea"/>
                <a:cs typeface="+mn-cs"/>
              </a:rPr>
              <a:t>; </a:t>
            </a:r>
            <a:r>
              <a:rPr kumimoji="0" lang="en-US" sz="1100" b="0" i="0" u="sng" strike="noStrike" kern="1200" cap="none" spc="0" normalizeH="0" baseline="0" noProof="0" dirty="0">
                <a:ln>
                  <a:noFill/>
                </a:ln>
                <a:solidFill>
                  <a:prstClr val="black"/>
                </a:solidFill>
                <a:effectLst/>
                <a:uLnTx/>
                <a:uFillTx/>
                <a:latin typeface="Calibri"/>
                <a:ea typeface="+mn-ea"/>
                <a:cs typeface="+mn-cs"/>
                <a:hlinkClick r:id="rId15"/>
              </a:rPr>
              <a:t>Eunice Kennedy Shriver National Institute of Child Health and Human Development Neonatal Research Network</a:t>
            </a:r>
            <a:r>
              <a:rPr kumimoji="0" lang="en-US" sz="11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8831679" y="1447800"/>
            <a:ext cx="2890867" cy="1815882"/>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alibri"/>
                <a:ea typeface="+mn-ea"/>
                <a:cs typeface="+mn-cs"/>
              </a:rPr>
              <a:t>↑ Cumulative exposure to PaCO</a:t>
            </a:r>
            <a:r>
              <a:rPr kumimoji="0" lang="en-US" sz="2800" b="1" i="0" u="none" strike="noStrike" kern="1200" cap="none" spc="0" normalizeH="0" baseline="-25000" noProof="0" dirty="0">
                <a:ln>
                  <a:noFill/>
                </a:ln>
                <a:solidFill>
                  <a:schemeClr val="bg1"/>
                </a:solidFill>
                <a:effectLst/>
                <a:uLnTx/>
                <a:uFillTx/>
                <a:latin typeface="Calibri"/>
                <a:ea typeface="+mn-ea"/>
                <a:cs typeface="+mn-cs"/>
              </a:rPr>
              <a:t>2</a:t>
            </a:r>
            <a:r>
              <a:rPr kumimoji="0" lang="en-US" sz="2800" b="1" i="0" u="none" strike="noStrike" kern="1200" cap="none" spc="0" normalizeH="0" baseline="0" noProof="0" dirty="0">
                <a:ln>
                  <a:noFill/>
                </a:ln>
                <a:solidFill>
                  <a:schemeClr val="bg1"/>
                </a:solidFill>
                <a:effectLst/>
                <a:uLnTx/>
                <a:uFillTx/>
                <a:latin typeface="Calibri"/>
                <a:ea typeface="+mn-ea"/>
                <a:cs typeface="+mn-cs"/>
              </a:rPr>
              <a:t> of &lt; 35 mmHg</a:t>
            </a:r>
          </a:p>
        </p:txBody>
      </p:sp>
      <p:pic>
        <p:nvPicPr>
          <p:cNvPr id="9" name="Picture 8"/>
          <p:cNvPicPr>
            <a:picLocks noChangeAspect="1"/>
          </p:cNvPicPr>
          <p:nvPr/>
        </p:nvPicPr>
        <p:blipFill>
          <a:blip r:embed="rId16"/>
          <a:stretch>
            <a:fillRect/>
          </a:stretch>
        </p:blipFill>
        <p:spPr>
          <a:xfrm>
            <a:off x="7137113" y="2406642"/>
            <a:ext cx="993912" cy="857040"/>
          </a:xfrm>
          <a:prstGeom prst="rect">
            <a:avLst/>
          </a:prstGeom>
        </p:spPr>
      </p:pic>
      <p:pic>
        <p:nvPicPr>
          <p:cNvPr id="10" name="Picture 9"/>
          <p:cNvPicPr>
            <a:picLocks noChangeAspect="1"/>
          </p:cNvPicPr>
          <p:nvPr/>
        </p:nvPicPr>
        <p:blipFill>
          <a:blip r:embed="rId17"/>
          <a:stretch>
            <a:fillRect/>
          </a:stretch>
        </p:blipFill>
        <p:spPr>
          <a:xfrm>
            <a:off x="3722493" y="2572815"/>
            <a:ext cx="1152771" cy="993108"/>
          </a:xfrm>
          <a:prstGeom prst="rect">
            <a:avLst/>
          </a:prstGeom>
        </p:spPr>
      </p:pic>
      <p:sp>
        <p:nvSpPr>
          <p:cNvPr id="2" name="32-Point Star 1"/>
          <p:cNvSpPr/>
          <p:nvPr/>
        </p:nvSpPr>
        <p:spPr>
          <a:xfrm>
            <a:off x="2687219" y="1290233"/>
            <a:ext cx="6361029" cy="5772304"/>
          </a:xfrm>
          <a:prstGeom prst="star32">
            <a:avLst>
              <a:gd name="adj" fmla="val 45903"/>
            </a:avLst>
          </a:prstGeom>
          <a:solidFill>
            <a:srgbClr val="00206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AVOID LOW PCO</a:t>
            </a:r>
            <a:r>
              <a:rPr lang="en-US" sz="5400" baseline="-25000" dirty="0"/>
              <a:t>2</a:t>
            </a:r>
            <a:r>
              <a:rPr lang="en-US" sz="5400" dirty="0"/>
              <a:t> ESPECIALLY &lt; 35 MMHG (corrected for temp)</a:t>
            </a:r>
          </a:p>
        </p:txBody>
      </p:sp>
      <p:sp>
        <p:nvSpPr>
          <p:cNvPr id="11" name="TextBox 10"/>
          <p:cNvSpPr txBox="1"/>
          <p:nvPr/>
        </p:nvSpPr>
        <p:spPr>
          <a:xfrm>
            <a:off x="207627" y="1325399"/>
            <a:ext cx="2890867" cy="1815882"/>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alibri"/>
                <a:ea typeface="+mn-ea"/>
                <a:cs typeface="+mn-cs"/>
              </a:rPr>
              <a:t>↓ Cumulative exposure to PaCO</a:t>
            </a:r>
            <a:r>
              <a:rPr kumimoji="0" lang="en-US" sz="2800" b="1" i="0" u="none" strike="noStrike" kern="1200" cap="none" spc="0" normalizeH="0" baseline="-25000" noProof="0" dirty="0">
                <a:ln>
                  <a:noFill/>
                </a:ln>
                <a:solidFill>
                  <a:schemeClr val="bg1"/>
                </a:solidFill>
                <a:effectLst/>
                <a:uLnTx/>
                <a:uFillTx/>
                <a:latin typeface="Calibri"/>
                <a:ea typeface="+mn-ea"/>
                <a:cs typeface="+mn-cs"/>
              </a:rPr>
              <a:t>2</a:t>
            </a:r>
            <a:r>
              <a:rPr kumimoji="0" lang="en-US" sz="2800" b="1" i="0" u="none" strike="noStrike" kern="1200" cap="none" spc="0" normalizeH="0" baseline="0" noProof="0" dirty="0">
                <a:ln>
                  <a:noFill/>
                </a:ln>
                <a:solidFill>
                  <a:schemeClr val="bg1"/>
                </a:solidFill>
                <a:effectLst/>
                <a:uLnTx/>
                <a:uFillTx/>
                <a:latin typeface="Calibri"/>
                <a:ea typeface="+mn-ea"/>
                <a:cs typeface="+mn-cs"/>
              </a:rPr>
              <a:t> of &lt; 35 mmHg</a:t>
            </a:r>
          </a:p>
        </p:txBody>
      </p:sp>
      <p:pic>
        <p:nvPicPr>
          <p:cNvPr id="12" name="Picture 11">
            <a:extLst>
              <a:ext uri="{FF2B5EF4-FFF2-40B4-BE49-F238E27FC236}">
                <a16:creationId xmlns:a16="http://schemas.microsoft.com/office/drawing/2014/main" id="{84DAB711-D482-497F-8C6F-E880AECCE99D}"/>
              </a:ext>
            </a:extLst>
          </p:cNvPr>
          <p:cNvPicPr>
            <a:picLocks noChangeAspect="1"/>
          </p:cNvPicPr>
          <p:nvPr/>
        </p:nvPicPr>
        <p:blipFill>
          <a:blip r:embed="rId18"/>
          <a:stretch>
            <a:fillRect/>
          </a:stretch>
        </p:blipFill>
        <p:spPr>
          <a:xfrm>
            <a:off x="118872" y="69074"/>
            <a:ext cx="11689432" cy="596123"/>
          </a:xfrm>
          <a:prstGeom prst="rect">
            <a:avLst/>
          </a:prstGeom>
        </p:spPr>
      </p:pic>
    </p:spTree>
    <p:extLst>
      <p:ext uri="{BB962C8B-B14F-4D97-AF65-F5344CB8AC3E}">
        <p14:creationId xmlns:p14="http://schemas.microsoft.com/office/powerpoint/2010/main" val="101365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1A0D4-6F10-9CCA-D24C-CD88F5830C4D}"/>
              </a:ext>
            </a:extLst>
          </p:cNvPr>
          <p:cNvSpPr>
            <a:spLocks noGrp="1"/>
          </p:cNvSpPr>
          <p:nvPr>
            <p:ph type="title"/>
          </p:nvPr>
        </p:nvSpPr>
        <p:spPr>
          <a:xfrm>
            <a:off x="221750" y="169916"/>
            <a:ext cx="10515600" cy="1335248"/>
          </a:xfrm>
        </p:spPr>
        <p:txBody>
          <a:bodyPr/>
          <a:lstStyle/>
          <a:p>
            <a:r>
              <a:rPr lang="en-US" sz="4400" dirty="0">
                <a:ln>
                  <a:noFill/>
                </a:ln>
                <a:solidFill>
                  <a:srgbClr val="000000"/>
                </a:solidFill>
                <a:effectLst/>
                <a:latin typeface="Helvetica Neue"/>
                <a:ea typeface="Arial Unicode MS"/>
                <a:cs typeface="Arial Unicode MS"/>
              </a:rPr>
              <a:t>7.17/</a:t>
            </a:r>
            <a:r>
              <a:rPr lang="en-US" sz="4400" dirty="0">
                <a:ln>
                  <a:noFill/>
                </a:ln>
                <a:solidFill>
                  <a:srgbClr val="0066FF"/>
                </a:solidFill>
                <a:effectLst/>
                <a:latin typeface="Helvetica Neue"/>
                <a:ea typeface="Arial Unicode MS"/>
                <a:cs typeface="Arial Unicode MS"/>
              </a:rPr>
              <a:t>20</a:t>
            </a:r>
            <a:r>
              <a:rPr lang="en-US" sz="4400" dirty="0">
                <a:ln>
                  <a:noFill/>
                </a:ln>
                <a:solidFill>
                  <a:srgbClr val="000000"/>
                </a:solidFill>
                <a:effectLst/>
                <a:latin typeface="Helvetica Neue"/>
                <a:ea typeface="Arial Unicode MS"/>
                <a:cs typeface="Arial Unicode MS"/>
              </a:rPr>
              <a:t>/</a:t>
            </a:r>
            <a:r>
              <a:rPr lang="en-US" sz="4400" dirty="0">
                <a:ln>
                  <a:noFill/>
                </a:ln>
                <a:solidFill>
                  <a:srgbClr val="FF0000"/>
                </a:solidFill>
                <a:effectLst/>
                <a:latin typeface="Helvetica Neue"/>
                <a:ea typeface="Arial Unicode MS"/>
                <a:cs typeface="Arial Unicode MS"/>
              </a:rPr>
              <a:t>124</a:t>
            </a:r>
            <a:r>
              <a:rPr lang="en-US" sz="4400" dirty="0">
                <a:ln>
                  <a:noFill/>
                </a:ln>
                <a:solidFill>
                  <a:srgbClr val="000000"/>
                </a:solidFill>
                <a:effectLst/>
                <a:latin typeface="Helvetica Neue"/>
                <a:ea typeface="Arial Unicode MS"/>
                <a:cs typeface="Arial Unicode MS"/>
              </a:rPr>
              <a:t>/7/-19</a:t>
            </a:r>
            <a:br>
              <a:rPr lang="en-US" sz="4400" dirty="0">
                <a:ln>
                  <a:noFill/>
                </a:ln>
                <a:solidFill>
                  <a:srgbClr val="000000"/>
                </a:solidFill>
                <a:effectLst/>
                <a:latin typeface="Helvetica Neue"/>
                <a:ea typeface="Arial Unicode MS"/>
                <a:cs typeface="Arial Unicode MS"/>
              </a:rPr>
            </a:br>
            <a:endParaRPr lang="en-US" dirty="0"/>
          </a:p>
        </p:txBody>
      </p:sp>
      <p:sp>
        <p:nvSpPr>
          <p:cNvPr id="3" name="Content Placeholder 2">
            <a:extLst>
              <a:ext uri="{FF2B5EF4-FFF2-40B4-BE49-F238E27FC236}">
                <a16:creationId xmlns:a16="http://schemas.microsoft.com/office/drawing/2014/main" id="{585A3E7E-62E9-A94F-432D-592ED5C607F4}"/>
              </a:ext>
            </a:extLst>
          </p:cNvPr>
          <p:cNvSpPr>
            <a:spLocks noGrp="1"/>
          </p:cNvSpPr>
          <p:nvPr>
            <p:ph idx="1"/>
          </p:nvPr>
        </p:nvSpPr>
        <p:spPr>
          <a:xfrm>
            <a:off x="5055742" y="365125"/>
            <a:ext cx="7206465" cy="537431"/>
          </a:xfrm>
        </p:spPr>
        <p:txBody>
          <a:bodyPr/>
          <a:lstStyle/>
          <a:p>
            <a:r>
              <a:rPr lang="en-US" dirty="0"/>
              <a:t>Baby is tachypneic – on low ventilator settings</a:t>
            </a:r>
          </a:p>
        </p:txBody>
      </p:sp>
      <p:pic>
        <p:nvPicPr>
          <p:cNvPr id="5" name="Picture 4" descr="A close-up of a diagram&#10;&#10;Description automatically generated">
            <a:extLst>
              <a:ext uri="{FF2B5EF4-FFF2-40B4-BE49-F238E27FC236}">
                <a16:creationId xmlns:a16="http://schemas.microsoft.com/office/drawing/2014/main" id="{C442AFEE-687F-0104-A9F0-5B0AA131CA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38365"/>
            <a:ext cx="12192000" cy="5819635"/>
          </a:xfrm>
          <a:prstGeom prst="rect">
            <a:avLst/>
          </a:prstGeom>
        </p:spPr>
      </p:pic>
      <p:sp>
        <p:nvSpPr>
          <p:cNvPr id="7" name="Rectangle 6">
            <a:extLst>
              <a:ext uri="{FF2B5EF4-FFF2-40B4-BE49-F238E27FC236}">
                <a16:creationId xmlns:a16="http://schemas.microsoft.com/office/drawing/2014/main" id="{5E81B459-ED0F-3CD9-366A-E511F67C2EB1}"/>
              </a:ext>
            </a:extLst>
          </p:cNvPr>
          <p:cNvSpPr/>
          <p:nvPr/>
        </p:nvSpPr>
        <p:spPr>
          <a:xfrm>
            <a:off x="6914508" y="976045"/>
            <a:ext cx="5277492" cy="5881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630E78C-67EF-7D21-F44B-77BA9FE481D9}"/>
              </a:ext>
            </a:extLst>
          </p:cNvPr>
          <p:cNvSpPr txBox="1"/>
          <p:nvPr/>
        </p:nvSpPr>
        <p:spPr>
          <a:xfrm rot="20382836">
            <a:off x="1095052" y="3719917"/>
            <a:ext cx="10001892" cy="923330"/>
          </a:xfrm>
          <a:prstGeom prst="rect">
            <a:avLst/>
          </a:prstGeom>
          <a:solidFill>
            <a:srgbClr val="FFFF00"/>
          </a:solidFill>
        </p:spPr>
        <p:txBody>
          <a:bodyPr wrap="square" rtlCol="0">
            <a:spAutoFit/>
          </a:bodyPr>
          <a:lstStyle/>
          <a:p>
            <a:r>
              <a:rPr lang="en-US" sz="5400" dirty="0"/>
              <a:t>Is Bicarbonate a Baseless Therapy?</a:t>
            </a:r>
          </a:p>
        </p:txBody>
      </p:sp>
      <p:sp>
        <p:nvSpPr>
          <p:cNvPr id="4" name="TextBox 3">
            <a:extLst>
              <a:ext uri="{FF2B5EF4-FFF2-40B4-BE49-F238E27FC236}">
                <a16:creationId xmlns:a16="http://schemas.microsoft.com/office/drawing/2014/main" id="{5D5CDD25-8147-0561-228A-1D05375DE252}"/>
              </a:ext>
            </a:extLst>
          </p:cNvPr>
          <p:cNvSpPr txBox="1"/>
          <p:nvPr/>
        </p:nvSpPr>
        <p:spPr>
          <a:xfrm>
            <a:off x="6914508" y="6484287"/>
            <a:ext cx="5193792" cy="369332"/>
          </a:xfrm>
          <a:prstGeom prst="rect">
            <a:avLst/>
          </a:prstGeom>
          <a:noFill/>
        </p:spPr>
        <p:txBody>
          <a:bodyPr wrap="square" rtlCol="0">
            <a:spAutoFit/>
          </a:bodyPr>
          <a:lstStyle/>
          <a:p>
            <a:r>
              <a:rPr lang="en-US" sz="900" b="0" i="0" dirty="0">
                <a:solidFill>
                  <a:srgbClr val="222222"/>
                </a:solidFill>
                <a:effectLst/>
                <a:highlight>
                  <a:srgbClr val="FFFFFF"/>
                </a:highlight>
                <a:latin typeface="helvetica neue"/>
              </a:rPr>
              <a:t>Sankaran, D.; Li, J.R.A. et al. Meconium Aspiration Syndrome, Hypoxic-Ischemic Encephalopathy and Therapeutic Hypothermia—A Recipe for Severe Pulmonary Hypertension? </a:t>
            </a:r>
            <a:r>
              <a:rPr lang="en-US" sz="900" b="0" i="1" dirty="0">
                <a:solidFill>
                  <a:srgbClr val="222222"/>
                </a:solidFill>
                <a:effectLst/>
                <a:highlight>
                  <a:srgbClr val="FFFFFF"/>
                </a:highlight>
                <a:latin typeface="helvetica neue"/>
              </a:rPr>
              <a:t>Children</a:t>
            </a:r>
            <a:r>
              <a:rPr lang="en-US" sz="900" b="0" i="0" dirty="0">
                <a:solidFill>
                  <a:srgbClr val="222222"/>
                </a:solidFill>
                <a:effectLst/>
                <a:highlight>
                  <a:srgbClr val="FFFFFF"/>
                </a:highlight>
                <a:latin typeface="helvetica neue"/>
              </a:rPr>
              <a:t> </a:t>
            </a:r>
            <a:r>
              <a:rPr lang="en-US" sz="900" b="1" i="0" dirty="0">
                <a:solidFill>
                  <a:srgbClr val="222222"/>
                </a:solidFill>
                <a:effectLst/>
                <a:highlight>
                  <a:srgbClr val="FFFFFF"/>
                </a:highlight>
                <a:latin typeface="helvetica neue"/>
              </a:rPr>
              <a:t>2024</a:t>
            </a:r>
            <a:r>
              <a:rPr lang="en-US" sz="900" b="0" i="0" dirty="0">
                <a:solidFill>
                  <a:srgbClr val="222222"/>
                </a:solidFill>
                <a:effectLst/>
                <a:highlight>
                  <a:srgbClr val="FFFFFF"/>
                </a:highlight>
                <a:latin typeface="helvetica neue"/>
              </a:rPr>
              <a:t>, </a:t>
            </a:r>
            <a:r>
              <a:rPr lang="en-US" sz="900" b="0" i="1" dirty="0">
                <a:solidFill>
                  <a:srgbClr val="222222"/>
                </a:solidFill>
                <a:effectLst/>
                <a:highlight>
                  <a:srgbClr val="FFFFFF"/>
                </a:highlight>
                <a:latin typeface="helvetica neue"/>
              </a:rPr>
              <a:t>11</a:t>
            </a:r>
            <a:r>
              <a:rPr lang="en-US" sz="900" b="0" i="0" dirty="0">
                <a:solidFill>
                  <a:srgbClr val="222222"/>
                </a:solidFill>
                <a:effectLst/>
                <a:highlight>
                  <a:srgbClr val="FFFFFF"/>
                </a:highlight>
                <a:latin typeface="helvetica neue"/>
              </a:rPr>
              <a:t>,  </a:t>
            </a:r>
            <a:endParaRPr lang="en-US" sz="900" dirty="0"/>
          </a:p>
        </p:txBody>
      </p:sp>
      <p:sp>
        <p:nvSpPr>
          <p:cNvPr id="8" name="TextBox 7">
            <a:extLst>
              <a:ext uri="{FF2B5EF4-FFF2-40B4-BE49-F238E27FC236}">
                <a16:creationId xmlns:a16="http://schemas.microsoft.com/office/drawing/2014/main" id="{2B1834FB-B6E6-3AA3-DEC3-54C02B3E90D0}"/>
              </a:ext>
            </a:extLst>
          </p:cNvPr>
          <p:cNvSpPr txBox="1"/>
          <p:nvPr/>
        </p:nvSpPr>
        <p:spPr>
          <a:xfrm>
            <a:off x="4617720" y="2971800"/>
            <a:ext cx="1865376" cy="369332"/>
          </a:xfrm>
          <a:prstGeom prst="rect">
            <a:avLst/>
          </a:prstGeom>
          <a:noFill/>
        </p:spPr>
        <p:txBody>
          <a:bodyPr wrap="square" rtlCol="0">
            <a:spAutoFit/>
          </a:bodyPr>
          <a:lstStyle/>
          <a:p>
            <a:r>
              <a:rPr lang="en-US" dirty="0">
                <a:highlight>
                  <a:srgbClr val="FFFF00"/>
                </a:highlight>
              </a:rPr>
              <a:t>0.3*</a:t>
            </a:r>
            <a:r>
              <a:rPr lang="en-US" dirty="0" err="1">
                <a:highlight>
                  <a:srgbClr val="FFFF00"/>
                </a:highlight>
              </a:rPr>
              <a:t>Wt</a:t>
            </a:r>
            <a:r>
              <a:rPr lang="en-US" dirty="0">
                <a:highlight>
                  <a:srgbClr val="FFFF00"/>
                </a:highlight>
              </a:rPr>
              <a:t>*BE=dose</a:t>
            </a:r>
          </a:p>
        </p:txBody>
      </p:sp>
      <p:sp>
        <p:nvSpPr>
          <p:cNvPr id="9" name="&quot;Not Allowed&quot; Symbol 8">
            <a:extLst>
              <a:ext uri="{FF2B5EF4-FFF2-40B4-BE49-F238E27FC236}">
                <a16:creationId xmlns:a16="http://schemas.microsoft.com/office/drawing/2014/main" id="{C4CFD25A-AA27-DD20-48A6-A607FEF94D66}"/>
              </a:ext>
            </a:extLst>
          </p:cNvPr>
          <p:cNvSpPr/>
          <p:nvPr/>
        </p:nvSpPr>
        <p:spPr>
          <a:xfrm>
            <a:off x="768096" y="1038365"/>
            <a:ext cx="5806440" cy="5819635"/>
          </a:xfrm>
          <a:prstGeom prst="noSmoking">
            <a:avLst>
              <a:gd name="adj" fmla="val 7002"/>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4095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328" y="47468"/>
            <a:ext cx="11353800" cy="1325563"/>
          </a:xfrm>
        </p:spPr>
        <p:txBody>
          <a:bodyPr/>
          <a:lstStyle/>
          <a:p>
            <a:r>
              <a:rPr lang="en-US" dirty="0"/>
              <a:t>Board Exams: </a:t>
            </a:r>
            <a:r>
              <a:rPr lang="en-US" u="sng" dirty="0"/>
              <a:t>Almost</a:t>
            </a:r>
            <a:r>
              <a:rPr lang="en-US" dirty="0"/>
              <a:t> Never the Correct Choice</a:t>
            </a:r>
          </a:p>
        </p:txBody>
      </p:sp>
      <p:pic>
        <p:nvPicPr>
          <p:cNvPr id="3" name="Picture 2"/>
          <p:cNvPicPr>
            <a:picLocks noChangeAspect="1"/>
          </p:cNvPicPr>
          <p:nvPr/>
        </p:nvPicPr>
        <p:blipFill>
          <a:blip r:embed="rId2"/>
          <a:stretch>
            <a:fillRect/>
          </a:stretch>
        </p:blipFill>
        <p:spPr>
          <a:xfrm>
            <a:off x="103413" y="2135420"/>
            <a:ext cx="4220461" cy="3216245"/>
          </a:xfrm>
          <a:prstGeom prst="rect">
            <a:avLst/>
          </a:prstGeom>
        </p:spPr>
      </p:pic>
      <p:pic>
        <p:nvPicPr>
          <p:cNvPr id="5" name="Picture 4"/>
          <p:cNvPicPr>
            <a:picLocks noChangeAspect="1"/>
          </p:cNvPicPr>
          <p:nvPr/>
        </p:nvPicPr>
        <p:blipFill>
          <a:blip r:embed="rId3"/>
          <a:stretch>
            <a:fillRect/>
          </a:stretch>
        </p:blipFill>
        <p:spPr>
          <a:xfrm>
            <a:off x="4582886" y="1901610"/>
            <a:ext cx="2809099" cy="3742211"/>
          </a:xfrm>
          <a:prstGeom prst="rect">
            <a:avLst/>
          </a:prstGeom>
        </p:spPr>
      </p:pic>
      <p:pic>
        <p:nvPicPr>
          <p:cNvPr id="6" name="Picture 5"/>
          <p:cNvPicPr>
            <a:picLocks noChangeAspect="1"/>
          </p:cNvPicPr>
          <p:nvPr/>
        </p:nvPicPr>
        <p:blipFill>
          <a:blip r:embed="rId4"/>
          <a:stretch>
            <a:fillRect/>
          </a:stretch>
        </p:blipFill>
        <p:spPr>
          <a:xfrm rot="2661553">
            <a:off x="9046679" y="1066799"/>
            <a:ext cx="1100011" cy="5181860"/>
          </a:xfrm>
          <a:prstGeom prst="rect">
            <a:avLst/>
          </a:prstGeom>
        </p:spPr>
      </p:pic>
      <p:sp>
        <p:nvSpPr>
          <p:cNvPr id="7" name="TextBox 6"/>
          <p:cNvSpPr txBox="1"/>
          <p:nvPr/>
        </p:nvSpPr>
        <p:spPr>
          <a:xfrm rot="18847768">
            <a:off x="8353425" y="2421218"/>
            <a:ext cx="22383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NaHCO</a:t>
            </a:r>
            <a:r>
              <a:rPr kumimoji="0" lang="en-US" sz="3600" b="0" i="0" u="none" strike="noStrike" kern="1200" cap="none" spc="0" normalizeH="0" baseline="-25000" noProof="0" dirty="0">
                <a:ln>
                  <a:noFill/>
                </a:ln>
                <a:solidFill>
                  <a:prstClr val="black"/>
                </a:solidFill>
                <a:effectLst/>
                <a:uLnTx/>
                <a:uFillTx/>
                <a:latin typeface="Calibri"/>
                <a:ea typeface="+mn-ea"/>
                <a:cs typeface="+mn-cs"/>
              </a:rPr>
              <a:t>3</a:t>
            </a:r>
          </a:p>
        </p:txBody>
      </p:sp>
      <p:sp>
        <p:nvSpPr>
          <p:cNvPr id="8" name="&quot;No&quot; Symbol 7"/>
          <p:cNvSpPr/>
          <p:nvPr/>
        </p:nvSpPr>
        <p:spPr>
          <a:xfrm>
            <a:off x="280068" y="1476927"/>
            <a:ext cx="3867150" cy="4417780"/>
          </a:xfrm>
          <a:prstGeom prst="noSmoking">
            <a:avLst>
              <a:gd name="adj" fmla="val 993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quot;No&quot; Symbol 8"/>
          <p:cNvSpPr/>
          <p:nvPr/>
        </p:nvSpPr>
        <p:spPr>
          <a:xfrm>
            <a:off x="4201820" y="1563825"/>
            <a:ext cx="3867150" cy="4417780"/>
          </a:xfrm>
          <a:prstGeom prst="noSmoking">
            <a:avLst>
              <a:gd name="adj" fmla="val 993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quot;No&quot; Symbol 9"/>
          <p:cNvSpPr/>
          <p:nvPr/>
        </p:nvSpPr>
        <p:spPr>
          <a:xfrm>
            <a:off x="8087426" y="1429207"/>
            <a:ext cx="3867150" cy="4417780"/>
          </a:xfrm>
          <a:prstGeom prst="noSmoking">
            <a:avLst>
              <a:gd name="adj" fmla="val 993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664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out)">
                                      <p:cBhvr>
                                        <p:cTn id="12" dur="2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out)">
                                      <p:cBhvr>
                                        <p:cTn id="1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5" y="0"/>
            <a:ext cx="12192000" cy="988234"/>
          </a:xfrm>
          <a:solidFill>
            <a:srgbClr val="00B0F0"/>
          </a:solidFill>
        </p:spPr>
        <p:txBody>
          <a:bodyPr/>
          <a:lstStyle/>
          <a:p>
            <a:r>
              <a:rPr lang="en-US" b="1" dirty="0">
                <a:solidFill>
                  <a:schemeClr val="bg1"/>
                </a:solidFill>
              </a:rPr>
              <a:t>Whole Body Cooling for Moderate HIE</a:t>
            </a:r>
          </a:p>
        </p:txBody>
      </p:sp>
      <p:pic>
        <p:nvPicPr>
          <p:cNvPr id="4" name="Picture 3"/>
          <p:cNvPicPr>
            <a:picLocks noChangeAspect="1"/>
          </p:cNvPicPr>
          <p:nvPr/>
        </p:nvPicPr>
        <p:blipFill>
          <a:blip r:embed="rId2"/>
          <a:stretch>
            <a:fillRect/>
          </a:stretch>
        </p:blipFill>
        <p:spPr>
          <a:xfrm>
            <a:off x="101024" y="988234"/>
            <a:ext cx="7643776" cy="5869765"/>
          </a:xfrm>
          <a:prstGeom prst="rect">
            <a:avLst/>
          </a:prstGeom>
        </p:spPr>
      </p:pic>
      <p:sp>
        <p:nvSpPr>
          <p:cNvPr id="5" name="TextBox 4"/>
          <p:cNvSpPr txBox="1"/>
          <p:nvPr/>
        </p:nvSpPr>
        <p:spPr>
          <a:xfrm>
            <a:off x="7573438" y="2573162"/>
            <a:ext cx="4346176" cy="3416320"/>
          </a:xfrm>
          <a:prstGeom prst="rect">
            <a:avLst/>
          </a:prstGeom>
          <a:solidFill>
            <a:srgbClr val="00B0F0"/>
          </a:solidFill>
        </p:spPr>
        <p:txBody>
          <a:bodyPr wrap="square" rtlCol="0">
            <a:spAutoFit/>
          </a:bodyPr>
          <a:lstStyle/>
          <a:p>
            <a:pPr algn="ctr"/>
            <a:r>
              <a:rPr lang="en-US" sz="3600" b="1" dirty="0">
                <a:solidFill>
                  <a:schemeClr val="bg1"/>
                </a:solidFill>
              </a:rPr>
              <a:t>Cooling – especially deep (below 33° C) can exacerbate pulmonary hypertension and worsen oxygenation</a:t>
            </a:r>
          </a:p>
        </p:txBody>
      </p:sp>
    </p:spTree>
    <p:extLst>
      <p:ext uri="{BB962C8B-B14F-4D97-AF65-F5344CB8AC3E}">
        <p14:creationId xmlns:p14="http://schemas.microsoft.com/office/powerpoint/2010/main" val="23578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7030A0"/>
          </a:solidFill>
        </p:spPr>
        <p:txBody>
          <a:bodyPr/>
          <a:lstStyle/>
          <a:p>
            <a:r>
              <a:rPr lang="en-US" b="1" dirty="0">
                <a:solidFill>
                  <a:schemeClr val="bg1"/>
                </a:solidFill>
              </a:rPr>
              <a:t>What are the Factors that Predict PPHN Following Asphyxia?</a:t>
            </a:r>
          </a:p>
        </p:txBody>
      </p:sp>
      <p:sp>
        <p:nvSpPr>
          <p:cNvPr id="4" name="TextBox 3"/>
          <p:cNvSpPr txBox="1"/>
          <p:nvPr/>
        </p:nvSpPr>
        <p:spPr>
          <a:xfrm>
            <a:off x="200025" y="6162675"/>
            <a:ext cx="11544300" cy="369332"/>
          </a:xfrm>
          <a:prstGeom prst="rect">
            <a:avLst/>
          </a:prstGeom>
          <a:noFill/>
        </p:spPr>
        <p:txBody>
          <a:bodyPr wrap="square" rtlCol="0">
            <a:spAutoFit/>
          </a:bodyPr>
          <a:lstStyle/>
          <a:p>
            <a:r>
              <a:rPr lang="en-US" dirty="0" err="1"/>
              <a:t>Lapointe</a:t>
            </a:r>
            <a:r>
              <a:rPr lang="en-US" dirty="0"/>
              <a:t> and Barrington J </a:t>
            </a:r>
            <a:r>
              <a:rPr lang="en-US" dirty="0" err="1"/>
              <a:t>Peds</a:t>
            </a:r>
            <a:r>
              <a:rPr lang="en-US" dirty="0"/>
              <a:t>; Lakshminrusimha et al J </a:t>
            </a:r>
            <a:r>
              <a:rPr lang="en-US" dirty="0" err="1"/>
              <a:t>Peds</a:t>
            </a:r>
            <a:r>
              <a:rPr lang="en-US" dirty="0"/>
              <a:t> 2017</a:t>
            </a:r>
          </a:p>
        </p:txBody>
      </p:sp>
      <p:pic>
        <p:nvPicPr>
          <p:cNvPr id="5" name="Picture 4"/>
          <p:cNvPicPr>
            <a:picLocks noChangeAspect="1"/>
          </p:cNvPicPr>
          <p:nvPr/>
        </p:nvPicPr>
        <p:blipFill>
          <a:blip r:embed="rId2"/>
          <a:stretch>
            <a:fillRect/>
          </a:stretch>
        </p:blipFill>
        <p:spPr>
          <a:xfrm>
            <a:off x="577364" y="1523545"/>
            <a:ext cx="2716836" cy="4441148"/>
          </a:xfrm>
          <a:prstGeom prst="rect">
            <a:avLst/>
          </a:prstGeom>
        </p:spPr>
      </p:pic>
      <p:sp>
        <p:nvSpPr>
          <p:cNvPr id="6" name="TextBox 5"/>
          <p:cNvSpPr txBox="1"/>
          <p:nvPr/>
        </p:nvSpPr>
        <p:spPr>
          <a:xfrm>
            <a:off x="2295525" y="5038725"/>
            <a:ext cx="1200150" cy="646331"/>
          </a:xfrm>
          <a:prstGeom prst="rect">
            <a:avLst/>
          </a:prstGeom>
          <a:solidFill>
            <a:srgbClr val="7030A0"/>
          </a:solidFill>
        </p:spPr>
        <p:txBody>
          <a:bodyPr wrap="square" rtlCol="0">
            <a:spAutoFit/>
          </a:bodyPr>
          <a:lstStyle/>
          <a:p>
            <a:pPr algn="ctr"/>
            <a:r>
              <a:rPr lang="en-US" b="1" dirty="0">
                <a:solidFill>
                  <a:schemeClr val="bg1"/>
                </a:solidFill>
              </a:rPr>
              <a:t>Severe</a:t>
            </a:r>
          </a:p>
          <a:p>
            <a:pPr algn="ctr"/>
            <a:r>
              <a:rPr lang="en-US" b="1" dirty="0">
                <a:solidFill>
                  <a:schemeClr val="bg1"/>
                </a:solidFill>
              </a:rPr>
              <a:t>Asphyxia</a:t>
            </a:r>
          </a:p>
        </p:txBody>
      </p:sp>
      <p:grpSp>
        <p:nvGrpSpPr>
          <p:cNvPr id="10" name="Group 9"/>
          <p:cNvGrpSpPr/>
          <p:nvPr/>
        </p:nvGrpSpPr>
        <p:grpSpPr>
          <a:xfrm>
            <a:off x="3702855" y="1370237"/>
            <a:ext cx="3546155" cy="4820105"/>
            <a:chOff x="3702855" y="969549"/>
            <a:chExt cx="3546155" cy="4820105"/>
          </a:xfrm>
        </p:grpSpPr>
        <p:pic>
          <p:nvPicPr>
            <p:cNvPr id="7" name="Picture 6"/>
            <p:cNvPicPr>
              <a:picLocks noChangeAspect="1"/>
            </p:cNvPicPr>
            <p:nvPr/>
          </p:nvPicPr>
          <p:blipFill>
            <a:blip r:embed="rId3"/>
            <a:stretch>
              <a:fillRect/>
            </a:stretch>
          </p:blipFill>
          <p:spPr>
            <a:xfrm rot="12500104">
              <a:off x="3702855" y="2257523"/>
              <a:ext cx="3546155" cy="2617178"/>
            </a:xfrm>
            <a:prstGeom prst="rect">
              <a:avLst/>
            </a:prstGeom>
          </p:spPr>
        </p:pic>
        <p:pic>
          <p:nvPicPr>
            <p:cNvPr id="8" name="Picture 7"/>
            <p:cNvPicPr>
              <a:picLocks noChangeAspect="1"/>
            </p:cNvPicPr>
            <p:nvPr/>
          </p:nvPicPr>
          <p:blipFill>
            <a:blip r:embed="rId4"/>
            <a:stretch>
              <a:fillRect/>
            </a:stretch>
          </p:blipFill>
          <p:spPr>
            <a:xfrm>
              <a:off x="5200650" y="969549"/>
              <a:ext cx="838200" cy="2105025"/>
            </a:xfrm>
            <a:prstGeom prst="rect">
              <a:avLst/>
            </a:prstGeom>
          </p:spPr>
        </p:pic>
        <p:sp>
          <p:nvSpPr>
            <p:cNvPr id="9" name="TextBox 8"/>
            <p:cNvSpPr txBox="1"/>
            <p:nvPr/>
          </p:nvSpPr>
          <p:spPr>
            <a:xfrm>
              <a:off x="4650472" y="4866324"/>
              <a:ext cx="1938556" cy="923330"/>
            </a:xfrm>
            <a:prstGeom prst="rect">
              <a:avLst/>
            </a:prstGeom>
            <a:solidFill>
              <a:srgbClr val="C00000"/>
            </a:solidFill>
          </p:spPr>
          <p:txBody>
            <a:bodyPr wrap="square" rtlCol="0">
              <a:spAutoFit/>
            </a:bodyPr>
            <a:lstStyle/>
            <a:p>
              <a:pPr algn="ctr"/>
              <a:r>
                <a:rPr lang="en-US" b="1" dirty="0">
                  <a:solidFill>
                    <a:schemeClr val="bg1"/>
                  </a:solidFill>
                </a:rPr>
                <a:t>Need for chest compressions and epinephrine</a:t>
              </a:r>
            </a:p>
          </p:txBody>
        </p:sp>
      </p:grpSp>
      <p:grpSp>
        <p:nvGrpSpPr>
          <p:cNvPr id="14" name="Group 13"/>
          <p:cNvGrpSpPr/>
          <p:nvPr/>
        </p:nvGrpSpPr>
        <p:grpSpPr>
          <a:xfrm>
            <a:off x="7866061" y="1523545"/>
            <a:ext cx="2765428" cy="4639130"/>
            <a:chOff x="7866061" y="1523545"/>
            <a:chExt cx="2765428" cy="4639130"/>
          </a:xfrm>
        </p:grpSpPr>
        <p:pic>
          <p:nvPicPr>
            <p:cNvPr id="11" name="Picture 10"/>
            <p:cNvPicPr>
              <a:picLocks noChangeAspect="1"/>
            </p:cNvPicPr>
            <p:nvPr/>
          </p:nvPicPr>
          <p:blipFill>
            <a:blip r:embed="rId5"/>
            <a:stretch>
              <a:fillRect/>
            </a:stretch>
          </p:blipFill>
          <p:spPr>
            <a:xfrm>
              <a:off x="7866061" y="2047918"/>
              <a:ext cx="2765428" cy="4114757"/>
            </a:xfrm>
            <a:prstGeom prst="rect">
              <a:avLst/>
            </a:prstGeom>
          </p:spPr>
        </p:pic>
        <p:sp>
          <p:nvSpPr>
            <p:cNvPr id="13" name="TextBox 12"/>
            <p:cNvSpPr txBox="1"/>
            <p:nvPr/>
          </p:nvSpPr>
          <p:spPr>
            <a:xfrm>
              <a:off x="7934036" y="1523545"/>
              <a:ext cx="1457613" cy="1477328"/>
            </a:xfrm>
            <a:prstGeom prst="rect">
              <a:avLst/>
            </a:prstGeom>
            <a:solidFill>
              <a:schemeClr val="accent6">
                <a:lumMod val="50000"/>
              </a:schemeClr>
            </a:solidFill>
          </p:spPr>
          <p:txBody>
            <a:bodyPr wrap="square" rtlCol="0">
              <a:spAutoFit/>
            </a:bodyPr>
            <a:lstStyle/>
            <a:p>
              <a:pPr algn="ctr"/>
              <a:r>
                <a:rPr lang="en-US" b="1" dirty="0">
                  <a:solidFill>
                    <a:schemeClr val="bg1"/>
                  </a:solidFill>
                </a:rPr>
                <a:t>Predisposing parenchymal lung disease – MAS and pneumonia</a:t>
              </a:r>
            </a:p>
          </p:txBody>
        </p:sp>
      </p:grpSp>
      <p:grpSp>
        <p:nvGrpSpPr>
          <p:cNvPr id="16" name="Group 15"/>
          <p:cNvGrpSpPr/>
          <p:nvPr/>
        </p:nvGrpSpPr>
        <p:grpSpPr>
          <a:xfrm>
            <a:off x="10610711" y="1523545"/>
            <a:ext cx="1618814" cy="4411128"/>
            <a:chOff x="10610711" y="1523545"/>
            <a:chExt cx="1618814" cy="4411128"/>
          </a:xfrm>
        </p:grpSpPr>
        <p:pic>
          <p:nvPicPr>
            <p:cNvPr id="12" name="Picture 11"/>
            <p:cNvPicPr>
              <a:picLocks noChangeAspect="1"/>
            </p:cNvPicPr>
            <p:nvPr/>
          </p:nvPicPr>
          <p:blipFill>
            <a:blip r:embed="rId6"/>
            <a:stretch>
              <a:fillRect/>
            </a:stretch>
          </p:blipFill>
          <p:spPr>
            <a:xfrm>
              <a:off x="10610711" y="1523545"/>
              <a:ext cx="1535349" cy="2317375"/>
            </a:xfrm>
            <a:prstGeom prst="rect">
              <a:avLst/>
            </a:prstGeom>
          </p:spPr>
        </p:pic>
        <p:sp>
          <p:nvSpPr>
            <p:cNvPr id="15" name="TextBox 14"/>
            <p:cNvSpPr txBox="1"/>
            <p:nvPr/>
          </p:nvSpPr>
          <p:spPr>
            <a:xfrm>
              <a:off x="10822425" y="4180347"/>
              <a:ext cx="1407100" cy="1754326"/>
            </a:xfrm>
            <a:prstGeom prst="rect">
              <a:avLst/>
            </a:prstGeom>
            <a:solidFill>
              <a:srgbClr val="0070C0"/>
            </a:solidFill>
          </p:spPr>
          <p:txBody>
            <a:bodyPr wrap="square" rtlCol="0">
              <a:spAutoFit/>
            </a:bodyPr>
            <a:lstStyle/>
            <a:p>
              <a:pPr algn="ctr"/>
              <a:r>
                <a:rPr lang="en-US" b="1" dirty="0">
                  <a:solidFill>
                    <a:schemeClr val="bg1"/>
                  </a:solidFill>
                </a:rPr>
                <a:t>Need for &gt; 50% O</a:t>
              </a:r>
              <a:r>
                <a:rPr lang="en-US" b="1" baseline="-25000" dirty="0">
                  <a:solidFill>
                    <a:schemeClr val="bg1"/>
                  </a:solidFill>
                </a:rPr>
                <a:t>2</a:t>
              </a:r>
              <a:r>
                <a:rPr lang="en-US" b="1" dirty="0">
                  <a:solidFill>
                    <a:schemeClr val="bg1"/>
                  </a:solidFill>
                </a:rPr>
                <a:t> in the immediate postnatal period</a:t>
              </a:r>
            </a:p>
          </p:txBody>
        </p:sp>
      </p:grpSp>
    </p:spTree>
    <p:extLst>
      <p:ext uri="{BB962C8B-B14F-4D97-AF65-F5344CB8AC3E}">
        <p14:creationId xmlns:p14="http://schemas.microsoft.com/office/powerpoint/2010/main" val="27243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845" y="101297"/>
            <a:ext cx="10972800" cy="1143000"/>
          </a:xfrm>
          <a:solidFill>
            <a:schemeClr val="accent1">
              <a:lumMod val="50000"/>
            </a:schemeClr>
          </a:solidFill>
        </p:spPr>
        <p:txBody>
          <a:bodyPr>
            <a:noAutofit/>
          </a:bodyPr>
          <a:lstStyle/>
          <a:p>
            <a:pPr algn="ctr"/>
            <a:r>
              <a:rPr lang="en-US" sz="3600" dirty="0">
                <a:solidFill>
                  <a:schemeClr val="bg1"/>
                </a:solidFill>
              </a:rPr>
              <a:t>Asphyxia, Hypothermia and Risk of </a:t>
            </a:r>
            <a:br>
              <a:rPr lang="en-US" sz="3600" dirty="0">
                <a:solidFill>
                  <a:schemeClr val="bg1"/>
                </a:solidFill>
              </a:rPr>
            </a:br>
            <a:r>
              <a:rPr lang="en-US" sz="3600" dirty="0">
                <a:solidFill>
                  <a:schemeClr val="bg1"/>
                </a:solidFill>
              </a:rPr>
              <a:t>Systemic Hypotension &amp; PPHN in Clinical Trials</a:t>
            </a:r>
          </a:p>
        </p:txBody>
      </p:sp>
      <p:graphicFrame>
        <p:nvGraphicFramePr>
          <p:cNvPr id="5" name="Content Placeholder 4"/>
          <p:cNvGraphicFramePr>
            <a:graphicFrameLocks noGrp="1"/>
          </p:cNvGraphicFramePr>
          <p:nvPr>
            <p:ph idx="1"/>
          </p:nvPr>
        </p:nvGraphicFramePr>
        <p:xfrm>
          <a:off x="427970" y="1600201"/>
          <a:ext cx="8296728" cy="3614431"/>
        </p:xfrm>
        <a:graphic>
          <a:graphicData uri="http://schemas.openxmlformats.org/drawingml/2006/table">
            <a:tbl>
              <a:tblPr firstRow="1" bandRow="1">
                <a:tableStyleId>{B301B821-A1FF-4177-AEE7-76D212191A09}</a:tableStyleId>
              </a:tblPr>
              <a:tblGrid>
                <a:gridCol w="2308464">
                  <a:extLst>
                    <a:ext uri="{9D8B030D-6E8A-4147-A177-3AD203B41FA5}">
                      <a16:colId xmlns:a16="http://schemas.microsoft.com/office/drawing/2014/main" val="20000"/>
                    </a:ext>
                  </a:extLst>
                </a:gridCol>
                <a:gridCol w="2020264">
                  <a:extLst>
                    <a:ext uri="{9D8B030D-6E8A-4147-A177-3AD203B41FA5}">
                      <a16:colId xmlns:a16="http://schemas.microsoft.com/office/drawing/2014/main" val="20001"/>
                    </a:ext>
                  </a:extLst>
                </a:gridCol>
                <a:gridCol w="852872">
                  <a:extLst>
                    <a:ext uri="{9D8B030D-6E8A-4147-A177-3AD203B41FA5}">
                      <a16:colId xmlns:a16="http://schemas.microsoft.com/office/drawing/2014/main" val="20002"/>
                    </a:ext>
                  </a:extLst>
                </a:gridCol>
                <a:gridCol w="1040946">
                  <a:extLst>
                    <a:ext uri="{9D8B030D-6E8A-4147-A177-3AD203B41FA5}">
                      <a16:colId xmlns:a16="http://schemas.microsoft.com/office/drawing/2014/main" val="20003"/>
                    </a:ext>
                  </a:extLst>
                </a:gridCol>
                <a:gridCol w="2074182">
                  <a:extLst>
                    <a:ext uri="{9D8B030D-6E8A-4147-A177-3AD203B41FA5}">
                      <a16:colId xmlns:a16="http://schemas.microsoft.com/office/drawing/2014/main" val="20004"/>
                    </a:ext>
                  </a:extLst>
                </a:gridCol>
              </a:tblGrid>
              <a:tr h="923596">
                <a:tc>
                  <a:txBody>
                    <a:bodyPr/>
                    <a:lstStyle/>
                    <a:p>
                      <a:r>
                        <a:rPr lang="en-US" dirty="0"/>
                        <a:t>  </a:t>
                      </a:r>
                    </a:p>
                    <a:p>
                      <a:r>
                        <a:rPr lang="en-US" dirty="0"/>
                        <a:t>  Adverse events</a:t>
                      </a:r>
                    </a:p>
                  </a:txBody>
                  <a:tcPr/>
                </a:tc>
                <a:tc>
                  <a:txBody>
                    <a:bodyPr/>
                    <a:lstStyle/>
                    <a:p>
                      <a:r>
                        <a:rPr lang="en-US" dirty="0"/>
                        <a:t>         </a:t>
                      </a:r>
                    </a:p>
                    <a:p>
                      <a:r>
                        <a:rPr lang="en-US" dirty="0"/>
                        <a:t>     37°C</a:t>
                      </a:r>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33.5°C</a:t>
                      </a: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   32°C</a:t>
                      </a:r>
                    </a:p>
                  </a:txBody>
                  <a:tcPr/>
                </a:tc>
                <a:extLst>
                  <a:ext uri="{0D108BD9-81ED-4DB2-BD59-A6C34878D82A}">
                    <a16:rowId xmlns:a16="http://schemas.microsoft.com/office/drawing/2014/main" val="10000"/>
                  </a:ext>
                </a:extLst>
              </a:tr>
              <a:tr h="594851">
                <a:tc>
                  <a:txBody>
                    <a:bodyPr/>
                    <a:lstStyle/>
                    <a:p>
                      <a:r>
                        <a:rPr lang="en-US" dirty="0"/>
                        <a:t>Systemic hypotension</a:t>
                      </a:r>
                    </a:p>
                  </a:txBody>
                  <a:tcPr/>
                </a:tc>
                <a:tc>
                  <a:txBody>
                    <a:bodyPr/>
                    <a:lstStyle/>
                    <a:p>
                      <a:r>
                        <a:rPr lang="en-US" dirty="0"/>
                        <a:t>       35%</a:t>
                      </a:r>
                    </a:p>
                  </a:txBody>
                  <a:tcPr/>
                </a:tc>
                <a:tc>
                  <a:txBody>
                    <a:bodyPr/>
                    <a:lstStyle/>
                    <a:p>
                      <a:r>
                        <a:rPr lang="en-US" dirty="0"/>
                        <a:t>   42%</a:t>
                      </a:r>
                    </a:p>
                  </a:txBody>
                  <a:tcPr/>
                </a:tc>
                <a:tc>
                  <a:txBody>
                    <a:bodyPr/>
                    <a:lstStyle/>
                    <a:p>
                      <a:r>
                        <a:rPr lang="en-US" dirty="0"/>
                        <a:t>30%</a:t>
                      </a:r>
                    </a:p>
                  </a:txBody>
                  <a:tcPr/>
                </a:tc>
                <a:tc>
                  <a:txBody>
                    <a:bodyPr/>
                    <a:lstStyle/>
                    <a:p>
                      <a:r>
                        <a:rPr lang="en-US" dirty="0"/>
                        <a:t>     35%</a:t>
                      </a:r>
                    </a:p>
                  </a:txBody>
                  <a:tcPr/>
                </a:tc>
                <a:extLst>
                  <a:ext uri="{0D108BD9-81ED-4DB2-BD59-A6C34878D82A}">
                    <a16:rowId xmlns:a16="http://schemas.microsoft.com/office/drawing/2014/main" val="10001"/>
                  </a:ext>
                </a:extLst>
              </a:tr>
              <a:tr h="571368">
                <a:tc>
                  <a:txBody>
                    <a:bodyPr/>
                    <a:lstStyle/>
                    <a:p>
                      <a:r>
                        <a:rPr lang="en-US" dirty="0"/>
                        <a:t>PPHN</a:t>
                      </a:r>
                    </a:p>
                  </a:txBody>
                  <a:tcPr/>
                </a:tc>
                <a:tc>
                  <a:txBody>
                    <a:bodyPr/>
                    <a:lstStyle/>
                    <a:p>
                      <a:r>
                        <a:rPr lang="en-US" dirty="0"/>
                        <a:t>       22%</a:t>
                      </a:r>
                    </a:p>
                  </a:txBody>
                  <a:tcPr/>
                </a:tc>
                <a:tc>
                  <a:txBody>
                    <a:bodyPr/>
                    <a:lstStyle/>
                    <a:p>
                      <a:r>
                        <a:rPr lang="en-US" dirty="0"/>
                        <a:t>    25%</a:t>
                      </a:r>
                    </a:p>
                  </a:txBody>
                  <a:tcPr/>
                </a:tc>
                <a:tc>
                  <a:txBody>
                    <a:bodyPr/>
                    <a:lstStyle/>
                    <a:p>
                      <a:r>
                        <a:rPr lang="en-US" dirty="0"/>
                        <a:t>  25%</a:t>
                      </a:r>
                    </a:p>
                  </a:txBody>
                  <a:tcPr/>
                </a:tc>
                <a:tc>
                  <a:txBody>
                    <a:bodyPr/>
                    <a:lstStyle/>
                    <a:p>
                      <a:r>
                        <a:rPr lang="en-US" dirty="0"/>
                        <a:t>      34%</a:t>
                      </a:r>
                    </a:p>
                  </a:txBody>
                  <a:tcPr/>
                </a:tc>
                <a:extLst>
                  <a:ext uri="{0D108BD9-81ED-4DB2-BD59-A6C34878D82A}">
                    <a16:rowId xmlns:a16="http://schemas.microsoft.com/office/drawing/2014/main" val="10002"/>
                  </a:ext>
                </a:extLst>
              </a:tr>
              <a:tr h="571368">
                <a:tc>
                  <a:txBody>
                    <a:bodyPr/>
                    <a:lstStyle/>
                    <a:p>
                      <a:r>
                        <a:rPr lang="en-US" dirty="0"/>
                        <a:t>Inotropic</a:t>
                      </a:r>
                      <a:r>
                        <a:rPr lang="en-US" baseline="0" dirty="0"/>
                        <a:t> support</a:t>
                      </a:r>
                      <a:endParaRPr lang="en-US" dirty="0"/>
                    </a:p>
                  </a:txBody>
                  <a:tcPr/>
                </a:tc>
                <a:tc>
                  <a:txBody>
                    <a:bodyPr/>
                    <a:lstStyle/>
                    <a:p>
                      <a:r>
                        <a:rPr lang="en-US" dirty="0"/>
                        <a:t>       35%</a:t>
                      </a:r>
                    </a:p>
                  </a:txBody>
                  <a:tcPr/>
                </a:tc>
                <a:tc>
                  <a:txBody>
                    <a:bodyPr/>
                    <a:lstStyle/>
                    <a:p>
                      <a:r>
                        <a:rPr lang="en-US" dirty="0"/>
                        <a:t>    42%</a:t>
                      </a:r>
                    </a:p>
                  </a:txBody>
                  <a:tcPr/>
                </a:tc>
                <a:tc>
                  <a:txBody>
                    <a:bodyPr/>
                    <a:lstStyle/>
                    <a:p>
                      <a:r>
                        <a:rPr lang="en-US" dirty="0"/>
                        <a:t> 46%</a:t>
                      </a:r>
                    </a:p>
                  </a:txBody>
                  <a:tcPr/>
                </a:tc>
                <a:tc>
                  <a:txBody>
                    <a:bodyPr/>
                    <a:lstStyle/>
                    <a:p>
                      <a:r>
                        <a:rPr lang="en-US" dirty="0"/>
                        <a:t>      53%</a:t>
                      </a:r>
                    </a:p>
                  </a:txBody>
                  <a:tcPr/>
                </a:tc>
                <a:extLst>
                  <a:ext uri="{0D108BD9-81ED-4DB2-BD59-A6C34878D82A}">
                    <a16:rowId xmlns:a16="http://schemas.microsoft.com/office/drawing/2014/main" val="10003"/>
                  </a:ext>
                </a:extLst>
              </a:tr>
              <a:tr h="476624">
                <a:tc>
                  <a:txBody>
                    <a:bodyPr/>
                    <a:lstStyle/>
                    <a:p>
                      <a:r>
                        <a:rPr lang="en-US" dirty="0"/>
                        <a:t>Inhaled NO</a:t>
                      </a:r>
                    </a:p>
                  </a:txBody>
                  <a:tcPr/>
                </a:tc>
                <a:tc>
                  <a:txBody>
                    <a:bodyPr/>
                    <a:lstStyle/>
                    <a:p>
                      <a:r>
                        <a:rPr lang="en-US" dirty="0"/>
                        <a:t>         16%</a:t>
                      </a:r>
                    </a:p>
                  </a:txBody>
                  <a:tcPr/>
                </a:tc>
                <a:tc>
                  <a:txBody>
                    <a:bodyPr/>
                    <a:lstStyle/>
                    <a:p>
                      <a:r>
                        <a:rPr lang="en-US" dirty="0"/>
                        <a:t>   </a:t>
                      </a:r>
                      <a:r>
                        <a:rPr lang="en-US" baseline="0" dirty="0"/>
                        <a:t>  17%</a:t>
                      </a:r>
                      <a:endParaRPr lang="en-US" dirty="0"/>
                    </a:p>
                  </a:txBody>
                  <a:tcPr/>
                </a:tc>
                <a:tc>
                  <a:txBody>
                    <a:bodyPr/>
                    <a:lstStyle/>
                    <a:p>
                      <a:r>
                        <a:rPr lang="en-US" dirty="0"/>
                        <a:t> 24%</a:t>
                      </a:r>
                      <a:endParaRPr lang="en-US" b="0" dirty="0"/>
                    </a:p>
                  </a:txBody>
                  <a:tcPr/>
                </a:tc>
                <a:tc>
                  <a:txBody>
                    <a:bodyPr/>
                    <a:lstStyle/>
                    <a:p>
                      <a:r>
                        <a:rPr lang="en-US" dirty="0"/>
                        <a:t>     34% *</a:t>
                      </a:r>
                      <a:endParaRPr lang="en-US" b="1" dirty="0"/>
                    </a:p>
                  </a:txBody>
                  <a:tcPr/>
                </a:tc>
                <a:extLst>
                  <a:ext uri="{0D108BD9-81ED-4DB2-BD59-A6C34878D82A}">
                    <a16:rowId xmlns:a16="http://schemas.microsoft.com/office/drawing/2014/main" val="10004"/>
                  </a:ext>
                </a:extLst>
              </a:tr>
              <a:tr h="476624">
                <a:tc>
                  <a:txBody>
                    <a:bodyPr/>
                    <a:lstStyle/>
                    <a:p>
                      <a:r>
                        <a:rPr lang="en-US" dirty="0"/>
                        <a:t>ECMO</a:t>
                      </a:r>
                    </a:p>
                  </a:txBody>
                  <a:tcPr/>
                </a:tc>
                <a:tc>
                  <a:txBody>
                    <a:bodyPr/>
                    <a:lstStyle/>
                    <a:p>
                      <a:r>
                        <a:rPr lang="en-US" dirty="0"/>
                        <a:t>       </a:t>
                      </a:r>
                      <a:r>
                        <a:rPr lang="en-US" baseline="0" dirty="0"/>
                        <a:t>  2%</a:t>
                      </a:r>
                      <a:endParaRPr lang="en-US" dirty="0"/>
                    </a:p>
                  </a:txBody>
                  <a:tcPr/>
                </a:tc>
                <a:tc>
                  <a:txBody>
                    <a:bodyPr/>
                    <a:lstStyle/>
                    <a:p>
                      <a:r>
                        <a:rPr lang="en-US" dirty="0"/>
                        <a:t>   1%</a:t>
                      </a:r>
                    </a:p>
                  </a:txBody>
                  <a:tcPr/>
                </a:tc>
                <a:tc>
                  <a:txBody>
                    <a:bodyPr/>
                    <a:lstStyle/>
                    <a:p>
                      <a:r>
                        <a:rPr lang="en-US" dirty="0"/>
                        <a:t> 4%</a:t>
                      </a:r>
                    </a:p>
                  </a:txBody>
                  <a:tcPr/>
                </a:tc>
                <a:tc>
                  <a:txBody>
                    <a:bodyPr/>
                    <a:lstStyle/>
                    <a:p>
                      <a:r>
                        <a:rPr lang="en-US" dirty="0"/>
                        <a:t>      9%   *</a:t>
                      </a:r>
                      <a:endParaRPr lang="en-US" b="1" dirty="0"/>
                    </a:p>
                  </a:txBody>
                  <a:tcPr/>
                </a:tc>
                <a:extLst>
                  <a:ext uri="{0D108BD9-81ED-4DB2-BD59-A6C34878D82A}">
                    <a16:rowId xmlns:a16="http://schemas.microsoft.com/office/drawing/2014/main" val="10005"/>
                  </a:ext>
                </a:extLst>
              </a:tr>
            </a:tbl>
          </a:graphicData>
        </a:graphic>
      </p:graphicFrame>
      <p:sp>
        <p:nvSpPr>
          <p:cNvPr id="7" name="TextBox 6"/>
          <p:cNvSpPr txBox="1"/>
          <p:nvPr/>
        </p:nvSpPr>
        <p:spPr>
          <a:xfrm>
            <a:off x="2561571" y="5257801"/>
            <a:ext cx="305983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Shankaran et al  Whole- Body Hypothermia for Neonates with Hypoxic-Ischemic Encephalopathy N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Engl</a:t>
            </a:r>
            <a:r>
              <a:rPr kumimoji="0" lang="en-US" sz="1400" b="0" i="0" u="none" strike="noStrike" kern="1200" cap="none" spc="0" normalizeH="0" baseline="0" noProof="0" dirty="0">
                <a:ln>
                  <a:noFill/>
                </a:ln>
                <a:solidFill>
                  <a:prstClr val="black"/>
                </a:solidFill>
                <a:effectLst/>
                <a:uLnTx/>
                <a:uFillTx/>
                <a:latin typeface="Calibri"/>
                <a:ea typeface="+mn-ea"/>
                <a:cs typeface="+mn-cs"/>
              </a:rPr>
              <a:t> J Med 2005; 353:1574-1584</a:t>
            </a:r>
          </a:p>
        </p:txBody>
      </p:sp>
      <p:pic>
        <p:nvPicPr>
          <p:cNvPr id="6" name="Picture 5"/>
          <p:cNvPicPr>
            <a:picLocks noChangeAspect="1" noChangeArrowheads="1"/>
          </p:cNvPicPr>
          <p:nvPr/>
        </p:nvPicPr>
        <p:blipFill rotWithShape="1">
          <a:blip r:embed="rId3"/>
          <a:srcRect l="27372" r="31063" b="6666"/>
          <a:stretch/>
        </p:blipFill>
        <p:spPr bwMode="auto">
          <a:xfrm>
            <a:off x="195625" y="0"/>
            <a:ext cx="969355" cy="1600201"/>
          </a:xfrm>
          <a:prstGeom prst="rect">
            <a:avLst/>
          </a:prstGeom>
          <a:noFill/>
          <a:ln w="9525">
            <a:noFill/>
            <a:miter lim="800000"/>
            <a:headEnd/>
            <a:tailEnd/>
          </a:ln>
          <a:effectLst/>
        </p:spPr>
      </p:pic>
      <p:sp>
        <p:nvSpPr>
          <p:cNvPr id="3" name="TextBox 2"/>
          <p:cNvSpPr txBox="1"/>
          <p:nvPr/>
        </p:nvSpPr>
        <p:spPr>
          <a:xfrm>
            <a:off x="5761970" y="5257801"/>
            <a:ext cx="28956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1" i="0" u="none" strike="noStrike" kern="1200" cap="none" spc="0" normalizeH="0" baseline="0" noProof="0" dirty="0">
                <a:ln>
                  <a:noFill/>
                </a:ln>
                <a:solidFill>
                  <a:prstClr val="black"/>
                </a:solidFill>
                <a:effectLst/>
                <a:uLnTx/>
                <a:uFillTx/>
                <a:latin typeface="Calibri"/>
                <a:ea typeface="+mn-ea"/>
                <a:cs typeface="+mn-cs"/>
              </a:rPr>
              <a:t>* p&lt; 0.05;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Effect of Depth and Duration of Cooling on Deaths in NICU Among  Neonates With Hypoxic-Ischemic Encephalopathy JAMA.2014;312(24):2629-2639</a:t>
            </a:r>
          </a:p>
        </p:txBody>
      </p:sp>
      <p:sp>
        <p:nvSpPr>
          <p:cNvPr id="4" name="Rounded Rectangle 3"/>
          <p:cNvSpPr/>
          <p:nvPr/>
        </p:nvSpPr>
        <p:spPr>
          <a:xfrm>
            <a:off x="2561571" y="2514600"/>
            <a:ext cx="3059837" cy="42672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ounded Rectangle 7"/>
          <p:cNvSpPr/>
          <p:nvPr/>
        </p:nvSpPr>
        <p:spPr>
          <a:xfrm>
            <a:off x="5533371" y="2514600"/>
            <a:ext cx="3059837" cy="426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4" descr="P1010022"/>
          <p:cNvPicPr>
            <a:picLocks noChangeAspect="1" noChangeArrowheads="1"/>
          </p:cNvPicPr>
          <p:nvPr/>
        </p:nvPicPr>
        <p:blipFill>
          <a:blip r:embed="rId4"/>
          <a:srcRect/>
          <a:stretch>
            <a:fillRect/>
          </a:stretch>
        </p:blipFill>
        <p:spPr bwMode="auto">
          <a:xfrm>
            <a:off x="-1" y="5257801"/>
            <a:ext cx="2548041" cy="1573860"/>
          </a:xfrm>
          <a:prstGeom prst="rect">
            <a:avLst/>
          </a:prstGeom>
          <a:noFill/>
          <a:ln w="9525">
            <a:noFill/>
            <a:miter lim="800000"/>
            <a:headEnd/>
            <a:tailEnd/>
          </a:ln>
        </p:spPr>
      </p:pic>
      <p:sp>
        <p:nvSpPr>
          <p:cNvPr id="18" name="32-Point Star 17"/>
          <p:cNvSpPr/>
          <p:nvPr/>
        </p:nvSpPr>
        <p:spPr>
          <a:xfrm>
            <a:off x="8724698" y="2031392"/>
            <a:ext cx="3393869" cy="3652124"/>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One out of four infants with HIE undergoing hypothermia (33.5°C) has PPHN!</a:t>
            </a:r>
          </a:p>
        </p:txBody>
      </p:sp>
      <p:sp>
        <p:nvSpPr>
          <p:cNvPr id="19" name="32-Point Star 18"/>
          <p:cNvSpPr/>
          <p:nvPr/>
        </p:nvSpPr>
        <p:spPr>
          <a:xfrm>
            <a:off x="8729273" y="2052392"/>
            <a:ext cx="3393869" cy="3652124"/>
          </a:xfrm>
          <a:prstGeom prst="star3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One out of three infants with HIE undergoing hypothermia (32°C) has PPHN!</a:t>
            </a:r>
          </a:p>
        </p:txBody>
      </p:sp>
    </p:spTree>
    <p:extLst>
      <p:ext uri="{BB962C8B-B14F-4D97-AF65-F5344CB8AC3E}">
        <p14:creationId xmlns:p14="http://schemas.microsoft.com/office/powerpoint/2010/main" val="22701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02B98F1-78F9-1F42-ADA9-A886D9948F67}"/>
              </a:ext>
            </a:extLst>
          </p:cNvPr>
          <p:cNvPicPr>
            <a:picLocks noChangeAspect="1"/>
          </p:cNvPicPr>
          <p:nvPr/>
        </p:nvPicPr>
        <p:blipFill>
          <a:blip r:embed="rId2"/>
          <a:stretch>
            <a:fillRect/>
          </a:stretch>
        </p:blipFill>
        <p:spPr>
          <a:xfrm>
            <a:off x="1008269" y="643467"/>
            <a:ext cx="10175462"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2AB15AA-D755-5B80-2EF8-BB73EBDAEC5D}"/>
              </a:ext>
            </a:extLst>
          </p:cNvPr>
          <p:cNvSpPr txBox="1"/>
          <p:nvPr/>
        </p:nvSpPr>
        <p:spPr>
          <a:xfrm>
            <a:off x="251717" y="6354566"/>
            <a:ext cx="7068620" cy="369332"/>
          </a:xfrm>
          <a:prstGeom prst="rect">
            <a:avLst/>
          </a:prstGeom>
          <a:noFill/>
        </p:spPr>
        <p:txBody>
          <a:bodyPr wrap="square" rtlCol="0">
            <a:spAutoFit/>
          </a:bodyPr>
          <a:lstStyle/>
          <a:p>
            <a:r>
              <a:rPr lang="en-US" dirty="0"/>
              <a:t>Geisinger et al, Asphyxia, hypothermia PPHN Clinics in </a:t>
            </a:r>
            <a:r>
              <a:rPr lang="en-US" dirty="0" err="1"/>
              <a:t>Perinatol</a:t>
            </a:r>
            <a:r>
              <a:rPr lang="en-US" dirty="0"/>
              <a:t> 2024</a:t>
            </a:r>
          </a:p>
        </p:txBody>
      </p:sp>
    </p:spTree>
    <p:extLst>
      <p:ext uri="{BB962C8B-B14F-4D97-AF65-F5344CB8AC3E}">
        <p14:creationId xmlns:p14="http://schemas.microsoft.com/office/powerpoint/2010/main" val="2500631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044740-F501-BDD0-14EC-5E5A7E6EFA3C}"/>
              </a:ext>
            </a:extLst>
          </p:cNvPr>
          <p:cNvSpPr>
            <a:spLocks noGrp="1"/>
          </p:cNvSpPr>
          <p:nvPr>
            <p:ph type="title"/>
          </p:nvPr>
        </p:nvSpPr>
        <p:spPr/>
        <p:txBody>
          <a:bodyPr/>
          <a:lstStyle/>
          <a:p>
            <a:r>
              <a:rPr lang="en-US" dirty="0"/>
              <a:t>Respiratory Status</a:t>
            </a:r>
          </a:p>
        </p:txBody>
      </p:sp>
      <p:sp>
        <p:nvSpPr>
          <p:cNvPr id="5" name="Content Placeholder 4">
            <a:extLst>
              <a:ext uri="{FF2B5EF4-FFF2-40B4-BE49-F238E27FC236}">
                <a16:creationId xmlns:a16="http://schemas.microsoft.com/office/drawing/2014/main" id="{5FD956C5-8880-DEB9-1ADB-6B4C650B6254}"/>
              </a:ext>
            </a:extLst>
          </p:cNvPr>
          <p:cNvSpPr>
            <a:spLocks noGrp="1"/>
          </p:cNvSpPr>
          <p:nvPr>
            <p:ph idx="1"/>
          </p:nvPr>
        </p:nvSpPr>
        <p:spPr>
          <a:xfrm>
            <a:off x="297837" y="1191333"/>
            <a:ext cx="4864928" cy="4985630"/>
          </a:xfrm>
        </p:spPr>
        <p:txBody>
          <a:bodyPr/>
          <a:lstStyle/>
          <a:p>
            <a:r>
              <a:rPr lang="en-US" dirty="0"/>
              <a:t>With the onset of whole-body hypothermia, infant’s oxygen requirement increased to 70% and requiring conventional ventilation.</a:t>
            </a:r>
          </a:p>
          <a:p>
            <a:r>
              <a:rPr lang="en-US" dirty="0"/>
              <a:t>Further deterioration and now requiring 90% oxygen to maintain preductal SpO</a:t>
            </a:r>
            <a:r>
              <a:rPr lang="en-US" baseline="-25000" dirty="0"/>
              <a:t>2</a:t>
            </a:r>
            <a:r>
              <a:rPr lang="en-US" dirty="0"/>
              <a:t> &gt; 90%</a:t>
            </a:r>
          </a:p>
          <a:p>
            <a:r>
              <a:rPr lang="en-US" dirty="0"/>
              <a:t>Started on iNO with minimal improvement: SpO</a:t>
            </a:r>
            <a:r>
              <a:rPr lang="en-US" baseline="-25000" dirty="0"/>
              <a:t>2</a:t>
            </a:r>
            <a:r>
              <a:rPr lang="en-US" dirty="0"/>
              <a:t> increased from 90% to 93%</a:t>
            </a:r>
          </a:p>
        </p:txBody>
      </p:sp>
      <p:sp>
        <p:nvSpPr>
          <p:cNvPr id="6" name="Star: 32 Points 5">
            <a:extLst>
              <a:ext uri="{FF2B5EF4-FFF2-40B4-BE49-F238E27FC236}">
                <a16:creationId xmlns:a16="http://schemas.microsoft.com/office/drawing/2014/main" id="{0317F04F-1796-77D5-0D88-0567832D4FA9}"/>
              </a:ext>
            </a:extLst>
          </p:cNvPr>
          <p:cNvSpPr/>
          <p:nvPr/>
        </p:nvSpPr>
        <p:spPr>
          <a:xfrm>
            <a:off x="344184" y="246580"/>
            <a:ext cx="724328" cy="726053"/>
          </a:xfrm>
          <a:prstGeom prst="star32">
            <a:avLst/>
          </a:prstGeom>
          <a:solidFill>
            <a:srgbClr val="FF00FF"/>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t>
            </a:r>
          </a:p>
        </p:txBody>
      </p:sp>
      <p:pic>
        <p:nvPicPr>
          <p:cNvPr id="2" name="7B3F3702-D3EF-4E01-AFDC-B5A10C9B63AE">
            <a:extLst>
              <a:ext uri="{FF2B5EF4-FFF2-40B4-BE49-F238E27FC236}">
                <a16:creationId xmlns:a16="http://schemas.microsoft.com/office/drawing/2014/main" id="{0837DECF-81C5-00EB-1A71-E48235FF25D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5946" b="25000"/>
          <a:stretch/>
        </p:blipFill>
        <p:spPr bwMode="auto">
          <a:xfrm>
            <a:off x="6799895" y="1148841"/>
            <a:ext cx="4333981" cy="553377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9B69FE1-6E38-334A-4C6C-831CCEAF8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895" y="1148841"/>
            <a:ext cx="4333980" cy="5772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60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9328" y="411748"/>
            <a:ext cx="6772071" cy="766235"/>
          </a:xfrm>
          <a:prstGeom prst="rect">
            <a:avLst/>
          </a:prstGeom>
          <a:solidFill>
            <a:srgbClr val="00B050"/>
          </a:solidFill>
        </p:spPr>
        <p:txBody>
          <a:bodyPr vert="horz" wrap="square" lIns="0" tIns="12065" rIns="0" bIns="0" rtlCol="0">
            <a:spAutoFit/>
          </a:bodyPr>
          <a:lstStyle/>
          <a:p>
            <a:pPr marL="12700">
              <a:lnSpc>
                <a:spcPct val="100000"/>
              </a:lnSpc>
              <a:spcBef>
                <a:spcPts val="95"/>
              </a:spcBef>
            </a:pPr>
            <a:r>
              <a:rPr lang="en-US" sz="4900" b="1" spc="-5" dirty="0">
                <a:solidFill>
                  <a:srgbClr val="FFFFFF"/>
                </a:solidFill>
                <a:latin typeface="Arial"/>
                <a:cs typeface="Arial"/>
              </a:rPr>
              <a:t>Inhaled Nitric Oxide</a:t>
            </a:r>
            <a:endParaRPr sz="4900" dirty="0">
              <a:latin typeface="Arial"/>
              <a:cs typeface="Arial"/>
            </a:endParaRPr>
          </a:p>
        </p:txBody>
      </p:sp>
      <p:sp>
        <p:nvSpPr>
          <p:cNvPr id="3" name="object 3"/>
          <p:cNvSpPr txBox="1"/>
          <p:nvPr/>
        </p:nvSpPr>
        <p:spPr>
          <a:xfrm>
            <a:off x="9722695" y="3886200"/>
            <a:ext cx="2362835" cy="1674817"/>
          </a:xfrm>
          <a:prstGeom prst="rect">
            <a:avLst/>
          </a:prstGeom>
          <a:solidFill>
            <a:srgbClr val="FFFF00"/>
          </a:solidFill>
          <a:ln>
            <a:solidFill>
              <a:schemeClr val="tx1"/>
            </a:solidFill>
          </a:ln>
        </p:spPr>
        <p:txBody>
          <a:bodyPr vert="horz" wrap="square" lIns="0" tIns="12700" rIns="0" bIns="0" rtlCol="0">
            <a:spAutoFit/>
          </a:bodyPr>
          <a:lstStyle/>
          <a:p>
            <a:pPr marL="12700">
              <a:lnSpc>
                <a:spcPct val="100000"/>
              </a:lnSpc>
              <a:spcBef>
                <a:spcPts val="100"/>
              </a:spcBef>
            </a:pPr>
            <a:r>
              <a:rPr lang="en-US" b="0" i="0" dirty="0">
                <a:solidFill>
                  <a:srgbClr val="212121"/>
                </a:solidFill>
                <a:effectLst/>
                <a:latin typeface="BlinkMacSystemFont"/>
              </a:rPr>
              <a:t>Cookson MW, Kinsella JP. Inhaled Nitric Oxide in Neonatal Pulmonary Hypertension. Clin </a:t>
            </a:r>
            <a:r>
              <a:rPr lang="en-US" b="0" i="0" dirty="0" err="1">
                <a:solidFill>
                  <a:srgbClr val="212121"/>
                </a:solidFill>
                <a:effectLst/>
                <a:latin typeface="BlinkMacSystemFont"/>
              </a:rPr>
              <a:t>Perinatol</a:t>
            </a:r>
            <a:r>
              <a:rPr lang="en-US" b="0" i="0" dirty="0">
                <a:solidFill>
                  <a:srgbClr val="212121"/>
                </a:solidFill>
                <a:effectLst/>
                <a:latin typeface="BlinkMacSystemFont"/>
              </a:rPr>
              <a:t>. 2024 Mar;51(1):95-111</a:t>
            </a:r>
            <a:endParaRPr dirty="0">
              <a:latin typeface="Arial"/>
              <a:cs typeface="Arial"/>
            </a:endParaRPr>
          </a:p>
        </p:txBody>
      </p:sp>
      <p:pic>
        <p:nvPicPr>
          <p:cNvPr id="10" name="Picture 9">
            <a:extLst>
              <a:ext uri="{FF2B5EF4-FFF2-40B4-BE49-F238E27FC236}">
                <a16:creationId xmlns:a16="http://schemas.microsoft.com/office/drawing/2014/main" id="{341E1EF0-848A-A144-7033-AA99360C8345}"/>
              </a:ext>
            </a:extLst>
          </p:cNvPr>
          <p:cNvPicPr>
            <a:picLocks noChangeAspect="1"/>
          </p:cNvPicPr>
          <p:nvPr/>
        </p:nvPicPr>
        <p:blipFill>
          <a:blip r:embed="rId2"/>
          <a:stretch>
            <a:fillRect/>
          </a:stretch>
        </p:blipFill>
        <p:spPr>
          <a:xfrm>
            <a:off x="425493" y="1371600"/>
            <a:ext cx="9072812" cy="5486400"/>
          </a:xfrm>
          <a:prstGeom prst="rect">
            <a:avLst/>
          </a:prstGeom>
        </p:spPr>
      </p:pic>
      <p:sp>
        <p:nvSpPr>
          <p:cNvPr id="4" name="TextBox 3">
            <a:extLst>
              <a:ext uri="{FF2B5EF4-FFF2-40B4-BE49-F238E27FC236}">
                <a16:creationId xmlns:a16="http://schemas.microsoft.com/office/drawing/2014/main" id="{0D43ABB3-D8FC-6FE5-7AC7-E61D93545DE4}"/>
              </a:ext>
            </a:extLst>
          </p:cNvPr>
          <p:cNvSpPr txBox="1"/>
          <p:nvPr/>
        </p:nvSpPr>
        <p:spPr>
          <a:xfrm>
            <a:off x="8751869" y="1813000"/>
            <a:ext cx="3010329" cy="923330"/>
          </a:xfrm>
          <a:prstGeom prst="rect">
            <a:avLst/>
          </a:prstGeom>
          <a:solidFill>
            <a:srgbClr val="00B050"/>
          </a:solidFill>
        </p:spPr>
        <p:txBody>
          <a:bodyPr wrap="square" rtlCol="0">
            <a:spAutoFit/>
          </a:bodyPr>
          <a:lstStyle/>
          <a:p>
            <a:pPr algn="ctr"/>
            <a:r>
              <a:rPr lang="en-US" b="1" dirty="0">
                <a:solidFill>
                  <a:schemeClr val="bg1"/>
                </a:solidFill>
              </a:rPr>
              <a:t>Transient improvement in oxygenation after starting iNO does not confirm PPHN</a:t>
            </a:r>
          </a:p>
        </p:txBody>
      </p:sp>
      <p:sp>
        <p:nvSpPr>
          <p:cNvPr id="5" name="Oval 4">
            <a:extLst>
              <a:ext uri="{FF2B5EF4-FFF2-40B4-BE49-F238E27FC236}">
                <a16:creationId xmlns:a16="http://schemas.microsoft.com/office/drawing/2014/main" id="{5E6FA6C8-525A-A2A0-B5C6-850A1FA1CAAD}"/>
              </a:ext>
            </a:extLst>
          </p:cNvPr>
          <p:cNvSpPr/>
          <p:nvPr/>
        </p:nvSpPr>
        <p:spPr>
          <a:xfrm>
            <a:off x="7543800" y="4572000"/>
            <a:ext cx="1727770" cy="107364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MICRO-SELECTIVE</a:t>
            </a:r>
          </a:p>
        </p:txBody>
      </p:sp>
      <p:sp>
        <p:nvSpPr>
          <p:cNvPr id="8" name="Oval 7">
            <a:extLst>
              <a:ext uri="{FF2B5EF4-FFF2-40B4-BE49-F238E27FC236}">
                <a16:creationId xmlns:a16="http://schemas.microsoft.com/office/drawing/2014/main" id="{032CF911-4B3C-7169-5AEF-CF53C035C7F5}"/>
              </a:ext>
            </a:extLst>
          </p:cNvPr>
          <p:cNvSpPr/>
          <p:nvPr/>
        </p:nvSpPr>
        <p:spPr>
          <a:xfrm>
            <a:off x="2133600" y="4186783"/>
            <a:ext cx="1727770" cy="1073649"/>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SELECTIVE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461E39-05B2-47F3-BECF-FE2D73D10FA9}"/>
              </a:ext>
            </a:extLst>
          </p:cNvPr>
          <p:cNvSpPr>
            <a:spLocks noGrp="1"/>
          </p:cNvSpPr>
          <p:nvPr>
            <p:ph type="title"/>
          </p:nvPr>
        </p:nvSpPr>
        <p:spPr/>
        <p:txBody>
          <a:bodyPr/>
          <a:lstStyle/>
          <a:p>
            <a:r>
              <a:rPr lang="en-US" dirty="0"/>
              <a:t>Initial settings</a:t>
            </a:r>
          </a:p>
        </p:txBody>
      </p:sp>
      <p:sp>
        <p:nvSpPr>
          <p:cNvPr id="5" name="Content Placeholder 4">
            <a:extLst>
              <a:ext uri="{FF2B5EF4-FFF2-40B4-BE49-F238E27FC236}">
                <a16:creationId xmlns:a16="http://schemas.microsoft.com/office/drawing/2014/main" id="{7E64D5AA-F3F8-4FF9-B1FD-BE096C5863B6}"/>
              </a:ext>
            </a:extLst>
          </p:cNvPr>
          <p:cNvSpPr>
            <a:spLocks noGrp="1"/>
          </p:cNvSpPr>
          <p:nvPr>
            <p:ph idx="1"/>
          </p:nvPr>
        </p:nvSpPr>
        <p:spPr/>
        <p:txBody>
          <a:bodyPr>
            <a:normAutofit/>
          </a:bodyPr>
          <a:lstStyle/>
          <a:p>
            <a:r>
              <a:rPr lang="en-US" dirty="0"/>
              <a:t>On HFOV ventilator – 90% oxygen </a:t>
            </a:r>
            <a:r>
              <a:rPr lang="en-US" sz="2800" dirty="0"/>
              <a:t>Mean airway pressure – 12 cm water</a:t>
            </a:r>
          </a:p>
          <a:p>
            <a:r>
              <a:rPr lang="en-US" sz="2800" dirty="0"/>
              <a:t>6.96/</a:t>
            </a:r>
            <a:r>
              <a:rPr lang="en-US" sz="2800" dirty="0">
                <a:solidFill>
                  <a:srgbClr val="0066FF"/>
                </a:solidFill>
              </a:rPr>
              <a:t>63</a:t>
            </a:r>
            <a:r>
              <a:rPr lang="en-US" sz="2800" dirty="0"/>
              <a:t>/</a:t>
            </a:r>
            <a:r>
              <a:rPr lang="en-US" dirty="0">
                <a:solidFill>
                  <a:srgbClr val="FF0000"/>
                </a:solidFill>
              </a:rPr>
              <a:t>35</a:t>
            </a:r>
            <a:r>
              <a:rPr lang="en-US" sz="2800" dirty="0"/>
              <a:t>/14/-16 (UA) – Oxygenation Index = 12*90 ÷ 35 = 31</a:t>
            </a:r>
            <a:endParaRPr lang="en-US" dirty="0"/>
          </a:p>
          <a:p>
            <a:r>
              <a:rPr lang="en-US" dirty="0"/>
              <a:t>Preductal SpO</a:t>
            </a:r>
            <a:r>
              <a:rPr lang="en-US" baseline="-25000" dirty="0"/>
              <a:t>2</a:t>
            </a:r>
            <a:r>
              <a:rPr lang="en-US" dirty="0"/>
              <a:t> – 93%</a:t>
            </a:r>
          </a:p>
          <a:p>
            <a:r>
              <a:rPr lang="en-US" dirty="0"/>
              <a:t>Postductal SpO</a:t>
            </a:r>
            <a:r>
              <a:rPr lang="en-US" baseline="-25000" dirty="0"/>
              <a:t>2</a:t>
            </a:r>
            <a:r>
              <a:rPr lang="en-US" dirty="0"/>
              <a:t> – 75%</a:t>
            </a:r>
          </a:p>
          <a:p>
            <a:r>
              <a:rPr lang="en-US" dirty="0"/>
              <a:t>What is the next step?</a:t>
            </a:r>
          </a:p>
          <a:p>
            <a:pPr marL="914400" lvl="1" indent="-457200">
              <a:buFont typeface="+mj-lt"/>
              <a:buAutoNum type="alphaUcPeriod"/>
            </a:pPr>
            <a:r>
              <a:rPr lang="en-US" dirty="0"/>
              <a:t>Increase PEEP/MAP</a:t>
            </a:r>
          </a:p>
          <a:p>
            <a:pPr marL="914400" lvl="1" indent="-457200">
              <a:buFont typeface="+mj-lt"/>
              <a:buAutoNum type="alphaUcPeriod"/>
            </a:pPr>
            <a:r>
              <a:rPr lang="en-US" dirty="0"/>
              <a:t>Increase FiO</a:t>
            </a:r>
            <a:r>
              <a:rPr lang="en-US" baseline="-25000" dirty="0"/>
              <a:t>2</a:t>
            </a:r>
            <a:r>
              <a:rPr lang="en-US" dirty="0"/>
              <a:t> to get UA PaO</a:t>
            </a:r>
            <a:r>
              <a:rPr lang="en-US" baseline="-25000" dirty="0"/>
              <a:t>2</a:t>
            </a:r>
            <a:r>
              <a:rPr lang="en-US" dirty="0"/>
              <a:t> &gt; 100 mmHg</a:t>
            </a:r>
          </a:p>
          <a:p>
            <a:pPr marL="914400" lvl="1" indent="-457200">
              <a:buFont typeface="+mj-lt"/>
              <a:buAutoNum type="alphaUcPeriod"/>
            </a:pPr>
            <a:r>
              <a:rPr lang="en-US" dirty="0"/>
              <a:t>Transfer to an ECMO center</a:t>
            </a:r>
          </a:p>
          <a:p>
            <a:pPr marL="914400" lvl="1" indent="-457200">
              <a:buFont typeface="+mj-lt"/>
              <a:buAutoNum type="alphaUcPeriod"/>
            </a:pPr>
            <a:r>
              <a:rPr lang="en-US" dirty="0"/>
              <a:t>Check lactate and urine output</a:t>
            </a:r>
          </a:p>
        </p:txBody>
      </p:sp>
      <p:sp>
        <p:nvSpPr>
          <p:cNvPr id="6" name="Star: 32 Points 5">
            <a:extLst>
              <a:ext uri="{FF2B5EF4-FFF2-40B4-BE49-F238E27FC236}">
                <a16:creationId xmlns:a16="http://schemas.microsoft.com/office/drawing/2014/main" id="{14AC5347-E5D5-4231-8C76-2B3C69B98FDE}"/>
              </a:ext>
            </a:extLst>
          </p:cNvPr>
          <p:cNvSpPr/>
          <p:nvPr/>
        </p:nvSpPr>
        <p:spPr>
          <a:xfrm>
            <a:off x="110516" y="134934"/>
            <a:ext cx="969264" cy="968914"/>
          </a:xfrm>
          <a:prstGeom prst="star32">
            <a:avLst/>
          </a:prstGeom>
          <a:solidFill>
            <a:srgbClr val="FF0000"/>
          </a:solid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6000" b="1" dirty="0">
                <a:ln w="22225">
                  <a:solidFill>
                    <a:schemeClr val="accent2"/>
                  </a:solidFill>
                  <a:prstDash val="solid"/>
                </a:ln>
                <a:solidFill>
                  <a:schemeClr val="accent2">
                    <a:lumMod val="40000"/>
                    <a:lumOff val="60000"/>
                  </a:schemeClr>
                </a:solidFill>
              </a:rPr>
              <a:t>C</a:t>
            </a:r>
          </a:p>
        </p:txBody>
      </p:sp>
      <p:sp>
        <p:nvSpPr>
          <p:cNvPr id="2" name="TextBox 1">
            <a:extLst>
              <a:ext uri="{FF2B5EF4-FFF2-40B4-BE49-F238E27FC236}">
                <a16:creationId xmlns:a16="http://schemas.microsoft.com/office/drawing/2014/main" id="{C85C6083-46C2-45F0-A65E-1C27928944C5}"/>
              </a:ext>
            </a:extLst>
          </p:cNvPr>
          <p:cNvSpPr txBox="1"/>
          <p:nvPr/>
        </p:nvSpPr>
        <p:spPr>
          <a:xfrm>
            <a:off x="6518953" y="2276842"/>
            <a:ext cx="5599416" cy="4339650"/>
          </a:xfrm>
          <a:prstGeom prst="rect">
            <a:avLst/>
          </a:prstGeom>
          <a:solidFill>
            <a:schemeClr val="accent1">
              <a:lumMod val="40000"/>
              <a:lumOff val="60000"/>
            </a:schemeClr>
          </a:solidFill>
          <a:ln>
            <a:solidFill>
              <a:schemeClr val="tx1"/>
            </a:solidFill>
          </a:ln>
        </p:spPr>
        <p:txBody>
          <a:bodyPr wrap="square" rtlCol="0">
            <a:spAutoFit/>
          </a:bodyPr>
          <a:lstStyle/>
          <a:p>
            <a:pPr algn="ctr"/>
            <a:endParaRPr lang="en-US" sz="2400" b="1" dirty="0">
              <a:solidFill>
                <a:srgbClr val="000000"/>
              </a:solidFill>
            </a:endParaRPr>
          </a:p>
          <a:p>
            <a:pPr algn="ctr"/>
            <a:r>
              <a:rPr lang="en-US" sz="2400" b="1" i="0" dirty="0">
                <a:solidFill>
                  <a:srgbClr val="000000"/>
                </a:solidFill>
                <a:effectLst/>
              </a:rPr>
              <a:t>OSI = Paw * FiO</a:t>
            </a:r>
            <a:r>
              <a:rPr lang="en-US" sz="2400" b="1" i="0" baseline="-25000" dirty="0">
                <a:solidFill>
                  <a:srgbClr val="000000"/>
                </a:solidFill>
                <a:effectLst/>
              </a:rPr>
              <a:t>2</a:t>
            </a:r>
            <a:r>
              <a:rPr lang="en-US" sz="2400" b="1" i="0" dirty="0">
                <a:solidFill>
                  <a:srgbClr val="000000"/>
                </a:solidFill>
                <a:effectLst/>
              </a:rPr>
              <a:t> * 100  </a:t>
            </a:r>
            <a:r>
              <a:rPr lang="en-US" sz="2400" b="1" dirty="0"/>
              <a:t>÷ Preductal SpO</a:t>
            </a:r>
            <a:r>
              <a:rPr lang="en-US" sz="2400" b="1" baseline="-25000" dirty="0"/>
              <a:t>2</a:t>
            </a:r>
            <a:r>
              <a:rPr lang="en-US" sz="2400" b="1" dirty="0"/>
              <a:t> </a:t>
            </a:r>
            <a:endParaRPr lang="en-US" sz="2400" b="1" i="0" dirty="0">
              <a:solidFill>
                <a:srgbClr val="000000"/>
              </a:solidFill>
              <a:effectLst/>
            </a:endParaRPr>
          </a:p>
          <a:p>
            <a:pPr algn="ctr"/>
            <a:endParaRPr lang="en-US" sz="2400" b="1" dirty="0"/>
          </a:p>
          <a:p>
            <a:pPr algn="ctr"/>
            <a:r>
              <a:rPr lang="en-US" sz="2400" b="1" dirty="0"/>
              <a:t>Preductal OSI = 12*90  ÷ 93 = 11.6</a:t>
            </a:r>
          </a:p>
          <a:p>
            <a:pPr algn="ctr"/>
            <a:endParaRPr lang="en-US" sz="2400" b="1" dirty="0"/>
          </a:p>
          <a:p>
            <a:pPr algn="ctr"/>
            <a:r>
              <a:rPr lang="en-US" sz="2400" b="1" dirty="0"/>
              <a:t>Simple formula: OSI*2 = OI = 23</a:t>
            </a:r>
          </a:p>
          <a:p>
            <a:pPr algn="ctr"/>
            <a:endParaRPr lang="en-US" sz="2400" b="1" dirty="0"/>
          </a:p>
          <a:p>
            <a:pPr algn="ctr"/>
            <a:r>
              <a:rPr lang="en-US" sz="2400" b="1" dirty="0">
                <a:solidFill>
                  <a:srgbClr val="FF0000"/>
                </a:solidFill>
              </a:rPr>
              <a:t>NOTE – USEFUL ONLY IF SpO</a:t>
            </a:r>
            <a:r>
              <a:rPr lang="en-US" sz="2400" b="1" baseline="-25000" dirty="0">
                <a:solidFill>
                  <a:srgbClr val="FF0000"/>
                </a:solidFill>
              </a:rPr>
              <a:t>2</a:t>
            </a:r>
            <a:r>
              <a:rPr lang="en-US" sz="2400" b="1" dirty="0">
                <a:solidFill>
                  <a:srgbClr val="FF0000"/>
                </a:solidFill>
              </a:rPr>
              <a:t> IS 90-96% RANGE</a:t>
            </a:r>
          </a:p>
          <a:p>
            <a:pPr algn="ctr"/>
            <a:endParaRPr lang="en-US" sz="2400" b="1" dirty="0">
              <a:solidFill>
                <a:srgbClr val="FF0000"/>
              </a:solidFill>
            </a:endParaRPr>
          </a:p>
          <a:p>
            <a:pPr algn="ctr"/>
            <a:r>
              <a:rPr lang="en-US" b="1" dirty="0"/>
              <a:t>Muniraman et al JAMA Network Open</a:t>
            </a:r>
          </a:p>
          <a:p>
            <a:pPr algn="ctr"/>
            <a:r>
              <a:rPr lang="en-US" b="1" dirty="0"/>
              <a:t>Rawat et al Neonatology</a:t>
            </a:r>
          </a:p>
        </p:txBody>
      </p:sp>
    </p:spTree>
    <p:extLst>
      <p:ext uri="{BB962C8B-B14F-4D97-AF65-F5344CB8AC3E}">
        <p14:creationId xmlns:p14="http://schemas.microsoft.com/office/powerpoint/2010/main" val="379656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C3532-8704-1831-291A-E3C5B6074A7B}"/>
              </a:ext>
            </a:extLst>
          </p:cNvPr>
          <p:cNvSpPr>
            <a:spLocks noGrp="1"/>
          </p:cNvSpPr>
          <p:nvPr>
            <p:ph type="title"/>
          </p:nvPr>
        </p:nvSpPr>
        <p:spPr/>
        <p:txBody>
          <a:bodyPr/>
          <a:lstStyle/>
          <a:p>
            <a:r>
              <a:rPr lang="en-US" dirty="0"/>
              <a:t>References</a:t>
            </a:r>
          </a:p>
        </p:txBody>
      </p:sp>
      <p:pic>
        <p:nvPicPr>
          <p:cNvPr id="5" name="Picture 4">
            <a:extLst>
              <a:ext uri="{FF2B5EF4-FFF2-40B4-BE49-F238E27FC236}">
                <a16:creationId xmlns:a16="http://schemas.microsoft.com/office/drawing/2014/main" id="{8861362A-1571-70C5-19F8-4DDC77D3765E}"/>
              </a:ext>
            </a:extLst>
          </p:cNvPr>
          <p:cNvPicPr>
            <a:picLocks noChangeAspect="1"/>
          </p:cNvPicPr>
          <p:nvPr/>
        </p:nvPicPr>
        <p:blipFill>
          <a:blip r:embed="rId2"/>
          <a:stretch>
            <a:fillRect/>
          </a:stretch>
        </p:blipFill>
        <p:spPr>
          <a:xfrm>
            <a:off x="619811" y="3588588"/>
            <a:ext cx="6247597" cy="3087045"/>
          </a:xfrm>
          <a:prstGeom prst="rect">
            <a:avLst/>
          </a:prstGeom>
        </p:spPr>
      </p:pic>
      <p:pic>
        <p:nvPicPr>
          <p:cNvPr id="6" name="Picture 5">
            <a:extLst>
              <a:ext uri="{FF2B5EF4-FFF2-40B4-BE49-F238E27FC236}">
                <a16:creationId xmlns:a16="http://schemas.microsoft.com/office/drawing/2014/main" id="{9B33FA00-E747-D0F6-2945-77D9C7E25E48}"/>
              </a:ext>
            </a:extLst>
          </p:cNvPr>
          <p:cNvPicPr>
            <a:picLocks noChangeAspect="1"/>
          </p:cNvPicPr>
          <p:nvPr/>
        </p:nvPicPr>
        <p:blipFill>
          <a:blip r:embed="rId3"/>
          <a:stretch>
            <a:fillRect/>
          </a:stretch>
        </p:blipFill>
        <p:spPr>
          <a:xfrm>
            <a:off x="7890554" y="676874"/>
            <a:ext cx="4205122" cy="6051715"/>
          </a:xfrm>
          <a:prstGeom prst="rect">
            <a:avLst/>
          </a:prstGeom>
        </p:spPr>
      </p:pic>
      <p:pic>
        <p:nvPicPr>
          <p:cNvPr id="8" name="Picture 7">
            <a:extLst>
              <a:ext uri="{FF2B5EF4-FFF2-40B4-BE49-F238E27FC236}">
                <a16:creationId xmlns:a16="http://schemas.microsoft.com/office/drawing/2014/main" id="{801554C1-B345-5043-C326-DD6242FCB1DB}"/>
              </a:ext>
            </a:extLst>
          </p:cNvPr>
          <p:cNvPicPr>
            <a:picLocks noChangeAspect="1"/>
          </p:cNvPicPr>
          <p:nvPr/>
        </p:nvPicPr>
        <p:blipFill rotWithShape="1">
          <a:blip r:embed="rId4"/>
          <a:srcRect t="16553" b="11537"/>
          <a:stretch/>
        </p:blipFill>
        <p:spPr>
          <a:xfrm>
            <a:off x="619811" y="1127129"/>
            <a:ext cx="6247598" cy="2527119"/>
          </a:xfrm>
          <a:prstGeom prst="rect">
            <a:avLst/>
          </a:prstGeom>
        </p:spPr>
      </p:pic>
    </p:spTree>
    <p:extLst>
      <p:ext uri="{BB962C8B-B14F-4D97-AF65-F5344CB8AC3E}">
        <p14:creationId xmlns:p14="http://schemas.microsoft.com/office/powerpoint/2010/main" val="1463338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19CA37-0C29-7159-465C-4D8E21288303}"/>
              </a:ext>
            </a:extLst>
          </p:cNvPr>
          <p:cNvSpPr>
            <a:spLocks noGrp="1"/>
          </p:cNvSpPr>
          <p:nvPr>
            <p:ph type="title"/>
          </p:nvPr>
        </p:nvSpPr>
        <p:spPr/>
        <p:txBody>
          <a:bodyPr/>
          <a:lstStyle/>
          <a:p>
            <a:r>
              <a:rPr lang="en-US" dirty="0"/>
              <a:t>EMR Documentation: Preductal vs. Postductal</a:t>
            </a:r>
          </a:p>
        </p:txBody>
      </p:sp>
      <p:sp>
        <p:nvSpPr>
          <p:cNvPr id="5" name="Content Placeholder 4">
            <a:extLst>
              <a:ext uri="{FF2B5EF4-FFF2-40B4-BE49-F238E27FC236}">
                <a16:creationId xmlns:a16="http://schemas.microsoft.com/office/drawing/2014/main" id="{21AE8777-068F-D6FF-F9D2-B1B2FACC1162}"/>
              </a:ext>
            </a:extLst>
          </p:cNvPr>
          <p:cNvSpPr>
            <a:spLocks noGrp="1"/>
          </p:cNvSpPr>
          <p:nvPr>
            <p:ph idx="1"/>
          </p:nvPr>
        </p:nvSpPr>
        <p:spPr/>
        <p:txBody>
          <a:bodyPr/>
          <a:lstStyle/>
          <a:p>
            <a:r>
              <a:rPr lang="en-US" dirty="0"/>
              <a:t>This infant is critically ill with hypoxemic respiratory failure. His postductal oxygenation index is 31.</a:t>
            </a:r>
          </a:p>
          <a:p>
            <a:r>
              <a:rPr lang="en-US" dirty="0"/>
              <a:t>However, his preductal oxygen saturation is 93% and is within the range recommended by guidelines. His oxygen saturation index is 11.6 and his lactate is 1.3 mM/L.</a:t>
            </a:r>
          </a:p>
          <a:p>
            <a:r>
              <a:rPr lang="en-US" dirty="0"/>
              <a:t>The ECMO consult team (or center) has been alerted.</a:t>
            </a:r>
          </a:p>
          <a:p>
            <a:r>
              <a:rPr lang="en-US" dirty="0"/>
              <a:t>There is no indication for ECMO at this time.</a:t>
            </a:r>
          </a:p>
          <a:p>
            <a:r>
              <a:rPr lang="en-US" dirty="0"/>
              <a:t>Will continue to monitor closely. Lactate is 1.1 mM/L and urine output is 3 ml/kg/h</a:t>
            </a:r>
          </a:p>
          <a:p>
            <a:r>
              <a:rPr lang="en-US" dirty="0"/>
              <a:t>Discussed the possibility of ECMO along with benefits and risks with the parents.</a:t>
            </a:r>
          </a:p>
        </p:txBody>
      </p:sp>
    </p:spTree>
    <p:extLst>
      <p:ext uri="{BB962C8B-B14F-4D97-AF65-F5344CB8AC3E}">
        <p14:creationId xmlns:p14="http://schemas.microsoft.com/office/powerpoint/2010/main" val="2556955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0E5FE-92B3-E37D-C095-A2BD15FA41C8}"/>
              </a:ext>
            </a:extLst>
          </p:cNvPr>
          <p:cNvSpPr>
            <a:spLocks noGrp="1"/>
          </p:cNvSpPr>
          <p:nvPr>
            <p:ph type="title"/>
          </p:nvPr>
        </p:nvSpPr>
        <p:spPr/>
        <p:txBody>
          <a:bodyPr/>
          <a:lstStyle/>
          <a:p>
            <a:r>
              <a:rPr lang="en-US" dirty="0"/>
              <a:t>Inhaled NO Responders</a:t>
            </a:r>
          </a:p>
        </p:txBody>
      </p:sp>
      <p:pic>
        <p:nvPicPr>
          <p:cNvPr id="5" name="Picture 4">
            <a:extLst>
              <a:ext uri="{FF2B5EF4-FFF2-40B4-BE49-F238E27FC236}">
                <a16:creationId xmlns:a16="http://schemas.microsoft.com/office/drawing/2014/main" id="{BB352E8F-70AA-1C05-398D-0D809FFC7AC4}"/>
              </a:ext>
            </a:extLst>
          </p:cNvPr>
          <p:cNvPicPr>
            <a:picLocks noChangeAspect="1"/>
          </p:cNvPicPr>
          <p:nvPr/>
        </p:nvPicPr>
        <p:blipFill>
          <a:blip r:embed="rId2"/>
          <a:stretch>
            <a:fillRect/>
          </a:stretch>
        </p:blipFill>
        <p:spPr>
          <a:xfrm>
            <a:off x="2480295" y="1333308"/>
            <a:ext cx="5825505" cy="5524692"/>
          </a:xfrm>
          <a:prstGeom prst="rect">
            <a:avLst/>
          </a:prstGeom>
        </p:spPr>
      </p:pic>
      <p:pic>
        <p:nvPicPr>
          <p:cNvPr id="9" name="Picture 8">
            <a:extLst>
              <a:ext uri="{FF2B5EF4-FFF2-40B4-BE49-F238E27FC236}">
                <a16:creationId xmlns:a16="http://schemas.microsoft.com/office/drawing/2014/main" id="{639510C9-FB58-2221-E3A4-6E440398A5F0}"/>
              </a:ext>
            </a:extLst>
          </p:cNvPr>
          <p:cNvPicPr>
            <a:picLocks noChangeAspect="1"/>
          </p:cNvPicPr>
          <p:nvPr/>
        </p:nvPicPr>
        <p:blipFill>
          <a:blip r:embed="rId3"/>
          <a:stretch>
            <a:fillRect/>
          </a:stretch>
        </p:blipFill>
        <p:spPr>
          <a:xfrm>
            <a:off x="2480295" y="1333308"/>
            <a:ext cx="8205465" cy="5537310"/>
          </a:xfrm>
          <a:prstGeom prst="rect">
            <a:avLst/>
          </a:prstGeom>
        </p:spPr>
      </p:pic>
      <p:sp>
        <p:nvSpPr>
          <p:cNvPr id="10" name="TextBox 9">
            <a:extLst>
              <a:ext uri="{FF2B5EF4-FFF2-40B4-BE49-F238E27FC236}">
                <a16:creationId xmlns:a16="http://schemas.microsoft.com/office/drawing/2014/main" id="{75A32927-42DD-A5A2-99E7-83AA068B6BD7}"/>
              </a:ext>
            </a:extLst>
          </p:cNvPr>
          <p:cNvSpPr txBox="1"/>
          <p:nvPr/>
        </p:nvSpPr>
        <p:spPr>
          <a:xfrm>
            <a:off x="381000" y="1905000"/>
            <a:ext cx="1905000" cy="1938992"/>
          </a:xfrm>
          <a:prstGeom prst="rect">
            <a:avLst/>
          </a:prstGeom>
          <a:solidFill>
            <a:schemeClr val="tx2">
              <a:lumMod val="50000"/>
            </a:schemeClr>
          </a:solidFill>
        </p:spPr>
        <p:txBody>
          <a:bodyPr wrap="square" rtlCol="0">
            <a:spAutoFit/>
          </a:bodyPr>
          <a:lstStyle/>
          <a:p>
            <a:pPr algn="ctr"/>
            <a:r>
              <a:rPr lang="en-US" sz="2400" b="1" dirty="0">
                <a:solidFill>
                  <a:schemeClr val="bg1"/>
                </a:solidFill>
              </a:rPr>
              <a:t>Increase in PaO</a:t>
            </a:r>
            <a:r>
              <a:rPr lang="en-US" sz="2400" b="1" baseline="-25000" dirty="0">
                <a:solidFill>
                  <a:schemeClr val="bg1"/>
                </a:solidFill>
              </a:rPr>
              <a:t>2</a:t>
            </a:r>
            <a:r>
              <a:rPr lang="en-US" sz="2400" b="1" dirty="0">
                <a:solidFill>
                  <a:schemeClr val="bg1"/>
                </a:solidFill>
              </a:rPr>
              <a:t> or SpO</a:t>
            </a:r>
            <a:r>
              <a:rPr lang="en-US" sz="2400" b="1" baseline="-25000" dirty="0">
                <a:solidFill>
                  <a:schemeClr val="bg1"/>
                </a:solidFill>
              </a:rPr>
              <a:t>2</a:t>
            </a:r>
            <a:r>
              <a:rPr lang="en-US" sz="2400" b="1" dirty="0">
                <a:solidFill>
                  <a:schemeClr val="bg1"/>
                </a:solidFill>
              </a:rPr>
              <a:t> – preductal vs. postductal</a:t>
            </a:r>
          </a:p>
        </p:txBody>
      </p:sp>
      <p:sp>
        <p:nvSpPr>
          <p:cNvPr id="11" name="TextBox 10">
            <a:extLst>
              <a:ext uri="{FF2B5EF4-FFF2-40B4-BE49-F238E27FC236}">
                <a16:creationId xmlns:a16="http://schemas.microsoft.com/office/drawing/2014/main" id="{4352A1FF-152D-B95B-B577-0827B3AE6021}"/>
              </a:ext>
            </a:extLst>
          </p:cNvPr>
          <p:cNvSpPr txBox="1"/>
          <p:nvPr/>
        </p:nvSpPr>
        <p:spPr>
          <a:xfrm>
            <a:off x="10134600" y="3733800"/>
            <a:ext cx="1905000" cy="1938992"/>
          </a:xfrm>
          <a:prstGeom prst="rect">
            <a:avLst/>
          </a:prstGeom>
          <a:solidFill>
            <a:schemeClr val="tx2">
              <a:lumMod val="50000"/>
            </a:schemeClr>
          </a:solidFill>
        </p:spPr>
        <p:txBody>
          <a:bodyPr wrap="square" rtlCol="0">
            <a:spAutoFit/>
          </a:bodyPr>
          <a:lstStyle/>
          <a:p>
            <a:pPr algn="ctr"/>
            <a:r>
              <a:rPr lang="en-US" sz="2400" b="1" dirty="0">
                <a:solidFill>
                  <a:schemeClr val="bg1"/>
                </a:solidFill>
              </a:rPr>
              <a:t>Decrease in FiO</a:t>
            </a:r>
            <a:r>
              <a:rPr lang="en-US" sz="2400" b="1" baseline="-25000" dirty="0">
                <a:solidFill>
                  <a:schemeClr val="bg1"/>
                </a:solidFill>
              </a:rPr>
              <a:t>2</a:t>
            </a:r>
            <a:r>
              <a:rPr lang="en-US" sz="2400" b="1" dirty="0">
                <a:solidFill>
                  <a:schemeClr val="bg1"/>
                </a:solidFill>
              </a:rPr>
              <a:t> or </a:t>
            </a:r>
            <a:r>
              <a:rPr lang="en-US" sz="2400" b="1" dirty="0">
                <a:solidFill>
                  <a:schemeClr val="bg1"/>
                </a:solidFill>
                <a:latin typeface="Calibri" panose="020F0502020204030204" pitchFamily="34" charset="0"/>
                <a:cs typeface="Calibri" panose="020F0502020204030204" pitchFamily="34" charset="0"/>
              </a:rPr>
              <a:t>↑SpO</a:t>
            </a:r>
            <a:r>
              <a:rPr lang="en-US" sz="2400" b="1" baseline="-25000" dirty="0">
                <a:solidFill>
                  <a:schemeClr val="bg1"/>
                </a:solidFill>
                <a:latin typeface="Calibri" panose="020F0502020204030204" pitchFamily="34" charset="0"/>
                <a:cs typeface="Calibri" panose="020F0502020204030204" pitchFamily="34" charset="0"/>
              </a:rPr>
              <a:t>2</a:t>
            </a:r>
            <a:r>
              <a:rPr lang="en-US" sz="2400" b="1" dirty="0">
                <a:solidFill>
                  <a:schemeClr val="bg1"/>
                </a:solidFill>
                <a:latin typeface="Calibri" panose="020F0502020204030204" pitchFamily="34" charset="0"/>
                <a:cs typeface="Calibri" panose="020F0502020204030204" pitchFamily="34" charset="0"/>
              </a:rPr>
              <a:t>/FiO</a:t>
            </a:r>
            <a:r>
              <a:rPr lang="en-US" sz="2400" b="1" baseline="-25000" dirty="0">
                <a:solidFill>
                  <a:schemeClr val="bg1"/>
                </a:solidFill>
                <a:latin typeface="Calibri" panose="020F0502020204030204" pitchFamily="34" charset="0"/>
                <a:cs typeface="Calibri" panose="020F0502020204030204" pitchFamily="34" charset="0"/>
              </a:rPr>
              <a:t>2</a:t>
            </a:r>
            <a:r>
              <a:rPr lang="en-US" sz="2400" b="1" dirty="0">
                <a:solidFill>
                  <a:schemeClr val="bg1"/>
                </a:solidFill>
                <a:latin typeface="Calibri" panose="020F0502020204030204" pitchFamily="34" charset="0"/>
                <a:cs typeface="Calibri" panose="020F0502020204030204" pitchFamily="34" charset="0"/>
              </a:rPr>
              <a:t> and PaO</a:t>
            </a:r>
            <a:r>
              <a:rPr lang="en-US" sz="2400" b="1" baseline="-25000" dirty="0">
                <a:solidFill>
                  <a:schemeClr val="bg1"/>
                </a:solidFill>
                <a:latin typeface="Calibri" panose="020F0502020204030204" pitchFamily="34" charset="0"/>
                <a:cs typeface="Calibri" panose="020F0502020204030204" pitchFamily="34" charset="0"/>
              </a:rPr>
              <a:t>2</a:t>
            </a:r>
            <a:r>
              <a:rPr lang="en-US" sz="2400" b="1" dirty="0">
                <a:solidFill>
                  <a:schemeClr val="bg1"/>
                </a:solidFill>
                <a:latin typeface="Calibri" panose="020F0502020204030204" pitchFamily="34" charset="0"/>
                <a:cs typeface="Calibri" panose="020F0502020204030204" pitchFamily="34" charset="0"/>
              </a:rPr>
              <a:t>/FiO</a:t>
            </a:r>
            <a:r>
              <a:rPr lang="en-US" sz="2400" b="1" baseline="-25000" dirty="0">
                <a:solidFill>
                  <a:schemeClr val="bg1"/>
                </a:solidFill>
                <a:latin typeface="Calibri" panose="020F0502020204030204" pitchFamily="34" charset="0"/>
                <a:cs typeface="Calibri" panose="020F0502020204030204" pitchFamily="34" charset="0"/>
              </a:rPr>
              <a:t>2</a:t>
            </a:r>
            <a:endParaRPr lang="en-US" sz="2400" b="1" baseline="-25000" dirty="0">
              <a:solidFill>
                <a:schemeClr val="bg1"/>
              </a:solidFill>
            </a:endParaRPr>
          </a:p>
        </p:txBody>
      </p:sp>
      <p:grpSp>
        <p:nvGrpSpPr>
          <p:cNvPr id="16" name="Group 15">
            <a:extLst>
              <a:ext uri="{FF2B5EF4-FFF2-40B4-BE49-F238E27FC236}">
                <a16:creationId xmlns:a16="http://schemas.microsoft.com/office/drawing/2014/main" id="{C919344E-5A1D-438A-1ECE-93243C99DF05}"/>
              </a:ext>
            </a:extLst>
          </p:cNvPr>
          <p:cNvGrpSpPr/>
          <p:nvPr/>
        </p:nvGrpSpPr>
        <p:grpSpPr>
          <a:xfrm>
            <a:off x="228600" y="4191000"/>
            <a:ext cx="2057400" cy="2255252"/>
            <a:chOff x="228600" y="4191000"/>
            <a:chExt cx="2057400" cy="2255252"/>
          </a:xfrm>
        </p:grpSpPr>
        <p:sp>
          <p:nvSpPr>
            <p:cNvPr id="15" name="Rectangle 14">
              <a:extLst>
                <a:ext uri="{FF2B5EF4-FFF2-40B4-BE49-F238E27FC236}">
                  <a16:creationId xmlns:a16="http://schemas.microsoft.com/office/drawing/2014/main" id="{8322CFC2-6987-0429-12F0-AE6D563A4FC0}"/>
                </a:ext>
              </a:extLst>
            </p:cNvPr>
            <p:cNvSpPr/>
            <p:nvPr/>
          </p:nvSpPr>
          <p:spPr>
            <a:xfrm>
              <a:off x="228600" y="4191000"/>
              <a:ext cx="2057400" cy="22552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TextBox 11">
              <a:extLst>
                <a:ext uri="{FF2B5EF4-FFF2-40B4-BE49-F238E27FC236}">
                  <a16:creationId xmlns:a16="http://schemas.microsoft.com/office/drawing/2014/main" id="{7529FBBD-6D44-3BB9-D10E-0CECF484638E}"/>
                </a:ext>
              </a:extLst>
            </p:cNvPr>
            <p:cNvSpPr txBox="1"/>
            <p:nvPr/>
          </p:nvSpPr>
          <p:spPr>
            <a:xfrm>
              <a:off x="228600" y="5245923"/>
              <a:ext cx="2057400" cy="1200329"/>
            </a:xfrm>
            <a:prstGeom prst="rect">
              <a:avLst/>
            </a:prstGeom>
            <a:noFill/>
          </p:spPr>
          <p:txBody>
            <a:bodyPr wrap="square" rtlCol="0">
              <a:spAutoFit/>
            </a:bodyPr>
            <a:lstStyle/>
            <a:p>
              <a:pPr algn="ctr"/>
              <a:r>
                <a:rPr lang="en-US" sz="2400" b="1" dirty="0">
                  <a:solidFill>
                    <a:schemeClr val="bg1"/>
                  </a:solidFill>
                </a:rPr>
                <a:t>Sustained improvement in oxygenation</a:t>
              </a:r>
            </a:p>
          </p:txBody>
        </p:sp>
        <p:pic>
          <p:nvPicPr>
            <p:cNvPr id="14" name="Graphic 13">
              <a:extLst>
                <a:ext uri="{FF2B5EF4-FFF2-40B4-BE49-F238E27FC236}">
                  <a16:creationId xmlns:a16="http://schemas.microsoft.com/office/drawing/2014/main" id="{21064ED7-89A3-4612-E980-74D435F394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1062" y="4537719"/>
              <a:ext cx="904875" cy="762000"/>
            </a:xfrm>
            <a:prstGeom prst="rect">
              <a:avLst/>
            </a:prstGeom>
          </p:spPr>
        </p:pic>
      </p:grpSp>
      <p:sp>
        <p:nvSpPr>
          <p:cNvPr id="17" name="TextBox 16">
            <a:extLst>
              <a:ext uri="{FF2B5EF4-FFF2-40B4-BE49-F238E27FC236}">
                <a16:creationId xmlns:a16="http://schemas.microsoft.com/office/drawing/2014/main" id="{A2C5415E-130E-9B19-DBF0-4F0E9DE26EFA}"/>
              </a:ext>
            </a:extLst>
          </p:cNvPr>
          <p:cNvSpPr txBox="1"/>
          <p:nvPr/>
        </p:nvSpPr>
        <p:spPr>
          <a:xfrm>
            <a:off x="4495800" y="5791200"/>
            <a:ext cx="2420640" cy="830997"/>
          </a:xfrm>
          <a:prstGeom prst="rect">
            <a:avLst/>
          </a:prstGeom>
          <a:solidFill>
            <a:srgbClr val="C00000"/>
          </a:solidFill>
        </p:spPr>
        <p:txBody>
          <a:bodyPr wrap="square" rtlCol="0">
            <a:spAutoFit/>
          </a:bodyPr>
          <a:lstStyle/>
          <a:p>
            <a:pPr algn="ctr"/>
            <a:r>
              <a:rPr lang="en-US" sz="2400" b="1" dirty="0">
                <a:solidFill>
                  <a:schemeClr val="bg1"/>
                </a:solidFill>
              </a:rPr>
              <a:t>Hemodynamic improvement</a:t>
            </a:r>
          </a:p>
        </p:txBody>
      </p:sp>
      <p:sp>
        <p:nvSpPr>
          <p:cNvPr id="18" name="TextBox 17">
            <a:extLst>
              <a:ext uri="{FF2B5EF4-FFF2-40B4-BE49-F238E27FC236}">
                <a16:creationId xmlns:a16="http://schemas.microsoft.com/office/drawing/2014/main" id="{4D2FB30D-E02E-7C5C-6385-1101D21CD351}"/>
              </a:ext>
            </a:extLst>
          </p:cNvPr>
          <p:cNvSpPr txBox="1"/>
          <p:nvPr/>
        </p:nvSpPr>
        <p:spPr>
          <a:xfrm>
            <a:off x="7467600" y="5975865"/>
            <a:ext cx="2420640" cy="461665"/>
          </a:xfrm>
          <a:prstGeom prst="rect">
            <a:avLst/>
          </a:prstGeom>
          <a:solidFill>
            <a:srgbClr val="00B050"/>
          </a:solidFill>
        </p:spPr>
        <p:txBody>
          <a:bodyPr wrap="square" rtlCol="0">
            <a:spAutoFit/>
          </a:bodyPr>
          <a:lstStyle/>
          <a:p>
            <a:pPr algn="ctr"/>
            <a:r>
              <a:rPr lang="en-US" sz="2400" b="1" dirty="0">
                <a:solidFill>
                  <a:schemeClr val="bg1"/>
                </a:solidFill>
              </a:rPr>
              <a:t>Avoiding ECMO</a:t>
            </a:r>
          </a:p>
        </p:txBody>
      </p:sp>
    </p:spTree>
    <p:extLst>
      <p:ext uri="{BB962C8B-B14F-4D97-AF65-F5344CB8AC3E}">
        <p14:creationId xmlns:p14="http://schemas.microsoft.com/office/powerpoint/2010/main" val="264289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E1C816-C230-D499-F930-B5CDA865EAC2}"/>
              </a:ext>
            </a:extLst>
          </p:cNvPr>
          <p:cNvPicPr>
            <a:picLocks noChangeAspect="1"/>
          </p:cNvPicPr>
          <p:nvPr/>
        </p:nvPicPr>
        <p:blipFill>
          <a:blip r:embed="rId2"/>
          <a:stretch>
            <a:fillRect/>
          </a:stretch>
        </p:blipFill>
        <p:spPr>
          <a:xfrm>
            <a:off x="2770315" y="0"/>
            <a:ext cx="9219909" cy="6858000"/>
          </a:xfrm>
          <a:prstGeom prst="rect">
            <a:avLst/>
          </a:prstGeom>
        </p:spPr>
      </p:pic>
      <p:sp>
        <p:nvSpPr>
          <p:cNvPr id="4" name="TextBox 3">
            <a:extLst>
              <a:ext uri="{FF2B5EF4-FFF2-40B4-BE49-F238E27FC236}">
                <a16:creationId xmlns:a16="http://schemas.microsoft.com/office/drawing/2014/main" id="{3F294490-BEF3-1E70-B38A-EE82080E4082}"/>
              </a:ext>
            </a:extLst>
          </p:cNvPr>
          <p:cNvSpPr txBox="1"/>
          <p:nvPr/>
        </p:nvSpPr>
        <p:spPr>
          <a:xfrm>
            <a:off x="164387" y="52095"/>
            <a:ext cx="3467528" cy="2862322"/>
          </a:xfrm>
          <a:prstGeom prst="rect">
            <a:avLst/>
          </a:prstGeom>
          <a:solidFill>
            <a:schemeClr val="tx1"/>
          </a:solidFill>
        </p:spPr>
        <p:txBody>
          <a:bodyPr wrap="square" rtlCol="0">
            <a:spAutoFit/>
          </a:bodyPr>
          <a:lstStyle/>
          <a:p>
            <a:pPr algn="ctr"/>
            <a:r>
              <a:rPr lang="en-US" sz="3600" b="1" dirty="0">
                <a:solidFill>
                  <a:schemeClr val="bg1"/>
                </a:solidFill>
              </a:rPr>
              <a:t>Pathophysiology of iNO resistance:</a:t>
            </a:r>
          </a:p>
          <a:p>
            <a:pPr algn="ctr"/>
            <a:r>
              <a:rPr lang="en-US" sz="3600" b="1" dirty="0">
                <a:solidFill>
                  <a:schemeClr val="bg1"/>
                </a:solidFill>
              </a:rPr>
              <a:t>Optimizing Effect of iNO</a:t>
            </a:r>
          </a:p>
        </p:txBody>
      </p:sp>
      <p:sp>
        <p:nvSpPr>
          <p:cNvPr id="2" name="TextBox 1">
            <a:extLst>
              <a:ext uri="{FF2B5EF4-FFF2-40B4-BE49-F238E27FC236}">
                <a16:creationId xmlns:a16="http://schemas.microsoft.com/office/drawing/2014/main" id="{A39481EC-D92D-5695-8ECB-6A29C19DEE90}"/>
              </a:ext>
            </a:extLst>
          </p:cNvPr>
          <p:cNvSpPr txBox="1"/>
          <p:nvPr/>
        </p:nvSpPr>
        <p:spPr>
          <a:xfrm>
            <a:off x="201776" y="3783972"/>
            <a:ext cx="3123344" cy="646331"/>
          </a:xfrm>
          <a:prstGeom prst="rect">
            <a:avLst/>
          </a:prstGeom>
          <a:noFill/>
          <a:ln>
            <a:solidFill>
              <a:srgbClr val="0070C0"/>
            </a:solidFill>
          </a:ln>
        </p:spPr>
        <p:txBody>
          <a:bodyPr wrap="square" rtlCol="0">
            <a:spAutoFit/>
          </a:bodyPr>
          <a:lstStyle/>
          <a:p>
            <a:r>
              <a:rPr lang="en-US" dirty="0"/>
              <a:t>Remodeled pulmonary vasculature (“fixed” resistance</a:t>
            </a:r>
          </a:p>
        </p:txBody>
      </p:sp>
      <p:sp>
        <p:nvSpPr>
          <p:cNvPr id="5" name="Rectangle: Rounded Corners 4">
            <a:extLst>
              <a:ext uri="{FF2B5EF4-FFF2-40B4-BE49-F238E27FC236}">
                <a16:creationId xmlns:a16="http://schemas.microsoft.com/office/drawing/2014/main" id="{08B2BA60-B4B7-60D1-C0F2-3A83950A3A32}"/>
              </a:ext>
            </a:extLst>
          </p:cNvPr>
          <p:cNvSpPr/>
          <p:nvPr/>
        </p:nvSpPr>
        <p:spPr>
          <a:xfrm>
            <a:off x="3904488" y="1088136"/>
            <a:ext cx="2980944" cy="1325880"/>
          </a:xfrm>
          <a:prstGeom prst="roundRect">
            <a:avLst/>
          </a:prstGeom>
          <a:noFill/>
          <a:ln w="76200">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26B21F4-1FC2-3B8B-F41A-408228AF5605}"/>
              </a:ext>
            </a:extLst>
          </p:cNvPr>
          <p:cNvSpPr txBox="1"/>
          <p:nvPr/>
        </p:nvSpPr>
        <p:spPr>
          <a:xfrm>
            <a:off x="201776" y="4914631"/>
            <a:ext cx="1798971" cy="1754326"/>
          </a:xfrm>
          <a:prstGeom prst="rect">
            <a:avLst/>
          </a:prstGeom>
          <a:noFill/>
          <a:ln>
            <a:solidFill>
              <a:srgbClr val="0070C0"/>
            </a:solidFill>
          </a:ln>
        </p:spPr>
        <p:txBody>
          <a:bodyPr wrap="square" rtlCol="0">
            <a:spAutoFit/>
          </a:bodyPr>
          <a:lstStyle/>
          <a:p>
            <a:r>
              <a:rPr lang="en-US" dirty="0"/>
              <a:t>Conditions that do not respond to iNO:</a:t>
            </a:r>
          </a:p>
          <a:p>
            <a:r>
              <a:rPr lang="en-US" dirty="0"/>
              <a:t>CDH, prematurity and ACD-MPV etc.,</a:t>
            </a:r>
          </a:p>
        </p:txBody>
      </p:sp>
      <p:sp>
        <p:nvSpPr>
          <p:cNvPr id="7" name="TextBox 6">
            <a:extLst>
              <a:ext uri="{FF2B5EF4-FFF2-40B4-BE49-F238E27FC236}">
                <a16:creationId xmlns:a16="http://schemas.microsoft.com/office/drawing/2014/main" id="{E2B6D38F-76A0-6706-0A96-55384CE7F693}"/>
              </a:ext>
            </a:extLst>
          </p:cNvPr>
          <p:cNvSpPr txBox="1"/>
          <p:nvPr/>
        </p:nvSpPr>
        <p:spPr>
          <a:xfrm>
            <a:off x="9601200" y="4724400"/>
            <a:ext cx="2209800" cy="646331"/>
          </a:xfrm>
          <a:prstGeom prst="rect">
            <a:avLst/>
          </a:prstGeom>
          <a:noFill/>
        </p:spPr>
        <p:txBody>
          <a:bodyPr wrap="square" rtlCol="0">
            <a:spAutoFit/>
          </a:bodyPr>
          <a:lstStyle/>
          <a:p>
            <a:r>
              <a:rPr lang="en-US" dirty="0"/>
              <a:t>Systemic </a:t>
            </a:r>
            <a:r>
              <a:rPr lang="en-US"/>
              <a:t>blood pressure</a:t>
            </a:r>
          </a:p>
        </p:txBody>
      </p:sp>
    </p:spTree>
    <p:extLst>
      <p:ext uri="{BB962C8B-B14F-4D97-AF65-F5344CB8AC3E}">
        <p14:creationId xmlns:p14="http://schemas.microsoft.com/office/powerpoint/2010/main" val="4235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ACB035-249A-4A55-8594-96B813AFF0E8}"/>
              </a:ext>
            </a:extLst>
          </p:cNvPr>
          <p:cNvPicPr>
            <a:picLocks noChangeAspect="1"/>
          </p:cNvPicPr>
          <p:nvPr/>
        </p:nvPicPr>
        <p:blipFill rotWithShape="1">
          <a:blip r:embed="rId2"/>
          <a:srcRect b="67775"/>
          <a:stretch/>
        </p:blipFill>
        <p:spPr>
          <a:xfrm>
            <a:off x="4157482" y="1424762"/>
            <a:ext cx="5636959" cy="3864936"/>
          </a:xfrm>
          <a:prstGeom prst="rect">
            <a:avLst/>
          </a:prstGeom>
        </p:spPr>
      </p:pic>
      <p:sp>
        <p:nvSpPr>
          <p:cNvPr id="5" name="TextBox 4">
            <a:extLst>
              <a:ext uri="{FF2B5EF4-FFF2-40B4-BE49-F238E27FC236}">
                <a16:creationId xmlns:a16="http://schemas.microsoft.com/office/drawing/2014/main" id="{64618464-0CD9-4AEE-BFF3-D7B797193DF3}"/>
              </a:ext>
            </a:extLst>
          </p:cNvPr>
          <p:cNvSpPr txBox="1"/>
          <p:nvPr/>
        </p:nvSpPr>
        <p:spPr>
          <a:xfrm>
            <a:off x="4431432" y="5471438"/>
            <a:ext cx="5029200" cy="369332"/>
          </a:xfrm>
          <a:prstGeom prst="rect">
            <a:avLst/>
          </a:prstGeom>
          <a:noFill/>
        </p:spPr>
        <p:txBody>
          <a:bodyPr wrap="square" rtlCol="0">
            <a:spAutoFit/>
          </a:bodyPr>
          <a:lstStyle/>
          <a:p>
            <a:r>
              <a:rPr lang="en-US" dirty="0"/>
              <a:t>Gonzalez et al J </a:t>
            </a:r>
            <a:r>
              <a:rPr lang="en-US" dirty="0" err="1"/>
              <a:t>Perinatol</a:t>
            </a:r>
            <a:r>
              <a:rPr lang="en-US" dirty="0"/>
              <a:t> 2020</a:t>
            </a:r>
          </a:p>
        </p:txBody>
      </p:sp>
      <p:pic>
        <p:nvPicPr>
          <p:cNvPr id="10" name="Picture 9">
            <a:extLst>
              <a:ext uri="{FF2B5EF4-FFF2-40B4-BE49-F238E27FC236}">
                <a16:creationId xmlns:a16="http://schemas.microsoft.com/office/drawing/2014/main" id="{54E02462-1123-4923-89C8-6C0564AC8E0B}"/>
              </a:ext>
            </a:extLst>
          </p:cNvPr>
          <p:cNvPicPr>
            <a:picLocks noChangeAspect="1"/>
          </p:cNvPicPr>
          <p:nvPr/>
        </p:nvPicPr>
        <p:blipFill rotWithShape="1">
          <a:blip r:embed="rId2"/>
          <a:srcRect t="31895" b="34596"/>
          <a:stretch/>
        </p:blipFill>
        <p:spPr>
          <a:xfrm>
            <a:off x="4208720" y="1319386"/>
            <a:ext cx="5568805" cy="3970312"/>
          </a:xfrm>
          <a:prstGeom prst="rect">
            <a:avLst/>
          </a:prstGeom>
        </p:spPr>
      </p:pic>
      <p:pic>
        <p:nvPicPr>
          <p:cNvPr id="12" name="Picture 11">
            <a:extLst>
              <a:ext uri="{FF2B5EF4-FFF2-40B4-BE49-F238E27FC236}">
                <a16:creationId xmlns:a16="http://schemas.microsoft.com/office/drawing/2014/main" id="{87753122-E11C-4E2A-B0B4-57C76E174BDE}"/>
              </a:ext>
            </a:extLst>
          </p:cNvPr>
          <p:cNvPicPr>
            <a:picLocks noChangeAspect="1"/>
          </p:cNvPicPr>
          <p:nvPr/>
        </p:nvPicPr>
        <p:blipFill rotWithShape="1">
          <a:blip r:embed="rId2"/>
          <a:srcRect t="65143"/>
          <a:stretch/>
        </p:blipFill>
        <p:spPr>
          <a:xfrm>
            <a:off x="4114539" y="1010092"/>
            <a:ext cx="5662986" cy="4199861"/>
          </a:xfrm>
          <a:prstGeom prst="rect">
            <a:avLst/>
          </a:prstGeom>
        </p:spPr>
      </p:pic>
      <p:sp>
        <p:nvSpPr>
          <p:cNvPr id="6" name="Title 5">
            <a:extLst>
              <a:ext uri="{FF2B5EF4-FFF2-40B4-BE49-F238E27FC236}">
                <a16:creationId xmlns:a16="http://schemas.microsoft.com/office/drawing/2014/main" id="{64F84B8B-CA86-41C6-8543-4C358AED3454}"/>
              </a:ext>
            </a:extLst>
          </p:cNvPr>
          <p:cNvSpPr>
            <a:spLocks noGrp="1"/>
          </p:cNvSpPr>
          <p:nvPr>
            <p:ph type="title"/>
          </p:nvPr>
        </p:nvSpPr>
        <p:spPr>
          <a:xfrm>
            <a:off x="0" y="0"/>
            <a:ext cx="12192000" cy="1029988"/>
          </a:xfrm>
        </p:spPr>
        <p:txBody>
          <a:bodyPr>
            <a:normAutofit fontScale="90000"/>
          </a:bodyPr>
          <a:lstStyle/>
          <a:p>
            <a:r>
              <a:rPr lang="en-US" dirty="0"/>
              <a:t>Surfactant + iNO Synergy in Parenchymal Lung Disease</a:t>
            </a:r>
          </a:p>
        </p:txBody>
      </p:sp>
      <p:pic>
        <p:nvPicPr>
          <p:cNvPr id="3" name="Picture 2">
            <a:extLst>
              <a:ext uri="{FF2B5EF4-FFF2-40B4-BE49-F238E27FC236}">
                <a16:creationId xmlns:a16="http://schemas.microsoft.com/office/drawing/2014/main" id="{DC516CC3-EE06-4225-6D1C-9661DF57DC26}"/>
              </a:ext>
            </a:extLst>
          </p:cNvPr>
          <p:cNvPicPr>
            <a:picLocks noChangeAspect="1"/>
          </p:cNvPicPr>
          <p:nvPr/>
        </p:nvPicPr>
        <p:blipFill>
          <a:blip r:embed="rId3"/>
          <a:stretch>
            <a:fillRect/>
          </a:stretch>
        </p:blipFill>
        <p:spPr>
          <a:xfrm>
            <a:off x="184111" y="5867400"/>
            <a:ext cx="11823778" cy="786187"/>
          </a:xfrm>
          <a:prstGeom prst="rect">
            <a:avLst/>
          </a:prstGeom>
        </p:spPr>
      </p:pic>
      <p:pic>
        <p:nvPicPr>
          <p:cNvPr id="4" name="Picture 3">
            <a:extLst>
              <a:ext uri="{FF2B5EF4-FFF2-40B4-BE49-F238E27FC236}">
                <a16:creationId xmlns:a16="http://schemas.microsoft.com/office/drawing/2014/main" id="{098E864B-A488-A467-C255-A21A54D18269}"/>
              </a:ext>
            </a:extLst>
          </p:cNvPr>
          <p:cNvPicPr>
            <a:picLocks noChangeAspect="1"/>
          </p:cNvPicPr>
          <p:nvPr/>
        </p:nvPicPr>
        <p:blipFill>
          <a:blip r:embed="rId4"/>
          <a:stretch>
            <a:fillRect/>
          </a:stretch>
        </p:blipFill>
        <p:spPr>
          <a:xfrm>
            <a:off x="457200" y="2133600"/>
            <a:ext cx="3260236" cy="1981200"/>
          </a:xfrm>
          <a:prstGeom prst="rect">
            <a:avLst/>
          </a:prstGeom>
        </p:spPr>
      </p:pic>
      <p:sp>
        <p:nvSpPr>
          <p:cNvPr id="7" name="TextBox 6">
            <a:extLst>
              <a:ext uri="{FF2B5EF4-FFF2-40B4-BE49-F238E27FC236}">
                <a16:creationId xmlns:a16="http://schemas.microsoft.com/office/drawing/2014/main" id="{108D1B41-DF64-B8E3-C94A-EE0305A733DD}"/>
              </a:ext>
            </a:extLst>
          </p:cNvPr>
          <p:cNvSpPr txBox="1"/>
          <p:nvPr/>
        </p:nvSpPr>
        <p:spPr>
          <a:xfrm>
            <a:off x="381000" y="4191000"/>
            <a:ext cx="1219200" cy="381000"/>
          </a:xfrm>
          <a:prstGeom prst="rect">
            <a:avLst/>
          </a:prstGeom>
          <a:noFill/>
        </p:spPr>
        <p:txBody>
          <a:bodyPr wrap="square" rtlCol="0">
            <a:spAutoFit/>
          </a:bodyPr>
          <a:lstStyle/>
          <a:p>
            <a:r>
              <a:rPr lang="en-US" dirty="0"/>
              <a:t>target</a:t>
            </a:r>
          </a:p>
        </p:txBody>
      </p:sp>
      <p:sp>
        <p:nvSpPr>
          <p:cNvPr id="8" name="TextBox 7">
            <a:extLst>
              <a:ext uri="{FF2B5EF4-FFF2-40B4-BE49-F238E27FC236}">
                <a16:creationId xmlns:a16="http://schemas.microsoft.com/office/drawing/2014/main" id="{ABD7C379-AD23-2FAA-9EAA-80DF80A2D9B2}"/>
              </a:ext>
            </a:extLst>
          </p:cNvPr>
          <p:cNvSpPr txBox="1"/>
          <p:nvPr/>
        </p:nvSpPr>
        <p:spPr>
          <a:xfrm>
            <a:off x="1828800" y="1721622"/>
            <a:ext cx="762000" cy="369332"/>
          </a:xfrm>
          <a:prstGeom prst="rect">
            <a:avLst/>
          </a:prstGeom>
          <a:noFill/>
        </p:spPr>
        <p:txBody>
          <a:bodyPr wrap="square" rtlCol="0">
            <a:spAutoFit/>
          </a:bodyPr>
          <a:lstStyle/>
          <a:p>
            <a:r>
              <a:rPr lang="en-US" dirty="0"/>
              <a:t>iNO</a:t>
            </a:r>
          </a:p>
        </p:txBody>
      </p:sp>
      <p:sp>
        <p:nvSpPr>
          <p:cNvPr id="9" name="TextBox 8">
            <a:extLst>
              <a:ext uri="{FF2B5EF4-FFF2-40B4-BE49-F238E27FC236}">
                <a16:creationId xmlns:a16="http://schemas.microsoft.com/office/drawing/2014/main" id="{47B3E218-F563-25A6-13E4-125CD46E8C8A}"/>
              </a:ext>
            </a:extLst>
          </p:cNvPr>
          <p:cNvSpPr txBox="1"/>
          <p:nvPr/>
        </p:nvSpPr>
        <p:spPr>
          <a:xfrm>
            <a:off x="2590800" y="3657600"/>
            <a:ext cx="838200" cy="646331"/>
          </a:xfrm>
          <a:prstGeom prst="rect">
            <a:avLst/>
          </a:prstGeom>
          <a:noFill/>
        </p:spPr>
        <p:txBody>
          <a:bodyPr wrap="square" rtlCol="0">
            <a:spAutoFit/>
          </a:bodyPr>
          <a:lstStyle/>
          <a:p>
            <a:r>
              <a:rPr lang="en-US" dirty="0"/>
              <a:t>Hb (</a:t>
            </a:r>
            <a:r>
              <a:rPr lang="en-US" dirty="0" err="1"/>
              <a:t>MHb</a:t>
            </a:r>
            <a:r>
              <a:rPr lang="en-US" dirty="0"/>
              <a:t>)</a:t>
            </a:r>
          </a:p>
        </p:txBody>
      </p:sp>
      <p:pic>
        <p:nvPicPr>
          <p:cNvPr id="11" name="7B3F3702-D3EF-4E01-AFDC-B5A10C9B63AE">
            <a:extLst>
              <a:ext uri="{FF2B5EF4-FFF2-40B4-BE49-F238E27FC236}">
                <a16:creationId xmlns:a16="http://schemas.microsoft.com/office/drawing/2014/main" id="{CBD4D9EF-A510-78D5-6DA4-9FD7D1398CA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5000"/>
          <a:stretch/>
        </p:blipFill>
        <p:spPr bwMode="auto">
          <a:xfrm>
            <a:off x="8534400" y="1621454"/>
            <a:ext cx="3657599" cy="2057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C8A66CF3-0561-E0AE-1A9C-ECE57E62E3B7}"/>
              </a:ext>
            </a:extLst>
          </p:cNvPr>
          <p:cNvSpPr txBox="1"/>
          <p:nvPr/>
        </p:nvSpPr>
        <p:spPr>
          <a:xfrm>
            <a:off x="9697820" y="982094"/>
            <a:ext cx="1295400" cy="1200329"/>
          </a:xfrm>
          <a:prstGeom prst="rect">
            <a:avLst/>
          </a:prstGeom>
          <a:solidFill>
            <a:srgbClr val="FFFF00"/>
          </a:solidFill>
        </p:spPr>
        <p:txBody>
          <a:bodyPr wrap="square" rtlCol="0">
            <a:spAutoFit/>
          </a:bodyPr>
          <a:lstStyle/>
          <a:p>
            <a:pPr algn="ctr"/>
            <a:r>
              <a:rPr lang="en-US" dirty="0"/>
              <a:t>X-ray courtesy Dr. Vikram Dumpa</a:t>
            </a:r>
          </a:p>
        </p:txBody>
      </p:sp>
    </p:spTree>
    <p:extLst>
      <p:ext uri="{BB962C8B-B14F-4D97-AF65-F5344CB8AC3E}">
        <p14:creationId xmlns:p14="http://schemas.microsoft.com/office/powerpoint/2010/main" val="278378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78C96E-4CDE-4C70-92CA-8B123E6825F1}"/>
              </a:ext>
            </a:extLst>
          </p:cNvPr>
          <p:cNvPicPr>
            <a:picLocks noChangeAspect="1"/>
          </p:cNvPicPr>
          <p:nvPr/>
        </p:nvPicPr>
        <p:blipFill>
          <a:blip r:embed="rId2"/>
          <a:stretch>
            <a:fillRect/>
          </a:stretch>
        </p:blipFill>
        <p:spPr>
          <a:xfrm>
            <a:off x="-25732" y="1082942"/>
            <a:ext cx="6716272" cy="5191848"/>
          </a:xfrm>
          <a:prstGeom prst="rect">
            <a:avLst/>
          </a:prstGeom>
        </p:spPr>
      </p:pic>
      <p:sp>
        <p:nvSpPr>
          <p:cNvPr id="5" name="TextBox 4">
            <a:extLst>
              <a:ext uri="{FF2B5EF4-FFF2-40B4-BE49-F238E27FC236}">
                <a16:creationId xmlns:a16="http://schemas.microsoft.com/office/drawing/2014/main" id="{64618464-0CD9-4AEE-BFF3-D7B797193DF3}"/>
              </a:ext>
            </a:extLst>
          </p:cNvPr>
          <p:cNvSpPr txBox="1"/>
          <p:nvPr/>
        </p:nvSpPr>
        <p:spPr>
          <a:xfrm>
            <a:off x="6793632" y="5471438"/>
            <a:ext cx="5029200" cy="369332"/>
          </a:xfrm>
          <a:prstGeom prst="rect">
            <a:avLst/>
          </a:prstGeom>
          <a:noFill/>
        </p:spPr>
        <p:txBody>
          <a:bodyPr wrap="square" rtlCol="0">
            <a:spAutoFit/>
          </a:bodyPr>
          <a:lstStyle/>
          <a:p>
            <a:r>
              <a:rPr lang="en-US" dirty="0"/>
              <a:t>Gonzalez et al J </a:t>
            </a:r>
            <a:r>
              <a:rPr lang="en-US" dirty="0" err="1"/>
              <a:t>Perinatol</a:t>
            </a:r>
            <a:r>
              <a:rPr lang="en-US" dirty="0"/>
              <a:t> 2020</a:t>
            </a:r>
          </a:p>
        </p:txBody>
      </p:sp>
      <p:sp>
        <p:nvSpPr>
          <p:cNvPr id="6" name="Title 5">
            <a:extLst>
              <a:ext uri="{FF2B5EF4-FFF2-40B4-BE49-F238E27FC236}">
                <a16:creationId xmlns:a16="http://schemas.microsoft.com/office/drawing/2014/main" id="{64F84B8B-CA86-41C6-8543-4C358AED3454}"/>
              </a:ext>
            </a:extLst>
          </p:cNvPr>
          <p:cNvSpPr>
            <a:spLocks noGrp="1"/>
          </p:cNvSpPr>
          <p:nvPr>
            <p:ph type="title"/>
          </p:nvPr>
        </p:nvSpPr>
        <p:spPr/>
        <p:txBody>
          <a:bodyPr>
            <a:normAutofit fontScale="90000"/>
          </a:bodyPr>
          <a:lstStyle/>
          <a:p>
            <a:r>
              <a:rPr lang="en-US" dirty="0"/>
              <a:t>#5 Surfactant + iNO Synergy in Parenchymal Lung Disease</a:t>
            </a:r>
          </a:p>
        </p:txBody>
      </p:sp>
      <p:pic>
        <p:nvPicPr>
          <p:cNvPr id="3" name="Picture 2">
            <a:extLst>
              <a:ext uri="{FF2B5EF4-FFF2-40B4-BE49-F238E27FC236}">
                <a16:creationId xmlns:a16="http://schemas.microsoft.com/office/drawing/2014/main" id="{DC516CC3-EE06-4225-6D1C-9661DF57DC26}"/>
              </a:ext>
            </a:extLst>
          </p:cNvPr>
          <p:cNvPicPr>
            <a:picLocks noChangeAspect="1"/>
          </p:cNvPicPr>
          <p:nvPr/>
        </p:nvPicPr>
        <p:blipFill>
          <a:blip r:embed="rId3"/>
          <a:stretch>
            <a:fillRect/>
          </a:stretch>
        </p:blipFill>
        <p:spPr>
          <a:xfrm>
            <a:off x="184111" y="6063436"/>
            <a:ext cx="11823778" cy="786187"/>
          </a:xfrm>
          <a:prstGeom prst="rect">
            <a:avLst/>
          </a:prstGeom>
        </p:spPr>
      </p:pic>
      <p:pic>
        <p:nvPicPr>
          <p:cNvPr id="1028" name="Picture 4" descr="CUROSURF 1.5 mL vial and 3 mL vial">
            <a:extLst>
              <a:ext uri="{FF2B5EF4-FFF2-40B4-BE49-F238E27FC236}">
                <a16:creationId xmlns:a16="http://schemas.microsoft.com/office/drawing/2014/main" id="{D06BF2D8-AEBA-DF54-F03F-112382E989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8296" y="904432"/>
            <a:ext cx="2228850" cy="1981200"/>
          </a:xfrm>
          <a:prstGeom prst="rect">
            <a:avLst/>
          </a:prstGeom>
          <a:noFill/>
          <a:extLst>
            <a:ext uri="{909E8E84-426E-40DD-AFC4-6F175D3DCCD1}">
              <a14:hiddenFill xmlns:a14="http://schemas.microsoft.com/office/drawing/2010/main">
                <a:solidFill>
                  <a:srgbClr val="FFFFFF"/>
                </a:solidFill>
              </a14:hiddenFill>
            </a:ext>
          </a:extLst>
        </p:spPr>
      </p:pic>
      <p:sp>
        <p:nvSpPr>
          <p:cNvPr id="7" name="Star: 32 Points 6">
            <a:extLst>
              <a:ext uri="{FF2B5EF4-FFF2-40B4-BE49-F238E27FC236}">
                <a16:creationId xmlns:a16="http://schemas.microsoft.com/office/drawing/2014/main" id="{0B4FA7B6-22AD-4A95-069F-A5F4EDA5F91E}"/>
              </a:ext>
            </a:extLst>
          </p:cNvPr>
          <p:cNvSpPr/>
          <p:nvPr/>
        </p:nvSpPr>
        <p:spPr>
          <a:xfrm>
            <a:off x="9026671" y="3112592"/>
            <a:ext cx="2981218" cy="2950844"/>
          </a:xfrm>
          <a:prstGeom prst="star32">
            <a:avLst>
              <a:gd name="adj" fmla="val 46378"/>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MAS: Consider more frequent administration of surfactant with prior tracheal suctioning (lavage + surfactant inactivation)</a:t>
            </a:r>
          </a:p>
        </p:txBody>
      </p:sp>
    </p:spTree>
    <p:extLst>
      <p:ext uri="{BB962C8B-B14F-4D97-AF65-F5344CB8AC3E}">
        <p14:creationId xmlns:p14="http://schemas.microsoft.com/office/powerpoint/2010/main" val="203859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F1A7-9F8D-DED4-B033-DC470BD6095C}"/>
              </a:ext>
            </a:extLst>
          </p:cNvPr>
          <p:cNvSpPr>
            <a:spLocks noGrp="1"/>
          </p:cNvSpPr>
          <p:nvPr>
            <p:ph type="title"/>
          </p:nvPr>
        </p:nvSpPr>
        <p:spPr/>
        <p:txBody>
          <a:bodyPr/>
          <a:lstStyle/>
          <a:p>
            <a:r>
              <a:rPr lang="en-US" dirty="0"/>
              <a:t>Recruitment and Oxygenation</a:t>
            </a:r>
          </a:p>
        </p:txBody>
      </p:sp>
      <p:pic>
        <p:nvPicPr>
          <p:cNvPr id="1026" name="Picture 4">
            <a:extLst>
              <a:ext uri="{FF2B5EF4-FFF2-40B4-BE49-F238E27FC236}">
                <a16:creationId xmlns:a16="http://schemas.microsoft.com/office/drawing/2014/main" id="{469B95D5-BC16-ED07-DF05-61C9A3076F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827"/>
          <a:stretch/>
        </p:blipFill>
        <p:spPr bwMode="auto">
          <a:xfrm>
            <a:off x="152400" y="1120090"/>
            <a:ext cx="4798557" cy="56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
            <a:extLst>
              <a:ext uri="{FF2B5EF4-FFF2-40B4-BE49-F238E27FC236}">
                <a16:creationId xmlns:a16="http://schemas.microsoft.com/office/drawing/2014/main" id="{EB4FD11B-0450-CD20-6F8D-554B55F78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125984"/>
            <a:ext cx="5133976" cy="556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rrow: Right 3">
            <a:extLst>
              <a:ext uri="{FF2B5EF4-FFF2-40B4-BE49-F238E27FC236}">
                <a16:creationId xmlns:a16="http://schemas.microsoft.com/office/drawing/2014/main" id="{FEC974DC-8F66-EA29-8926-76EE73D1DE04}"/>
              </a:ext>
            </a:extLst>
          </p:cNvPr>
          <p:cNvSpPr/>
          <p:nvPr/>
        </p:nvSpPr>
        <p:spPr>
          <a:xfrm>
            <a:off x="5181600" y="3581400"/>
            <a:ext cx="1600200" cy="60960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Mucus plug</a:t>
            </a:r>
          </a:p>
        </p:txBody>
      </p:sp>
      <p:sp>
        <p:nvSpPr>
          <p:cNvPr id="5" name="TextBox 4">
            <a:extLst>
              <a:ext uri="{FF2B5EF4-FFF2-40B4-BE49-F238E27FC236}">
                <a16:creationId xmlns:a16="http://schemas.microsoft.com/office/drawing/2014/main" id="{CB797D6C-A0F4-82AD-81B2-FE95D2B79C66}"/>
              </a:ext>
            </a:extLst>
          </p:cNvPr>
          <p:cNvSpPr txBox="1"/>
          <p:nvPr/>
        </p:nvSpPr>
        <p:spPr>
          <a:xfrm>
            <a:off x="4984575" y="5632832"/>
            <a:ext cx="1828800" cy="1200329"/>
          </a:xfrm>
          <a:prstGeom prst="rect">
            <a:avLst/>
          </a:prstGeom>
          <a:noFill/>
        </p:spPr>
        <p:txBody>
          <a:bodyPr wrap="square" rtlCol="0">
            <a:spAutoFit/>
          </a:bodyPr>
          <a:lstStyle/>
          <a:p>
            <a:r>
              <a:rPr lang="en-US" dirty="0"/>
              <a:t>Images Courtesy: Dr. Tri Nguyen, Kaiser Roseville, CA</a:t>
            </a:r>
          </a:p>
        </p:txBody>
      </p:sp>
      <p:sp>
        <p:nvSpPr>
          <p:cNvPr id="6" name="TextBox 5">
            <a:extLst>
              <a:ext uri="{FF2B5EF4-FFF2-40B4-BE49-F238E27FC236}">
                <a16:creationId xmlns:a16="http://schemas.microsoft.com/office/drawing/2014/main" id="{7D3546AD-7060-781F-4EE7-12FFBE5CC381}"/>
              </a:ext>
            </a:extLst>
          </p:cNvPr>
          <p:cNvSpPr txBox="1"/>
          <p:nvPr/>
        </p:nvSpPr>
        <p:spPr>
          <a:xfrm>
            <a:off x="3468121" y="1120090"/>
            <a:ext cx="1598157" cy="2031325"/>
          </a:xfrm>
          <a:prstGeom prst="rect">
            <a:avLst/>
          </a:prstGeom>
          <a:noFill/>
        </p:spPr>
        <p:txBody>
          <a:bodyPr wrap="square" rtlCol="0">
            <a:spAutoFit/>
          </a:bodyPr>
          <a:lstStyle/>
          <a:p>
            <a:r>
              <a:rPr lang="en-US" b="1" dirty="0">
                <a:solidFill>
                  <a:schemeClr val="bg1"/>
                </a:solidFill>
              </a:rPr>
              <a:t>81% oxygen + 20 ppm iNO</a:t>
            </a:r>
          </a:p>
          <a:p>
            <a:r>
              <a:rPr lang="en-US" b="1" dirty="0">
                <a:solidFill>
                  <a:schemeClr val="bg1"/>
                </a:solidFill>
              </a:rPr>
              <a:t>MAP: 23</a:t>
            </a:r>
          </a:p>
          <a:p>
            <a:r>
              <a:rPr lang="en-US" b="1" dirty="0">
                <a:solidFill>
                  <a:schemeClr val="bg1"/>
                </a:solidFill>
              </a:rPr>
              <a:t>Hz: 7</a:t>
            </a:r>
          </a:p>
          <a:p>
            <a:r>
              <a:rPr lang="en-US" b="1" dirty="0">
                <a:solidFill>
                  <a:schemeClr val="bg1"/>
                </a:solidFill>
              </a:rPr>
              <a:t>Amp: 40</a:t>
            </a:r>
          </a:p>
          <a:p>
            <a:r>
              <a:rPr lang="en-US" b="1" dirty="0">
                <a:solidFill>
                  <a:schemeClr val="bg1"/>
                </a:solidFill>
              </a:rPr>
              <a:t>SpO</a:t>
            </a:r>
            <a:r>
              <a:rPr lang="en-US" b="1" baseline="-25000" dirty="0">
                <a:solidFill>
                  <a:schemeClr val="bg1"/>
                </a:solidFill>
              </a:rPr>
              <a:t>2</a:t>
            </a:r>
            <a:r>
              <a:rPr lang="en-US" b="1" dirty="0">
                <a:solidFill>
                  <a:schemeClr val="bg1"/>
                </a:solidFill>
              </a:rPr>
              <a:t>: 93%</a:t>
            </a:r>
          </a:p>
          <a:p>
            <a:r>
              <a:rPr lang="en-US" b="1" dirty="0">
                <a:solidFill>
                  <a:schemeClr val="bg1"/>
                </a:solidFill>
              </a:rPr>
              <a:t>7.27/69/37/5</a:t>
            </a:r>
          </a:p>
        </p:txBody>
      </p:sp>
      <p:sp>
        <p:nvSpPr>
          <p:cNvPr id="7" name="TextBox 6">
            <a:extLst>
              <a:ext uri="{FF2B5EF4-FFF2-40B4-BE49-F238E27FC236}">
                <a16:creationId xmlns:a16="http://schemas.microsoft.com/office/drawing/2014/main" id="{D387CE9B-245D-35F2-1CD4-913CEBF6EB72}"/>
              </a:ext>
            </a:extLst>
          </p:cNvPr>
          <p:cNvSpPr txBox="1"/>
          <p:nvPr/>
        </p:nvSpPr>
        <p:spPr>
          <a:xfrm>
            <a:off x="7315200" y="5254855"/>
            <a:ext cx="4752976" cy="1200329"/>
          </a:xfrm>
          <a:prstGeom prst="rect">
            <a:avLst/>
          </a:prstGeom>
          <a:noFill/>
        </p:spPr>
        <p:txBody>
          <a:bodyPr wrap="square" rtlCol="0">
            <a:spAutoFit/>
          </a:bodyPr>
          <a:lstStyle/>
          <a:p>
            <a:r>
              <a:rPr lang="en-US" b="1" dirty="0">
                <a:solidFill>
                  <a:schemeClr val="bg1"/>
                </a:solidFill>
              </a:rPr>
              <a:t>41% oxygen + 20 ppm iNO (weaned off over the next 8 hours;</a:t>
            </a:r>
          </a:p>
          <a:p>
            <a:r>
              <a:rPr lang="en-US" b="1" dirty="0">
                <a:solidFill>
                  <a:schemeClr val="bg1"/>
                </a:solidFill>
              </a:rPr>
              <a:t>MAP: 21, Hz: 10, Amp: 42, SpO</a:t>
            </a:r>
            <a:r>
              <a:rPr lang="en-US" b="1" baseline="-25000" dirty="0">
                <a:solidFill>
                  <a:schemeClr val="bg1"/>
                </a:solidFill>
              </a:rPr>
              <a:t>2</a:t>
            </a:r>
            <a:r>
              <a:rPr lang="en-US" b="1" dirty="0">
                <a:solidFill>
                  <a:schemeClr val="bg1"/>
                </a:solidFill>
              </a:rPr>
              <a:t>: 91%</a:t>
            </a:r>
          </a:p>
          <a:p>
            <a:r>
              <a:rPr lang="en-US" b="1" dirty="0">
                <a:solidFill>
                  <a:schemeClr val="bg1"/>
                </a:solidFill>
              </a:rPr>
              <a:t>7.4/46/51/4</a:t>
            </a:r>
          </a:p>
        </p:txBody>
      </p:sp>
    </p:spTree>
    <p:extLst>
      <p:ext uri="{BB962C8B-B14F-4D97-AF65-F5344CB8AC3E}">
        <p14:creationId xmlns:p14="http://schemas.microsoft.com/office/powerpoint/2010/main" val="1405992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30" y="190891"/>
            <a:ext cx="12192000" cy="1029988"/>
          </a:xfrm>
        </p:spPr>
        <p:txBody>
          <a:bodyPr/>
          <a:lstStyle/>
          <a:p>
            <a:r>
              <a:rPr lang="en-US" dirty="0"/>
              <a:t>Gentle Ventilation 101: Target Preductal Oxygen</a:t>
            </a:r>
          </a:p>
        </p:txBody>
      </p:sp>
      <p:pic>
        <p:nvPicPr>
          <p:cNvPr id="4" name="Picture 3"/>
          <p:cNvPicPr>
            <a:picLocks noChangeAspect="1"/>
          </p:cNvPicPr>
          <p:nvPr/>
        </p:nvPicPr>
        <p:blipFill>
          <a:blip r:embed="rId2"/>
          <a:stretch>
            <a:fillRect/>
          </a:stretch>
        </p:blipFill>
        <p:spPr>
          <a:xfrm>
            <a:off x="3763618" y="1086831"/>
            <a:ext cx="8047382" cy="5667838"/>
          </a:xfrm>
          <a:prstGeom prst="rect">
            <a:avLst/>
          </a:prstGeom>
        </p:spPr>
      </p:pic>
      <p:pic>
        <p:nvPicPr>
          <p:cNvPr id="5" name="Picture 4"/>
          <p:cNvPicPr>
            <a:picLocks noChangeAspect="1"/>
          </p:cNvPicPr>
          <p:nvPr/>
        </p:nvPicPr>
        <p:blipFill>
          <a:blip r:embed="rId3"/>
          <a:stretch>
            <a:fillRect/>
          </a:stretch>
        </p:blipFill>
        <p:spPr>
          <a:xfrm>
            <a:off x="3717699" y="1086831"/>
            <a:ext cx="8047381" cy="5667838"/>
          </a:xfrm>
          <a:prstGeom prst="rect">
            <a:avLst/>
          </a:prstGeom>
        </p:spPr>
      </p:pic>
      <p:pic>
        <p:nvPicPr>
          <p:cNvPr id="7" name="Picture 6"/>
          <p:cNvPicPr>
            <a:picLocks noChangeAspect="1"/>
          </p:cNvPicPr>
          <p:nvPr/>
        </p:nvPicPr>
        <p:blipFill>
          <a:blip r:embed="rId4"/>
          <a:stretch>
            <a:fillRect/>
          </a:stretch>
        </p:blipFill>
        <p:spPr>
          <a:xfrm>
            <a:off x="9684769" y="5673369"/>
            <a:ext cx="2460849" cy="1143395"/>
          </a:xfrm>
          <a:prstGeom prst="rect">
            <a:avLst/>
          </a:prstGeom>
        </p:spPr>
      </p:pic>
      <p:sp>
        <p:nvSpPr>
          <p:cNvPr id="6" name="TextBox 5">
            <a:extLst>
              <a:ext uri="{FF2B5EF4-FFF2-40B4-BE49-F238E27FC236}">
                <a16:creationId xmlns:a16="http://schemas.microsoft.com/office/drawing/2014/main" id="{9DDF3E97-6472-4014-9CD3-1196D08EDC32}"/>
              </a:ext>
            </a:extLst>
          </p:cNvPr>
          <p:cNvSpPr txBox="1"/>
          <p:nvPr/>
        </p:nvSpPr>
        <p:spPr>
          <a:xfrm>
            <a:off x="9505180" y="4708187"/>
            <a:ext cx="2460849" cy="646331"/>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Lactate – normal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Urine output - adequate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C871A69-97F6-4F5B-AAD6-1253420BF9B3}"/>
              </a:ext>
            </a:extLst>
          </p:cNvPr>
          <p:cNvPicPr>
            <a:picLocks noChangeAspect="1"/>
          </p:cNvPicPr>
          <p:nvPr/>
        </p:nvPicPr>
        <p:blipFill>
          <a:blip r:embed="rId5"/>
          <a:stretch>
            <a:fillRect/>
          </a:stretch>
        </p:blipFill>
        <p:spPr>
          <a:xfrm>
            <a:off x="7162800" y="1024736"/>
            <a:ext cx="2231290" cy="1035956"/>
          </a:xfrm>
          <a:prstGeom prst="rect">
            <a:avLst/>
          </a:prstGeom>
        </p:spPr>
      </p:pic>
      <p:pic>
        <p:nvPicPr>
          <p:cNvPr id="11" name="Picture 10" descr="Diagram&#10;&#10;Description automatically generated">
            <a:extLst>
              <a:ext uri="{FF2B5EF4-FFF2-40B4-BE49-F238E27FC236}">
                <a16:creationId xmlns:a16="http://schemas.microsoft.com/office/drawing/2014/main" id="{9CA95581-A130-4661-B790-978CECB9F4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05" y="1220879"/>
            <a:ext cx="7603585" cy="5709074"/>
          </a:xfrm>
          <a:prstGeom prst="rect">
            <a:avLst/>
          </a:prstGeom>
        </p:spPr>
      </p:pic>
      <p:sp>
        <p:nvSpPr>
          <p:cNvPr id="12" name="TextBox 11">
            <a:extLst>
              <a:ext uri="{FF2B5EF4-FFF2-40B4-BE49-F238E27FC236}">
                <a16:creationId xmlns:a16="http://schemas.microsoft.com/office/drawing/2014/main" id="{F136A31F-5D27-46DD-8903-B04772FE2576}"/>
              </a:ext>
            </a:extLst>
          </p:cNvPr>
          <p:cNvSpPr txBox="1"/>
          <p:nvPr/>
        </p:nvSpPr>
        <p:spPr>
          <a:xfrm>
            <a:off x="10591445" y="5863002"/>
            <a:ext cx="1051422" cy="369332"/>
          </a:xfrm>
          <a:prstGeom prst="rect">
            <a:avLst/>
          </a:prstGeom>
          <a:solidFill>
            <a:srgbClr val="0066FF"/>
          </a:solidFill>
        </p:spPr>
        <p:txBody>
          <a:bodyPr wrap="square" rtlCol="0">
            <a:spAutoFit/>
          </a:bodyPr>
          <a:lstStyle/>
          <a:p>
            <a:r>
              <a:rPr lang="en-US" dirty="0">
                <a:solidFill>
                  <a:schemeClr val="bg1"/>
                </a:solidFill>
              </a:rPr>
              <a:t>&gt;80-85%</a:t>
            </a:r>
          </a:p>
        </p:txBody>
      </p:sp>
      <p:sp>
        <p:nvSpPr>
          <p:cNvPr id="13" name="TextBox 12">
            <a:extLst>
              <a:ext uri="{FF2B5EF4-FFF2-40B4-BE49-F238E27FC236}">
                <a16:creationId xmlns:a16="http://schemas.microsoft.com/office/drawing/2014/main" id="{609EC6FC-2799-486E-876E-6BAAE30B6A8C}"/>
              </a:ext>
            </a:extLst>
          </p:cNvPr>
          <p:cNvSpPr txBox="1"/>
          <p:nvPr/>
        </p:nvSpPr>
        <p:spPr>
          <a:xfrm>
            <a:off x="8000195" y="1173382"/>
            <a:ext cx="1051422" cy="369332"/>
          </a:xfrm>
          <a:prstGeom prst="rect">
            <a:avLst/>
          </a:prstGeom>
          <a:solidFill>
            <a:srgbClr val="0066FF"/>
          </a:solidFill>
        </p:spPr>
        <p:txBody>
          <a:bodyPr wrap="square" rtlCol="0">
            <a:spAutoFit/>
          </a:bodyPr>
          <a:lstStyle/>
          <a:p>
            <a:r>
              <a:rPr lang="en-US" dirty="0">
                <a:solidFill>
                  <a:schemeClr val="bg1"/>
                </a:solidFill>
              </a:rPr>
              <a:t>90-97%</a:t>
            </a:r>
          </a:p>
        </p:txBody>
      </p:sp>
    </p:spTree>
    <p:extLst>
      <p:ext uri="{BB962C8B-B14F-4D97-AF65-F5344CB8AC3E}">
        <p14:creationId xmlns:p14="http://schemas.microsoft.com/office/powerpoint/2010/main" val="360606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0604"/>
          <a:stretch/>
        </p:blipFill>
        <p:spPr>
          <a:xfrm>
            <a:off x="4414945" y="486087"/>
            <a:ext cx="6835685" cy="4576433"/>
          </a:xfrm>
          <a:prstGeom prst="rect">
            <a:avLst/>
          </a:prstGeom>
        </p:spPr>
      </p:pic>
      <p:sp>
        <p:nvSpPr>
          <p:cNvPr id="3" name="Rectangle 2"/>
          <p:cNvSpPr/>
          <p:nvPr/>
        </p:nvSpPr>
        <p:spPr>
          <a:xfrm>
            <a:off x="7968615" y="1001631"/>
            <a:ext cx="1870329" cy="3124200"/>
          </a:xfrm>
          <a:prstGeom prst="rect">
            <a:avLst/>
          </a:prstGeom>
          <a:solidFill>
            <a:srgbClr val="FFCC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 name="TextBox 3"/>
          <p:cNvSpPr txBox="1"/>
          <p:nvPr/>
        </p:nvSpPr>
        <p:spPr>
          <a:xfrm>
            <a:off x="10597896" y="1766643"/>
            <a:ext cx="1773936"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pitchFamily="34" charset="-128"/>
                <a:cs typeface="Arial" charset="0"/>
              </a:rPr>
              <a:t>Lakshminrusimha, Konduri and Steinhorn J Perinatology 2016</a:t>
            </a:r>
          </a:p>
        </p:txBody>
      </p:sp>
      <p:sp>
        <p:nvSpPr>
          <p:cNvPr id="5" name="TextBox 4"/>
          <p:cNvSpPr txBox="1"/>
          <p:nvPr/>
        </p:nvSpPr>
        <p:spPr>
          <a:xfrm>
            <a:off x="0" y="95250"/>
            <a:ext cx="4414945" cy="2123658"/>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Monitor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by Pulse Oximetry (Pre-ductal)</a:t>
            </a:r>
          </a:p>
        </p:txBody>
      </p:sp>
      <p:pic>
        <p:nvPicPr>
          <p:cNvPr id="6" name="Picture 4">
            <a:extLst>
              <a:ext uri="{FF2B5EF4-FFF2-40B4-BE49-F238E27FC236}">
                <a16:creationId xmlns:a16="http://schemas.microsoft.com/office/drawing/2014/main" id="{962F5633-9749-7B25-6923-356963BBBD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32" b="56836"/>
          <a:stretch/>
        </p:blipFill>
        <p:spPr bwMode="auto">
          <a:xfrm>
            <a:off x="421536" y="2822912"/>
            <a:ext cx="3571874" cy="16615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88E477B-454F-BB25-B908-025529AE2399}"/>
              </a:ext>
            </a:extLst>
          </p:cNvPr>
          <p:cNvSpPr txBox="1"/>
          <p:nvPr/>
        </p:nvSpPr>
        <p:spPr>
          <a:xfrm>
            <a:off x="607994" y="2220306"/>
            <a:ext cx="2779776" cy="553998"/>
          </a:xfrm>
          <a:prstGeom prst="rect">
            <a:avLst/>
          </a:prstGeom>
          <a:noFill/>
          <a:ln w="38100">
            <a:solidFill>
              <a:srgbClr val="FF0000"/>
            </a:solidFill>
          </a:ln>
        </p:spPr>
        <p:txBody>
          <a:bodyPr wrap="square" rtlCol="0">
            <a:spAutoFit/>
          </a:bodyPr>
          <a:lstStyle/>
          <a:p>
            <a:r>
              <a:rPr lang="en-US" b="1" dirty="0"/>
              <a:t>21%O</a:t>
            </a:r>
            <a:r>
              <a:rPr lang="en-US" b="1" baseline="-25000" dirty="0"/>
              <a:t>2</a:t>
            </a:r>
            <a:r>
              <a:rPr lang="en-US" b="1" dirty="0"/>
              <a:t>                      </a:t>
            </a:r>
            <a:r>
              <a:rPr lang="en-US" b="1" dirty="0">
                <a:solidFill>
                  <a:srgbClr val="FF0000"/>
                </a:solidFill>
              </a:rPr>
              <a:t>100% O</a:t>
            </a:r>
            <a:r>
              <a:rPr lang="en-US" b="1" baseline="-25000" dirty="0">
                <a:solidFill>
                  <a:srgbClr val="FF0000"/>
                </a:solidFill>
              </a:rPr>
              <a:t>2</a:t>
            </a:r>
          </a:p>
          <a:p>
            <a:pPr algn="r"/>
            <a:r>
              <a:rPr lang="en-US" b="1" baseline="-25000" dirty="0">
                <a:solidFill>
                  <a:srgbClr val="FF0000"/>
                </a:solidFill>
              </a:rPr>
              <a:t>Superoxide anions</a:t>
            </a:r>
          </a:p>
        </p:txBody>
      </p:sp>
      <p:pic>
        <p:nvPicPr>
          <p:cNvPr id="8" name="Picture 7">
            <a:extLst>
              <a:ext uri="{FF2B5EF4-FFF2-40B4-BE49-F238E27FC236}">
                <a16:creationId xmlns:a16="http://schemas.microsoft.com/office/drawing/2014/main" id="{B0F160CD-6D59-7B07-2284-430F9536F62F}"/>
              </a:ext>
            </a:extLst>
          </p:cNvPr>
          <p:cNvPicPr>
            <a:picLocks noChangeAspect="1"/>
          </p:cNvPicPr>
          <p:nvPr/>
        </p:nvPicPr>
        <p:blipFill>
          <a:blip r:embed="rId4"/>
          <a:stretch>
            <a:fillRect/>
          </a:stretch>
        </p:blipFill>
        <p:spPr>
          <a:xfrm>
            <a:off x="0" y="4986258"/>
            <a:ext cx="12204303" cy="1827242"/>
          </a:xfrm>
          <a:prstGeom prst="rect">
            <a:avLst/>
          </a:prstGeom>
        </p:spPr>
      </p:pic>
    </p:spTree>
    <p:extLst>
      <p:ext uri="{BB962C8B-B14F-4D97-AF65-F5344CB8AC3E}">
        <p14:creationId xmlns:p14="http://schemas.microsoft.com/office/powerpoint/2010/main" val="75606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istorical Review and Recent Advances - Chapter 14">
            <a:extLst>
              <a:ext uri="{FF2B5EF4-FFF2-40B4-BE49-F238E27FC236}">
                <a16:creationId xmlns:a16="http://schemas.microsoft.com/office/drawing/2014/main" id="{C45AB163-15EC-430C-9F0A-4E5239DE78C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510" y="113414"/>
            <a:ext cx="6875046" cy="6634421"/>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CEBCAAB7-136E-42B2-94D3-3106E9DB2FC5}"/>
              </a:ext>
            </a:extLst>
          </p:cNvPr>
          <p:cNvSpPr/>
          <p:nvPr/>
        </p:nvSpPr>
        <p:spPr>
          <a:xfrm>
            <a:off x="2019857" y="1100138"/>
            <a:ext cx="3128963" cy="2905165"/>
          </a:xfrm>
          <a:custGeom>
            <a:avLst/>
            <a:gdLst>
              <a:gd name="connsiteX0" fmla="*/ 0 w 3128963"/>
              <a:gd name="connsiteY0" fmla="*/ 0 h 2905165"/>
              <a:gd name="connsiteX1" fmla="*/ 0 w 3128963"/>
              <a:gd name="connsiteY1" fmla="*/ 0 h 2905165"/>
              <a:gd name="connsiteX2" fmla="*/ 33338 w 3128963"/>
              <a:gd name="connsiteY2" fmla="*/ 38100 h 2905165"/>
              <a:gd name="connsiteX3" fmla="*/ 38100 w 3128963"/>
              <a:gd name="connsiteY3" fmla="*/ 128587 h 2905165"/>
              <a:gd name="connsiteX4" fmla="*/ 28575 w 3128963"/>
              <a:gd name="connsiteY4" fmla="*/ 185737 h 2905165"/>
              <a:gd name="connsiteX5" fmla="*/ 42863 w 3128963"/>
              <a:gd name="connsiteY5" fmla="*/ 261937 h 2905165"/>
              <a:gd name="connsiteX6" fmla="*/ 52388 w 3128963"/>
              <a:gd name="connsiteY6" fmla="*/ 300037 h 2905165"/>
              <a:gd name="connsiteX7" fmla="*/ 61913 w 3128963"/>
              <a:gd name="connsiteY7" fmla="*/ 371475 h 2905165"/>
              <a:gd name="connsiteX8" fmla="*/ 85725 w 3128963"/>
              <a:gd name="connsiteY8" fmla="*/ 504825 h 2905165"/>
              <a:gd name="connsiteX9" fmla="*/ 85725 w 3128963"/>
              <a:gd name="connsiteY9" fmla="*/ 542925 h 2905165"/>
              <a:gd name="connsiteX10" fmla="*/ 104775 w 3128963"/>
              <a:gd name="connsiteY10" fmla="*/ 619125 h 2905165"/>
              <a:gd name="connsiteX11" fmla="*/ 123825 w 3128963"/>
              <a:gd name="connsiteY11" fmla="*/ 728662 h 2905165"/>
              <a:gd name="connsiteX12" fmla="*/ 133350 w 3128963"/>
              <a:gd name="connsiteY12" fmla="*/ 766762 h 2905165"/>
              <a:gd name="connsiteX13" fmla="*/ 152400 w 3128963"/>
              <a:gd name="connsiteY13" fmla="*/ 776287 h 2905165"/>
              <a:gd name="connsiteX14" fmla="*/ 161925 w 3128963"/>
              <a:gd name="connsiteY14" fmla="*/ 814387 h 2905165"/>
              <a:gd name="connsiteX15" fmla="*/ 171450 w 3128963"/>
              <a:gd name="connsiteY15" fmla="*/ 833437 h 2905165"/>
              <a:gd name="connsiteX16" fmla="*/ 180975 w 3128963"/>
              <a:gd name="connsiteY16" fmla="*/ 871537 h 2905165"/>
              <a:gd name="connsiteX17" fmla="*/ 190500 w 3128963"/>
              <a:gd name="connsiteY17" fmla="*/ 985837 h 2905165"/>
              <a:gd name="connsiteX18" fmla="*/ 209550 w 3128963"/>
              <a:gd name="connsiteY18" fmla="*/ 1076325 h 2905165"/>
              <a:gd name="connsiteX19" fmla="*/ 219075 w 3128963"/>
              <a:gd name="connsiteY19" fmla="*/ 1152525 h 2905165"/>
              <a:gd name="connsiteX20" fmla="*/ 228600 w 3128963"/>
              <a:gd name="connsiteY20" fmla="*/ 1190625 h 2905165"/>
              <a:gd name="connsiteX21" fmla="*/ 247650 w 3128963"/>
              <a:gd name="connsiteY21" fmla="*/ 1304925 h 2905165"/>
              <a:gd name="connsiteX22" fmla="*/ 266700 w 3128963"/>
              <a:gd name="connsiteY22" fmla="*/ 1362075 h 2905165"/>
              <a:gd name="connsiteX23" fmla="*/ 280988 w 3128963"/>
              <a:gd name="connsiteY23" fmla="*/ 1395412 h 2905165"/>
              <a:gd name="connsiteX24" fmla="*/ 290513 w 3128963"/>
              <a:gd name="connsiteY24" fmla="*/ 1452562 h 2905165"/>
              <a:gd name="connsiteX25" fmla="*/ 309563 w 3128963"/>
              <a:gd name="connsiteY25" fmla="*/ 1490662 h 2905165"/>
              <a:gd name="connsiteX26" fmla="*/ 328613 w 3128963"/>
              <a:gd name="connsiteY26" fmla="*/ 1585912 h 2905165"/>
              <a:gd name="connsiteX27" fmla="*/ 338138 w 3128963"/>
              <a:gd name="connsiteY27" fmla="*/ 1604962 h 2905165"/>
              <a:gd name="connsiteX28" fmla="*/ 347663 w 3128963"/>
              <a:gd name="connsiteY28" fmla="*/ 1643062 h 2905165"/>
              <a:gd name="connsiteX29" fmla="*/ 357188 w 3128963"/>
              <a:gd name="connsiteY29" fmla="*/ 1662112 h 2905165"/>
              <a:gd name="connsiteX30" fmla="*/ 376238 w 3128963"/>
              <a:gd name="connsiteY30" fmla="*/ 1738312 h 2905165"/>
              <a:gd name="connsiteX31" fmla="*/ 395288 w 3128963"/>
              <a:gd name="connsiteY31" fmla="*/ 1776412 h 2905165"/>
              <a:gd name="connsiteX32" fmla="*/ 414338 w 3128963"/>
              <a:gd name="connsiteY32" fmla="*/ 1819275 h 2905165"/>
              <a:gd name="connsiteX33" fmla="*/ 423863 w 3128963"/>
              <a:gd name="connsiteY33" fmla="*/ 1857375 h 2905165"/>
              <a:gd name="connsiteX34" fmla="*/ 433388 w 3128963"/>
              <a:gd name="connsiteY34" fmla="*/ 1876425 h 2905165"/>
              <a:gd name="connsiteX35" fmla="*/ 452438 w 3128963"/>
              <a:gd name="connsiteY35" fmla="*/ 1966912 h 2905165"/>
              <a:gd name="connsiteX36" fmla="*/ 461963 w 3128963"/>
              <a:gd name="connsiteY36" fmla="*/ 1985962 h 2905165"/>
              <a:gd name="connsiteX37" fmla="*/ 485775 w 3128963"/>
              <a:gd name="connsiteY37" fmla="*/ 1995487 h 2905165"/>
              <a:gd name="connsiteX38" fmla="*/ 514350 w 3128963"/>
              <a:gd name="connsiteY38" fmla="*/ 2057400 h 2905165"/>
              <a:gd name="connsiteX39" fmla="*/ 533400 w 3128963"/>
              <a:gd name="connsiteY39" fmla="*/ 2066925 h 2905165"/>
              <a:gd name="connsiteX40" fmla="*/ 571500 w 3128963"/>
              <a:gd name="connsiteY40" fmla="*/ 2114550 h 2905165"/>
              <a:gd name="connsiteX41" fmla="*/ 590550 w 3128963"/>
              <a:gd name="connsiteY41" fmla="*/ 2171700 h 2905165"/>
              <a:gd name="connsiteX42" fmla="*/ 609600 w 3128963"/>
              <a:gd name="connsiteY42" fmla="*/ 2209800 h 2905165"/>
              <a:gd name="connsiteX43" fmla="*/ 619125 w 3128963"/>
              <a:gd name="connsiteY43" fmla="*/ 2228850 h 2905165"/>
              <a:gd name="connsiteX44" fmla="*/ 638175 w 3128963"/>
              <a:gd name="connsiteY44" fmla="*/ 2238375 h 2905165"/>
              <a:gd name="connsiteX45" fmla="*/ 647700 w 3128963"/>
              <a:gd name="connsiteY45" fmla="*/ 2276475 h 2905165"/>
              <a:gd name="connsiteX46" fmla="*/ 690563 w 3128963"/>
              <a:gd name="connsiteY46" fmla="*/ 2309812 h 2905165"/>
              <a:gd name="connsiteX47" fmla="*/ 685800 w 3128963"/>
              <a:gd name="connsiteY47" fmla="*/ 2362200 h 2905165"/>
              <a:gd name="connsiteX48" fmla="*/ 719138 w 3128963"/>
              <a:gd name="connsiteY48" fmla="*/ 2405062 h 2905165"/>
              <a:gd name="connsiteX49" fmla="*/ 747713 w 3128963"/>
              <a:gd name="connsiteY49" fmla="*/ 2433637 h 2905165"/>
              <a:gd name="connsiteX50" fmla="*/ 757238 w 3128963"/>
              <a:gd name="connsiteY50" fmla="*/ 2452687 h 2905165"/>
              <a:gd name="connsiteX51" fmla="*/ 804863 w 3128963"/>
              <a:gd name="connsiteY51" fmla="*/ 2481262 h 2905165"/>
              <a:gd name="connsiteX52" fmla="*/ 828675 w 3128963"/>
              <a:gd name="connsiteY52" fmla="*/ 2524125 h 2905165"/>
              <a:gd name="connsiteX53" fmla="*/ 847725 w 3128963"/>
              <a:gd name="connsiteY53" fmla="*/ 2533650 h 2905165"/>
              <a:gd name="connsiteX54" fmla="*/ 885825 w 3128963"/>
              <a:gd name="connsiteY54" fmla="*/ 2600325 h 2905165"/>
              <a:gd name="connsiteX55" fmla="*/ 895350 w 3128963"/>
              <a:gd name="connsiteY55" fmla="*/ 2619375 h 2905165"/>
              <a:gd name="connsiteX56" fmla="*/ 933450 w 3128963"/>
              <a:gd name="connsiteY56" fmla="*/ 2647950 h 2905165"/>
              <a:gd name="connsiteX57" fmla="*/ 966788 w 3128963"/>
              <a:gd name="connsiteY57" fmla="*/ 2690812 h 2905165"/>
              <a:gd name="connsiteX58" fmla="*/ 1004888 w 3128963"/>
              <a:gd name="connsiteY58" fmla="*/ 2709862 h 2905165"/>
              <a:gd name="connsiteX59" fmla="*/ 1033463 w 3128963"/>
              <a:gd name="connsiteY59" fmla="*/ 2738437 h 2905165"/>
              <a:gd name="connsiteX60" fmla="*/ 1042988 w 3128963"/>
              <a:gd name="connsiteY60" fmla="*/ 2757487 h 2905165"/>
              <a:gd name="connsiteX61" fmla="*/ 1062038 w 3128963"/>
              <a:gd name="connsiteY61" fmla="*/ 2767012 h 2905165"/>
              <a:gd name="connsiteX62" fmla="*/ 1081088 w 3128963"/>
              <a:gd name="connsiteY62" fmla="*/ 2786062 h 2905165"/>
              <a:gd name="connsiteX63" fmla="*/ 1100138 w 3128963"/>
              <a:gd name="connsiteY63" fmla="*/ 2795587 h 2905165"/>
              <a:gd name="connsiteX64" fmla="*/ 1157288 w 3128963"/>
              <a:gd name="connsiteY64" fmla="*/ 2814637 h 2905165"/>
              <a:gd name="connsiteX65" fmla="*/ 1181100 w 3128963"/>
              <a:gd name="connsiteY65" fmla="*/ 2824162 h 2905165"/>
              <a:gd name="connsiteX66" fmla="*/ 1204913 w 3128963"/>
              <a:gd name="connsiteY66" fmla="*/ 2847975 h 2905165"/>
              <a:gd name="connsiteX67" fmla="*/ 1262063 w 3128963"/>
              <a:gd name="connsiteY67" fmla="*/ 2867025 h 2905165"/>
              <a:gd name="connsiteX68" fmla="*/ 1285875 w 3128963"/>
              <a:gd name="connsiteY68" fmla="*/ 2862262 h 2905165"/>
              <a:gd name="connsiteX69" fmla="*/ 1323975 w 3128963"/>
              <a:gd name="connsiteY69" fmla="*/ 2862262 h 2905165"/>
              <a:gd name="connsiteX70" fmla="*/ 1414463 w 3128963"/>
              <a:gd name="connsiteY70" fmla="*/ 2867025 h 2905165"/>
              <a:gd name="connsiteX71" fmla="*/ 1433513 w 3128963"/>
              <a:gd name="connsiteY71" fmla="*/ 2862262 h 2905165"/>
              <a:gd name="connsiteX72" fmla="*/ 1619250 w 3128963"/>
              <a:gd name="connsiteY72" fmla="*/ 2867025 h 2905165"/>
              <a:gd name="connsiteX73" fmla="*/ 1638300 w 3128963"/>
              <a:gd name="connsiteY73" fmla="*/ 2862262 h 2905165"/>
              <a:gd name="connsiteX74" fmla="*/ 1657350 w 3128963"/>
              <a:gd name="connsiteY74" fmla="*/ 2867025 h 2905165"/>
              <a:gd name="connsiteX75" fmla="*/ 1771650 w 3128963"/>
              <a:gd name="connsiteY75" fmla="*/ 2886075 h 2905165"/>
              <a:gd name="connsiteX76" fmla="*/ 1828800 w 3128963"/>
              <a:gd name="connsiteY76" fmla="*/ 2895600 h 2905165"/>
              <a:gd name="connsiteX77" fmla="*/ 1847850 w 3128963"/>
              <a:gd name="connsiteY77" fmla="*/ 2905125 h 2905165"/>
              <a:gd name="connsiteX78" fmla="*/ 1976438 w 3128963"/>
              <a:gd name="connsiteY78" fmla="*/ 2890837 h 2905165"/>
              <a:gd name="connsiteX79" fmla="*/ 2105025 w 3128963"/>
              <a:gd name="connsiteY79" fmla="*/ 2895600 h 2905165"/>
              <a:gd name="connsiteX80" fmla="*/ 2181225 w 3128963"/>
              <a:gd name="connsiteY80" fmla="*/ 2890837 h 2905165"/>
              <a:gd name="connsiteX81" fmla="*/ 2219325 w 3128963"/>
              <a:gd name="connsiteY81" fmla="*/ 2895600 h 2905165"/>
              <a:gd name="connsiteX82" fmla="*/ 2328863 w 3128963"/>
              <a:gd name="connsiteY82" fmla="*/ 2905125 h 2905165"/>
              <a:gd name="connsiteX83" fmla="*/ 2443163 w 3128963"/>
              <a:gd name="connsiteY83" fmla="*/ 2905125 h 2905165"/>
              <a:gd name="connsiteX84" fmla="*/ 2481263 w 3128963"/>
              <a:gd name="connsiteY84" fmla="*/ 2890837 h 2905165"/>
              <a:gd name="connsiteX85" fmla="*/ 2728913 w 3128963"/>
              <a:gd name="connsiteY85" fmla="*/ 2881312 h 2905165"/>
              <a:gd name="connsiteX86" fmla="*/ 2805113 w 3128963"/>
              <a:gd name="connsiteY86" fmla="*/ 2871787 h 2905165"/>
              <a:gd name="connsiteX87" fmla="*/ 2824163 w 3128963"/>
              <a:gd name="connsiteY87" fmla="*/ 2876550 h 2905165"/>
              <a:gd name="connsiteX88" fmla="*/ 2952750 w 3128963"/>
              <a:gd name="connsiteY88" fmla="*/ 2886075 h 2905165"/>
              <a:gd name="connsiteX89" fmla="*/ 3100388 w 3128963"/>
              <a:gd name="connsiteY89" fmla="*/ 2881312 h 2905165"/>
              <a:gd name="connsiteX90" fmla="*/ 3086100 w 3128963"/>
              <a:gd name="connsiteY90" fmla="*/ 2886075 h 2905165"/>
              <a:gd name="connsiteX91" fmla="*/ 3100388 w 3128963"/>
              <a:gd name="connsiteY91" fmla="*/ 2895600 h 2905165"/>
              <a:gd name="connsiteX92" fmla="*/ 3128963 w 3128963"/>
              <a:gd name="connsiteY92" fmla="*/ 2895600 h 290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28963" h="2905165">
                <a:moveTo>
                  <a:pt x="0" y="0"/>
                </a:moveTo>
                <a:lnTo>
                  <a:pt x="0" y="0"/>
                </a:lnTo>
                <a:cubicBezTo>
                  <a:pt x="11113" y="12700"/>
                  <a:pt x="25065" y="23392"/>
                  <a:pt x="33338" y="38100"/>
                </a:cubicBezTo>
                <a:cubicBezTo>
                  <a:pt x="48791" y="65571"/>
                  <a:pt x="41805" y="100185"/>
                  <a:pt x="38100" y="128587"/>
                </a:cubicBezTo>
                <a:cubicBezTo>
                  <a:pt x="35602" y="147738"/>
                  <a:pt x="31750" y="166687"/>
                  <a:pt x="28575" y="185737"/>
                </a:cubicBezTo>
                <a:cubicBezTo>
                  <a:pt x="33338" y="211137"/>
                  <a:pt x="37592" y="236638"/>
                  <a:pt x="42863" y="261937"/>
                </a:cubicBezTo>
                <a:cubicBezTo>
                  <a:pt x="45533" y="274753"/>
                  <a:pt x="50145" y="287140"/>
                  <a:pt x="52388" y="300037"/>
                </a:cubicBezTo>
                <a:cubicBezTo>
                  <a:pt x="56504" y="323705"/>
                  <a:pt x="58392" y="347711"/>
                  <a:pt x="61913" y="371475"/>
                </a:cubicBezTo>
                <a:cubicBezTo>
                  <a:pt x="68394" y="415219"/>
                  <a:pt x="77638" y="461691"/>
                  <a:pt x="85725" y="504825"/>
                </a:cubicBezTo>
                <a:cubicBezTo>
                  <a:pt x="68792" y="538692"/>
                  <a:pt x="77258" y="509058"/>
                  <a:pt x="85725" y="542925"/>
                </a:cubicBezTo>
                <a:cubicBezTo>
                  <a:pt x="107109" y="628462"/>
                  <a:pt x="82683" y="574940"/>
                  <a:pt x="104775" y="619125"/>
                </a:cubicBezTo>
                <a:cubicBezTo>
                  <a:pt x="111125" y="655637"/>
                  <a:pt x="114837" y="692708"/>
                  <a:pt x="123825" y="728662"/>
                </a:cubicBezTo>
                <a:cubicBezTo>
                  <a:pt x="127000" y="741362"/>
                  <a:pt x="126615" y="755537"/>
                  <a:pt x="133350" y="766762"/>
                </a:cubicBezTo>
                <a:cubicBezTo>
                  <a:pt x="137003" y="772850"/>
                  <a:pt x="146050" y="773112"/>
                  <a:pt x="152400" y="776287"/>
                </a:cubicBezTo>
                <a:cubicBezTo>
                  <a:pt x="155575" y="788987"/>
                  <a:pt x="157785" y="801968"/>
                  <a:pt x="161925" y="814387"/>
                </a:cubicBezTo>
                <a:cubicBezTo>
                  <a:pt x="164170" y="821122"/>
                  <a:pt x="169205" y="826702"/>
                  <a:pt x="171450" y="833437"/>
                </a:cubicBezTo>
                <a:cubicBezTo>
                  <a:pt x="175590" y="845856"/>
                  <a:pt x="177800" y="858837"/>
                  <a:pt x="180975" y="871537"/>
                </a:cubicBezTo>
                <a:cubicBezTo>
                  <a:pt x="184150" y="909637"/>
                  <a:pt x="186159" y="947852"/>
                  <a:pt x="190500" y="985837"/>
                </a:cubicBezTo>
                <a:cubicBezTo>
                  <a:pt x="201979" y="1086282"/>
                  <a:pt x="196006" y="995060"/>
                  <a:pt x="209550" y="1076325"/>
                </a:cubicBezTo>
                <a:cubicBezTo>
                  <a:pt x="213758" y="1101574"/>
                  <a:pt x="214867" y="1127276"/>
                  <a:pt x="219075" y="1152525"/>
                </a:cubicBezTo>
                <a:cubicBezTo>
                  <a:pt x="221227" y="1165438"/>
                  <a:pt x="226188" y="1177758"/>
                  <a:pt x="228600" y="1190625"/>
                </a:cubicBezTo>
                <a:cubicBezTo>
                  <a:pt x="235718" y="1228589"/>
                  <a:pt x="230376" y="1270377"/>
                  <a:pt x="247650" y="1304925"/>
                </a:cubicBezTo>
                <a:cubicBezTo>
                  <a:pt x="269130" y="1347885"/>
                  <a:pt x="244204" y="1294590"/>
                  <a:pt x="266700" y="1362075"/>
                </a:cubicBezTo>
                <a:cubicBezTo>
                  <a:pt x="270523" y="1373545"/>
                  <a:pt x="276225" y="1384300"/>
                  <a:pt x="280988" y="1395412"/>
                </a:cubicBezTo>
                <a:cubicBezTo>
                  <a:pt x="284163" y="1414462"/>
                  <a:pt x="284964" y="1434064"/>
                  <a:pt x="290513" y="1452562"/>
                </a:cubicBezTo>
                <a:cubicBezTo>
                  <a:pt x="294593" y="1466162"/>
                  <a:pt x="309563" y="1490662"/>
                  <a:pt x="309563" y="1490662"/>
                </a:cubicBezTo>
                <a:cubicBezTo>
                  <a:pt x="314253" y="1518800"/>
                  <a:pt x="319140" y="1557494"/>
                  <a:pt x="328613" y="1585912"/>
                </a:cubicBezTo>
                <a:cubicBezTo>
                  <a:pt x="330858" y="1592647"/>
                  <a:pt x="335893" y="1598227"/>
                  <a:pt x="338138" y="1604962"/>
                </a:cubicBezTo>
                <a:cubicBezTo>
                  <a:pt x="342278" y="1617381"/>
                  <a:pt x="343523" y="1630643"/>
                  <a:pt x="347663" y="1643062"/>
                </a:cubicBezTo>
                <a:cubicBezTo>
                  <a:pt x="349908" y="1649797"/>
                  <a:pt x="355148" y="1655312"/>
                  <a:pt x="357188" y="1662112"/>
                </a:cubicBezTo>
                <a:cubicBezTo>
                  <a:pt x="364711" y="1687190"/>
                  <a:pt x="364529" y="1714894"/>
                  <a:pt x="376238" y="1738312"/>
                </a:cubicBezTo>
                <a:lnTo>
                  <a:pt x="395288" y="1776412"/>
                </a:lnTo>
                <a:cubicBezTo>
                  <a:pt x="402577" y="1790990"/>
                  <a:pt x="409473" y="1803463"/>
                  <a:pt x="414338" y="1819275"/>
                </a:cubicBezTo>
                <a:cubicBezTo>
                  <a:pt x="418188" y="1831787"/>
                  <a:pt x="419723" y="1844956"/>
                  <a:pt x="423863" y="1857375"/>
                </a:cubicBezTo>
                <a:cubicBezTo>
                  <a:pt x="426108" y="1864110"/>
                  <a:pt x="431143" y="1869690"/>
                  <a:pt x="433388" y="1876425"/>
                </a:cubicBezTo>
                <a:cubicBezTo>
                  <a:pt x="449201" y="1923863"/>
                  <a:pt x="437883" y="1912330"/>
                  <a:pt x="452438" y="1966912"/>
                </a:cubicBezTo>
                <a:cubicBezTo>
                  <a:pt x="454267" y="1973772"/>
                  <a:pt x="456573" y="1981342"/>
                  <a:pt x="461963" y="1985962"/>
                </a:cubicBezTo>
                <a:cubicBezTo>
                  <a:pt x="468454" y="1991526"/>
                  <a:pt x="477838" y="1992312"/>
                  <a:pt x="485775" y="1995487"/>
                </a:cubicBezTo>
                <a:cubicBezTo>
                  <a:pt x="490245" y="2006662"/>
                  <a:pt x="508631" y="2054541"/>
                  <a:pt x="514350" y="2057400"/>
                </a:cubicBezTo>
                <a:lnTo>
                  <a:pt x="533400" y="2066925"/>
                </a:lnTo>
                <a:cubicBezTo>
                  <a:pt x="555625" y="2111375"/>
                  <a:pt x="539750" y="2098675"/>
                  <a:pt x="571500" y="2114550"/>
                </a:cubicBezTo>
                <a:cubicBezTo>
                  <a:pt x="599078" y="2169707"/>
                  <a:pt x="556809" y="2081725"/>
                  <a:pt x="590550" y="2171700"/>
                </a:cubicBezTo>
                <a:cubicBezTo>
                  <a:pt x="595536" y="2184995"/>
                  <a:pt x="603250" y="2197100"/>
                  <a:pt x="609600" y="2209800"/>
                </a:cubicBezTo>
                <a:cubicBezTo>
                  <a:pt x="612775" y="2216150"/>
                  <a:pt x="612775" y="2225675"/>
                  <a:pt x="619125" y="2228850"/>
                </a:cubicBezTo>
                <a:lnTo>
                  <a:pt x="638175" y="2238375"/>
                </a:lnTo>
                <a:cubicBezTo>
                  <a:pt x="641350" y="2251075"/>
                  <a:pt x="641494" y="2264949"/>
                  <a:pt x="647700" y="2276475"/>
                </a:cubicBezTo>
                <a:cubicBezTo>
                  <a:pt x="658322" y="2296202"/>
                  <a:pt x="672990" y="2301026"/>
                  <a:pt x="690563" y="2309812"/>
                </a:cubicBezTo>
                <a:cubicBezTo>
                  <a:pt x="688975" y="2327275"/>
                  <a:pt x="683625" y="2344801"/>
                  <a:pt x="685800" y="2362200"/>
                </a:cubicBezTo>
                <a:cubicBezTo>
                  <a:pt x="688064" y="2380314"/>
                  <a:pt x="709690" y="2392465"/>
                  <a:pt x="719138" y="2405062"/>
                </a:cubicBezTo>
                <a:cubicBezTo>
                  <a:pt x="741998" y="2435542"/>
                  <a:pt x="712153" y="2415857"/>
                  <a:pt x="747713" y="2433637"/>
                </a:cubicBezTo>
                <a:cubicBezTo>
                  <a:pt x="750888" y="2439987"/>
                  <a:pt x="752218" y="2447667"/>
                  <a:pt x="757238" y="2452687"/>
                </a:cubicBezTo>
                <a:cubicBezTo>
                  <a:pt x="768732" y="2464181"/>
                  <a:pt x="789831" y="2473746"/>
                  <a:pt x="804863" y="2481262"/>
                </a:cubicBezTo>
                <a:cubicBezTo>
                  <a:pt x="811274" y="2497290"/>
                  <a:pt x="814887" y="2512306"/>
                  <a:pt x="828675" y="2524125"/>
                </a:cubicBezTo>
                <a:cubicBezTo>
                  <a:pt x="834065" y="2528745"/>
                  <a:pt x="841375" y="2530475"/>
                  <a:pt x="847725" y="2533650"/>
                </a:cubicBezTo>
                <a:cubicBezTo>
                  <a:pt x="888593" y="2615387"/>
                  <a:pt x="845436" y="2533009"/>
                  <a:pt x="885825" y="2600325"/>
                </a:cubicBezTo>
                <a:cubicBezTo>
                  <a:pt x="889478" y="2606413"/>
                  <a:pt x="891090" y="2613695"/>
                  <a:pt x="895350" y="2619375"/>
                </a:cubicBezTo>
                <a:cubicBezTo>
                  <a:pt x="909792" y="2638631"/>
                  <a:pt x="913979" y="2638215"/>
                  <a:pt x="933450" y="2647950"/>
                </a:cubicBezTo>
                <a:cubicBezTo>
                  <a:pt x="943705" y="2668460"/>
                  <a:pt x="944738" y="2675547"/>
                  <a:pt x="966788" y="2690812"/>
                </a:cubicBezTo>
                <a:cubicBezTo>
                  <a:pt x="978462" y="2698894"/>
                  <a:pt x="1004888" y="2709862"/>
                  <a:pt x="1004888" y="2709862"/>
                </a:cubicBezTo>
                <a:cubicBezTo>
                  <a:pt x="1030288" y="2760662"/>
                  <a:pt x="995363" y="2700337"/>
                  <a:pt x="1033463" y="2738437"/>
                </a:cubicBezTo>
                <a:cubicBezTo>
                  <a:pt x="1038483" y="2743457"/>
                  <a:pt x="1037968" y="2752467"/>
                  <a:pt x="1042988" y="2757487"/>
                </a:cubicBezTo>
                <a:cubicBezTo>
                  <a:pt x="1048008" y="2762507"/>
                  <a:pt x="1056358" y="2762752"/>
                  <a:pt x="1062038" y="2767012"/>
                </a:cubicBezTo>
                <a:cubicBezTo>
                  <a:pt x="1069222" y="2772400"/>
                  <a:pt x="1073904" y="2780674"/>
                  <a:pt x="1081088" y="2786062"/>
                </a:cubicBezTo>
                <a:cubicBezTo>
                  <a:pt x="1086768" y="2790322"/>
                  <a:pt x="1093650" y="2792704"/>
                  <a:pt x="1100138" y="2795587"/>
                </a:cubicBezTo>
                <a:cubicBezTo>
                  <a:pt x="1134040" y="2810655"/>
                  <a:pt x="1116596" y="2801073"/>
                  <a:pt x="1157288" y="2814637"/>
                </a:cubicBezTo>
                <a:cubicBezTo>
                  <a:pt x="1165398" y="2817340"/>
                  <a:pt x="1173163" y="2820987"/>
                  <a:pt x="1181100" y="2824162"/>
                </a:cubicBezTo>
                <a:cubicBezTo>
                  <a:pt x="1189038" y="2832100"/>
                  <a:pt x="1195717" y="2841538"/>
                  <a:pt x="1204913" y="2847975"/>
                </a:cubicBezTo>
                <a:cubicBezTo>
                  <a:pt x="1214443" y="2854646"/>
                  <a:pt x="1254321" y="2864813"/>
                  <a:pt x="1262063" y="2867025"/>
                </a:cubicBezTo>
                <a:cubicBezTo>
                  <a:pt x="1270000" y="2865437"/>
                  <a:pt x="1277780" y="2862262"/>
                  <a:pt x="1285875" y="2862262"/>
                </a:cubicBezTo>
                <a:cubicBezTo>
                  <a:pt x="1336675" y="2862262"/>
                  <a:pt x="1273175" y="2874963"/>
                  <a:pt x="1323975" y="2862262"/>
                </a:cubicBezTo>
                <a:cubicBezTo>
                  <a:pt x="1354138" y="2863850"/>
                  <a:pt x="1384259" y="2867025"/>
                  <a:pt x="1414463" y="2867025"/>
                </a:cubicBezTo>
                <a:cubicBezTo>
                  <a:pt x="1421008" y="2867025"/>
                  <a:pt x="1426968" y="2862262"/>
                  <a:pt x="1433513" y="2862262"/>
                </a:cubicBezTo>
                <a:cubicBezTo>
                  <a:pt x="1495446" y="2862262"/>
                  <a:pt x="1557338" y="2865437"/>
                  <a:pt x="1619250" y="2867025"/>
                </a:cubicBezTo>
                <a:cubicBezTo>
                  <a:pt x="1625600" y="2865437"/>
                  <a:pt x="1631755" y="2862262"/>
                  <a:pt x="1638300" y="2862262"/>
                </a:cubicBezTo>
                <a:cubicBezTo>
                  <a:pt x="1644845" y="2862262"/>
                  <a:pt x="1650906" y="2865874"/>
                  <a:pt x="1657350" y="2867025"/>
                </a:cubicBezTo>
                <a:cubicBezTo>
                  <a:pt x="1695374" y="2873815"/>
                  <a:pt x="1733550" y="2879725"/>
                  <a:pt x="1771650" y="2886075"/>
                </a:cubicBezTo>
                <a:lnTo>
                  <a:pt x="1828800" y="2895600"/>
                </a:lnTo>
                <a:cubicBezTo>
                  <a:pt x="1835150" y="2898775"/>
                  <a:pt x="1840766" y="2904653"/>
                  <a:pt x="1847850" y="2905125"/>
                </a:cubicBezTo>
                <a:cubicBezTo>
                  <a:pt x="1861699" y="2906048"/>
                  <a:pt x="1976313" y="2890853"/>
                  <a:pt x="1976438" y="2890837"/>
                </a:cubicBezTo>
                <a:cubicBezTo>
                  <a:pt x="2019300" y="2892425"/>
                  <a:pt x="2062133" y="2895600"/>
                  <a:pt x="2105025" y="2895600"/>
                </a:cubicBezTo>
                <a:cubicBezTo>
                  <a:pt x="2130475" y="2895600"/>
                  <a:pt x="2155775" y="2890837"/>
                  <a:pt x="2181225" y="2890837"/>
                </a:cubicBezTo>
                <a:cubicBezTo>
                  <a:pt x="2194024" y="2890837"/>
                  <a:pt x="2206586" y="2894367"/>
                  <a:pt x="2219325" y="2895600"/>
                </a:cubicBezTo>
                <a:lnTo>
                  <a:pt x="2328863" y="2905125"/>
                </a:lnTo>
                <a:cubicBezTo>
                  <a:pt x="2414589" y="2894408"/>
                  <a:pt x="2309702" y="2905125"/>
                  <a:pt x="2443163" y="2905125"/>
                </a:cubicBezTo>
                <a:cubicBezTo>
                  <a:pt x="2516075" y="2905125"/>
                  <a:pt x="2405408" y="2896255"/>
                  <a:pt x="2481263" y="2890837"/>
                </a:cubicBezTo>
                <a:cubicBezTo>
                  <a:pt x="2563664" y="2884951"/>
                  <a:pt x="2646363" y="2884487"/>
                  <a:pt x="2728913" y="2881312"/>
                </a:cubicBezTo>
                <a:cubicBezTo>
                  <a:pt x="2754313" y="2878137"/>
                  <a:pt x="2779547" y="2873065"/>
                  <a:pt x="2805113" y="2871787"/>
                </a:cubicBezTo>
                <a:cubicBezTo>
                  <a:pt x="2811650" y="2871460"/>
                  <a:pt x="2817648" y="2875919"/>
                  <a:pt x="2824163" y="2876550"/>
                </a:cubicBezTo>
                <a:cubicBezTo>
                  <a:pt x="2866943" y="2880690"/>
                  <a:pt x="2909888" y="2882900"/>
                  <a:pt x="2952750" y="2886075"/>
                </a:cubicBezTo>
                <a:cubicBezTo>
                  <a:pt x="3001963" y="2884487"/>
                  <a:pt x="3051150" y="2881312"/>
                  <a:pt x="3100388" y="2881312"/>
                </a:cubicBezTo>
                <a:cubicBezTo>
                  <a:pt x="3105408" y="2881312"/>
                  <a:pt x="3086100" y="2881055"/>
                  <a:pt x="3086100" y="2886075"/>
                </a:cubicBezTo>
                <a:cubicBezTo>
                  <a:pt x="3086100" y="2891799"/>
                  <a:pt x="3094800" y="2894358"/>
                  <a:pt x="3100388" y="2895600"/>
                </a:cubicBezTo>
                <a:cubicBezTo>
                  <a:pt x="3109686" y="2897666"/>
                  <a:pt x="3119438" y="2895600"/>
                  <a:pt x="3128963" y="2895600"/>
                </a:cubicBezTo>
              </a:path>
            </a:pathLst>
          </a:cu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40EE47F-293E-41E9-B05C-367B7BA33DDE}"/>
              </a:ext>
            </a:extLst>
          </p:cNvPr>
          <p:cNvSpPr txBox="1"/>
          <p:nvPr/>
        </p:nvSpPr>
        <p:spPr>
          <a:xfrm>
            <a:off x="3456033" y="2924176"/>
            <a:ext cx="1128712" cy="923330"/>
          </a:xfrm>
          <a:prstGeom prst="rect">
            <a:avLst/>
          </a:prstGeom>
          <a:solidFill>
            <a:srgbClr val="0000FF"/>
          </a:solidFill>
        </p:spPr>
        <p:txBody>
          <a:bodyPr wrap="square" rtlCol="0">
            <a:spAutoFit/>
          </a:bodyPr>
          <a:lstStyle/>
          <a:p>
            <a:pPr algn="ctr"/>
            <a:r>
              <a:rPr lang="en-US" b="1" dirty="0">
                <a:solidFill>
                  <a:schemeClr val="bg1"/>
                </a:solidFill>
              </a:rPr>
              <a:t>Change</a:t>
            </a:r>
          </a:p>
          <a:p>
            <a:pPr algn="ctr"/>
            <a:r>
              <a:rPr lang="en-US" b="1" dirty="0">
                <a:solidFill>
                  <a:schemeClr val="bg1"/>
                </a:solidFill>
              </a:rPr>
              <a:t>Point</a:t>
            </a:r>
          </a:p>
          <a:p>
            <a:pPr algn="ctr"/>
            <a:r>
              <a:rPr lang="en-US" b="1" dirty="0">
                <a:solidFill>
                  <a:schemeClr val="bg1"/>
                </a:solidFill>
              </a:rPr>
              <a:t>55 mmHg</a:t>
            </a:r>
          </a:p>
        </p:txBody>
      </p:sp>
      <p:sp>
        <p:nvSpPr>
          <p:cNvPr id="6" name="Freeform: Shape 5">
            <a:extLst>
              <a:ext uri="{FF2B5EF4-FFF2-40B4-BE49-F238E27FC236}">
                <a16:creationId xmlns:a16="http://schemas.microsoft.com/office/drawing/2014/main" id="{78F74632-9FFB-4531-8A72-0C1970804394}"/>
              </a:ext>
            </a:extLst>
          </p:cNvPr>
          <p:cNvSpPr/>
          <p:nvPr/>
        </p:nvSpPr>
        <p:spPr>
          <a:xfrm>
            <a:off x="2062720" y="2152650"/>
            <a:ext cx="3076575" cy="2598659"/>
          </a:xfrm>
          <a:custGeom>
            <a:avLst/>
            <a:gdLst>
              <a:gd name="connsiteX0" fmla="*/ 0 w 3076575"/>
              <a:gd name="connsiteY0" fmla="*/ 0 h 2598659"/>
              <a:gd name="connsiteX1" fmla="*/ 0 w 3076575"/>
              <a:gd name="connsiteY1" fmla="*/ 0 h 2598659"/>
              <a:gd name="connsiteX2" fmla="*/ 4762 w 3076575"/>
              <a:gd name="connsiteY2" fmla="*/ 52388 h 2598659"/>
              <a:gd name="connsiteX3" fmla="*/ 14287 w 3076575"/>
              <a:gd name="connsiteY3" fmla="*/ 71438 h 2598659"/>
              <a:gd name="connsiteX4" fmla="*/ 42862 w 3076575"/>
              <a:gd name="connsiteY4" fmla="*/ 238125 h 2598659"/>
              <a:gd name="connsiteX5" fmla="*/ 42862 w 3076575"/>
              <a:gd name="connsiteY5" fmla="*/ 314325 h 2598659"/>
              <a:gd name="connsiteX6" fmla="*/ 61912 w 3076575"/>
              <a:gd name="connsiteY6" fmla="*/ 352425 h 2598659"/>
              <a:gd name="connsiteX7" fmla="*/ 71437 w 3076575"/>
              <a:gd name="connsiteY7" fmla="*/ 390525 h 2598659"/>
              <a:gd name="connsiteX8" fmla="*/ 80962 w 3076575"/>
              <a:gd name="connsiteY8" fmla="*/ 519113 h 2598659"/>
              <a:gd name="connsiteX9" fmla="*/ 76200 w 3076575"/>
              <a:gd name="connsiteY9" fmla="*/ 595313 h 2598659"/>
              <a:gd name="connsiteX10" fmla="*/ 80962 w 3076575"/>
              <a:gd name="connsiteY10" fmla="*/ 633413 h 2598659"/>
              <a:gd name="connsiteX11" fmla="*/ 90487 w 3076575"/>
              <a:gd name="connsiteY11" fmla="*/ 781050 h 2598659"/>
              <a:gd name="connsiteX12" fmla="*/ 119062 w 3076575"/>
              <a:gd name="connsiteY12" fmla="*/ 890588 h 2598659"/>
              <a:gd name="connsiteX13" fmla="*/ 142875 w 3076575"/>
              <a:gd name="connsiteY13" fmla="*/ 1042988 h 2598659"/>
              <a:gd name="connsiteX14" fmla="*/ 161925 w 3076575"/>
              <a:gd name="connsiteY14" fmla="*/ 1171575 h 2598659"/>
              <a:gd name="connsiteX15" fmla="*/ 171450 w 3076575"/>
              <a:gd name="connsiteY15" fmla="*/ 1228725 h 2598659"/>
              <a:gd name="connsiteX16" fmla="*/ 200025 w 3076575"/>
              <a:gd name="connsiteY16" fmla="*/ 1285875 h 2598659"/>
              <a:gd name="connsiteX17" fmla="*/ 209550 w 3076575"/>
              <a:gd name="connsiteY17" fmla="*/ 1343025 h 2598659"/>
              <a:gd name="connsiteX18" fmla="*/ 228600 w 3076575"/>
              <a:gd name="connsiteY18" fmla="*/ 1381125 h 2598659"/>
              <a:gd name="connsiteX19" fmla="*/ 247650 w 3076575"/>
              <a:gd name="connsiteY19" fmla="*/ 1457325 h 2598659"/>
              <a:gd name="connsiteX20" fmla="*/ 257175 w 3076575"/>
              <a:gd name="connsiteY20" fmla="*/ 1514475 h 2598659"/>
              <a:gd name="connsiteX21" fmla="*/ 285750 w 3076575"/>
              <a:gd name="connsiteY21" fmla="*/ 1562100 h 2598659"/>
              <a:gd name="connsiteX22" fmla="*/ 309562 w 3076575"/>
              <a:gd name="connsiteY22" fmla="*/ 1638300 h 2598659"/>
              <a:gd name="connsiteX23" fmla="*/ 319087 w 3076575"/>
              <a:gd name="connsiteY23" fmla="*/ 1657350 h 2598659"/>
              <a:gd name="connsiteX24" fmla="*/ 338137 w 3076575"/>
              <a:gd name="connsiteY24" fmla="*/ 1733550 h 2598659"/>
              <a:gd name="connsiteX25" fmla="*/ 357187 w 3076575"/>
              <a:gd name="connsiteY25" fmla="*/ 1771650 h 2598659"/>
              <a:gd name="connsiteX26" fmla="*/ 376237 w 3076575"/>
              <a:gd name="connsiteY26" fmla="*/ 1781175 h 2598659"/>
              <a:gd name="connsiteX27" fmla="*/ 404812 w 3076575"/>
              <a:gd name="connsiteY27" fmla="*/ 1838325 h 2598659"/>
              <a:gd name="connsiteX28" fmla="*/ 414337 w 3076575"/>
              <a:gd name="connsiteY28" fmla="*/ 1857375 h 2598659"/>
              <a:gd name="connsiteX29" fmla="*/ 433387 w 3076575"/>
              <a:gd name="connsiteY29" fmla="*/ 1866900 h 2598659"/>
              <a:gd name="connsiteX30" fmla="*/ 471487 w 3076575"/>
              <a:gd name="connsiteY30" fmla="*/ 1933575 h 2598659"/>
              <a:gd name="connsiteX31" fmla="*/ 481012 w 3076575"/>
              <a:gd name="connsiteY31" fmla="*/ 1952625 h 2598659"/>
              <a:gd name="connsiteX32" fmla="*/ 504825 w 3076575"/>
              <a:gd name="connsiteY32" fmla="*/ 1976438 h 2598659"/>
              <a:gd name="connsiteX33" fmla="*/ 514350 w 3076575"/>
              <a:gd name="connsiteY33" fmla="*/ 1995488 h 2598659"/>
              <a:gd name="connsiteX34" fmla="*/ 533400 w 3076575"/>
              <a:gd name="connsiteY34" fmla="*/ 2024063 h 2598659"/>
              <a:gd name="connsiteX35" fmla="*/ 561975 w 3076575"/>
              <a:gd name="connsiteY35" fmla="*/ 2081213 h 2598659"/>
              <a:gd name="connsiteX36" fmla="*/ 581025 w 3076575"/>
              <a:gd name="connsiteY36" fmla="*/ 2119313 h 2598659"/>
              <a:gd name="connsiteX37" fmla="*/ 590550 w 3076575"/>
              <a:gd name="connsiteY37" fmla="*/ 2138363 h 2598659"/>
              <a:gd name="connsiteX38" fmla="*/ 609600 w 3076575"/>
              <a:gd name="connsiteY38" fmla="*/ 2147888 h 2598659"/>
              <a:gd name="connsiteX39" fmla="*/ 619125 w 3076575"/>
              <a:gd name="connsiteY39" fmla="*/ 2185988 h 2598659"/>
              <a:gd name="connsiteX40" fmla="*/ 642937 w 3076575"/>
              <a:gd name="connsiteY40" fmla="*/ 2195513 h 2598659"/>
              <a:gd name="connsiteX41" fmla="*/ 661987 w 3076575"/>
              <a:gd name="connsiteY41" fmla="*/ 2252663 h 2598659"/>
              <a:gd name="connsiteX42" fmla="*/ 681037 w 3076575"/>
              <a:gd name="connsiteY42" fmla="*/ 2262188 h 2598659"/>
              <a:gd name="connsiteX43" fmla="*/ 700087 w 3076575"/>
              <a:gd name="connsiteY43" fmla="*/ 2290763 h 2598659"/>
              <a:gd name="connsiteX44" fmla="*/ 728662 w 3076575"/>
              <a:gd name="connsiteY44" fmla="*/ 2328863 h 2598659"/>
              <a:gd name="connsiteX45" fmla="*/ 747712 w 3076575"/>
              <a:gd name="connsiteY45" fmla="*/ 2338388 h 2598659"/>
              <a:gd name="connsiteX46" fmla="*/ 785812 w 3076575"/>
              <a:gd name="connsiteY46" fmla="*/ 2386013 h 2598659"/>
              <a:gd name="connsiteX47" fmla="*/ 804862 w 3076575"/>
              <a:gd name="connsiteY47" fmla="*/ 2428875 h 2598659"/>
              <a:gd name="connsiteX48" fmla="*/ 842962 w 3076575"/>
              <a:gd name="connsiteY48" fmla="*/ 2447925 h 2598659"/>
              <a:gd name="connsiteX49" fmla="*/ 885825 w 3076575"/>
              <a:gd name="connsiteY49" fmla="*/ 2466975 h 2598659"/>
              <a:gd name="connsiteX50" fmla="*/ 933450 w 3076575"/>
              <a:gd name="connsiteY50" fmla="*/ 2505075 h 2598659"/>
              <a:gd name="connsiteX51" fmla="*/ 971550 w 3076575"/>
              <a:gd name="connsiteY51" fmla="*/ 2514600 h 2598659"/>
              <a:gd name="connsiteX52" fmla="*/ 1009650 w 3076575"/>
              <a:gd name="connsiteY52" fmla="*/ 2533650 h 2598659"/>
              <a:gd name="connsiteX53" fmla="*/ 1028700 w 3076575"/>
              <a:gd name="connsiteY53" fmla="*/ 2543175 h 2598659"/>
              <a:gd name="connsiteX54" fmla="*/ 1076325 w 3076575"/>
              <a:gd name="connsiteY54" fmla="*/ 2566988 h 2598659"/>
              <a:gd name="connsiteX55" fmla="*/ 1223962 w 3076575"/>
              <a:gd name="connsiteY55" fmla="*/ 2595563 h 2598659"/>
              <a:gd name="connsiteX56" fmla="*/ 1319212 w 3076575"/>
              <a:gd name="connsiteY56" fmla="*/ 2590800 h 2598659"/>
              <a:gd name="connsiteX57" fmla="*/ 1376362 w 3076575"/>
              <a:gd name="connsiteY57" fmla="*/ 2590800 h 2598659"/>
              <a:gd name="connsiteX58" fmla="*/ 1571625 w 3076575"/>
              <a:gd name="connsiteY58" fmla="*/ 2586038 h 2598659"/>
              <a:gd name="connsiteX59" fmla="*/ 1590675 w 3076575"/>
              <a:gd name="connsiteY59" fmla="*/ 2595563 h 2598659"/>
              <a:gd name="connsiteX60" fmla="*/ 1609725 w 3076575"/>
              <a:gd name="connsiteY60" fmla="*/ 2586038 h 2598659"/>
              <a:gd name="connsiteX61" fmla="*/ 1871662 w 3076575"/>
              <a:gd name="connsiteY61" fmla="*/ 2581275 h 2598659"/>
              <a:gd name="connsiteX62" fmla="*/ 2071687 w 3076575"/>
              <a:gd name="connsiteY62" fmla="*/ 2586038 h 2598659"/>
              <a:gd name="connsiteX63" fmla="*/ 2276475 w 3076575"/>
              <a:gd name="connsiteY63" fmla="*/ 2576513 h 2598659"/>
              <a:gd name="connsiteX64" fmla="*/ 2538412 w 3076575"/>
              <a:gd name="connsiteY64" fmla="*/ 2581275 h 2598659"/>
              <a:gd name="connsiteX65" fmla="*/ 2667000 w 3076575"/>
              <a:gd name="connsiteY65" fmla="*/ 2576513 h 2598659"/>
              <a:gd name="connsiteX66" fmla="*/ 2919412 w 3076575"/>
              <a:gd name="connsiteY66" fmla="*/ 2581275 h 2598659"/>
              <a:gd name="connsiteX67" fmla="*/ 2976562 w 3076575"/>
              <a:gd name="connsiteY67" fmla="*/ 2576513 h 2598659"/>
              <a:gd name="connsiteX68" fmla="*/ 3048000 w 3076575"/>
              <a:gd name="connsiteY68" fmla="*/ 2581275 h 2598659"/>
              <a:gd name="connsiteX69" fmla="*/ 3076575 w 3076575"/>
              <a:gd name="connsiteY69" fmla="*/ 2581275 h 259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076575" h="2598659">
                <a:moveTo>
                  <a:pt x="0" y="0"/>
                </a:moveTo>
                <a:lnTo>
                  <a:pt x="0" y="0"/>
                </a:lnTo>
                <a:cubicBezTo>
                  <a:pt x="1587" y="17463"/>
                  <a:pt x="1323" y="35194"/>
                  <a:pt x="4762" y="52388"/>
                </a:cubicBezTo>
                <a:cubicBezTo>
                  <a:pt x="6154" y="59350"/>
                  <a:pt x="12938" y="64468"/>
                  <a:pt x="14287" y="71438"/>
                </a:cubicBezTo>
                <a:cubicBezTo>
                  <a:pt x="63713" y="326804"/>
                  <a:pt x="14230" y="123598"/>
                  <a:pt x="42862" y="238125"/>
                </a:cubicBezTo>
                <a:cubicBezTo>
                  <a:pt x="39234" y="267152"/>
                  <a:pt x="33791" y="285298"/>
                  <a:pt x="42862" y="314325"/>
                </a:cubicBezTo>
                <a:cubicBezTo>
                  <a:pt x="47097" y="327878"/>
                  <a:pt x="58468" y="338650"/>
                  <a:pt x="61912" y="352425"/>
                </a:cubicBezTo>
                <a:lnTo>
                  <a:pt x="71437" y="390525"/>
                </a:lnTo>
                <a:cubicBezTo>
                  <a:pt x="74612" y="433388"/>
                  <a:pt x="79963" y="476145"/>
                  <a:pt x="80962" y="519113"/>
                </a:cubicBezTo>
                <a:cubicBezTo>
                  <a:pt x="81554" y="544556"/>
                  <a:pt x="76200" y="569863"/>
                  <a:pt x="76200" y="595313"/>
                </a:cubicBezTo>
                <a:cubicBezTo>
                  <a:pt x="76200" y="608112"/>
                  <a:pt x="79980" y="620652"/>
                  <a:pt x="80962" y="633413"/>
                </a:cubicBezTo>
                <a:cubicBezTo>
                  <a:pt x="84744" y="682582"/>
                  <a:pt x="84242" y="732132"/>
                  <a:pt x="90487" y="781050"/>
                </a:cubicBezTo>
                <a:cubicBezTo>
                  <a:pt x="109985" y="933788"/>
                  <a:pt x="103384" y="803239"/>
                  <a:pt x="119062" y="890588"/>
                </a:cubicBezTo>
                <a:cubicBezTo>
                  <a:pt x="128146" y="941196"/>
                  <a:pt x="137492" y="991854"/>
                  <a:pt x="142875" y="1042988"/>
                </a:cubicBezTo>
                <a:cubicBezTo>
                  <a:pt x="162462" y="1229059"/>
                  <a:pt x="141293" y="1068414"/>
                  <a:pt x="161925" y="1171575"/>
                </a:cubicBezTo>
                <a:cubicBezTo>
                  <a:pt x="165713" y="1190513"/>
                  <a:pt x="165343" y="1210403"/>
                  <a:pt x="171450" y="1228725"/>
                </a:cubicBezTo>
                <a:cubicBezTo>
                  <a:pt x="178185" y="1248931"/>
                  <a:pt x="200025" y="1285875"/>
                  <a:pt x="200025" y="1285875"/>
                </a:cubicBezTo>
                <a:cubicBezTo>
                  <a:pt x="203200" y="1304925"/>
                  <a:pt x="204001" y="1324527"/>
                  <a:pt x="209550" y="1343025"/>
                </a:cubicBezTo>
                <a:cubicBezTo>
                  <a:pt x="213630" y="1356625"/>
                  <a:pt x="225156" y="1367350"/>
                  <a:pt x="228600" y="1381125"/>
                </a:cubicBezTo>
                <a:cubicBezTo>
                  <a:pt x="234950" y="1406525"/>
                  <a:pt x="243346" y="1431500"/>
                  <a:pt x="247650" y="1457325"/>
                </a:cubicBezTo>
                <a:cubicBezTo>
                  <a:pt x="250825" y="1476375"/>
                  <a:pt x="252491" y="1495739"/>
                  <a:pt x="257175" y="1514475"/>
                </a:cubicBezTo>
                <a:cubicBezTo>
                  <a:pt x="260739" y="1528732"/>
                  <a:pt x="280628" y="1551857"/>
                  <a:pt x="285750" y="1562100"/>
                </a:cubicBezTo>
                <a:cubicBezTo>
                  <a:pt x="305321" y="1601242"/>
                  <a:pt x="296084" y="1597866"/>
                  <a:pt x="309562" y="1638300"/>
                </a:cubicBezTo>
                <a:cubicBezTo>
                  <a:pt x="311807" y="1645035"/>
                  <a:pt x="317047" y="1650550"/>
                  <a:pt x="319087" y="1657350"/>
                </a:cubicBezTo>
                <a:cubicBezTo>
                  <a:pt x="326610" y="1682428"/>
                  <a:pt x="326428" y="1710132"/>
                  <a:pt x="338137" y="1733550"/>
                </a:cubicBezTo>
                <a:cubicBezTo>
                  <a:pt x="344487" y="1746250"/>
                  <a:pt x="344487" y="1765300"/>
                  <a:pt x="357187" y="1771650"/>
                </a:cubicBezTo>
                <a:lnTo>
                  <a:pt x="376237" y="1781175"/>
                </a:lnTo>
                <a:lnTo>
                  <a:pt x="404812" y="1838325"/>
                </a:lnTo>
                <a:cubicBezTo>
                  <a:pt x="407987" y="1844675"/>
                  <a:pt x="407987" y="1854200"/>
                  <a:pt x="414337" y="1857375"/>
                </a:cubicBezTo>
                <a:lnTo>
                  <a:pt x="433387" y="1866900"/>
                </a:lnTo>
                <a:cubicBezTo>
                  <a:pt x="460313" y="1907289"/>
                  <a:pt x="447317" y="1885236"/>
                  <a:pt x="471487" y="1933575"/>
                </a:cubicBezTo>
                <a:cubicBezTo>
                  <a:pt x="474662" y="1939925"/>
                  <a:pt x="475992" y="1947605"/>
                  <a:pt x="481012" y="1952625"/>
                </a:cubicBezTo>
                <a:cubicBezTo>
                  <a:pt x="488950" y="1960563"/>
                  <a:pt x="497933" y="1967577"/>
                  <a:pt x="504825" y="1976438"/>
                </a:cubicBezTo>
                <a:cubicBezTo>
                  <a:pt x="509184" y="1982042"/>
                  <a:pt x="510697" y="1989400"/>
                  <a:pt x="514350" y="1995488"/>
                </a:cubicBezTo>
                <a:cubicBezTo>
                  <a:pt x="520240" y="2005304"/>
                  <a:pt x="527050" y="2014538"/>
                  <a:pt x="533400" y="2024063"/>
                </a:cubicBezTo>
                <a:cubicBezTo>
                  <a:pt x="553356" y="2103886"/>
                  <a:pt x="528007" y="2030261"/>
                  <a:pt x="561975" y="2081213"/>
                </a:cubicBezTo>
                <a:cubicBezTo>
                  <a:pt x="569851" y="2093027"/>
                  <a:pt x="574675" y="2106613"/>
                  <a:pt x="581025" y="2119313"/>
                </a:cubicBezTo>
                <a:cubicBezTo>
                  <a:pt x="584200" y="2125663"/>
                  <a:pt x="584200" y="2135188"/>
                  <a:pt x="590550" y="2138363"/>
                </a:cubicBezTo>
                <a:lnTo>
                  <a:pt x="609600" y="2147888"/>
                </a:lnTo>
                <a:cubicBezTo>
                  <a:pt x="612775" y="2160588"/>
                  <a:pt x="611618" y="2175263"/>
                  <a:pt x="619125" y="2185988"/>
                </a:cubicBezTo>
                <a:cubicBezTo>
                  <a:pt x="624027" y="2192991"/>
                  <a:pt x="638035" y="2188510"/>
                  <a:pt x="642937" y="2195513"/>
                </a:cubicBezTo>
                <a:cubicBezTo>
                  <a:pt x="655495" y="2213454"/>
                  <a:pt x="645896" y="2236572"/>
                  <a:pt x="661987" y="2252663"/>
                </a:cubicBezTo>
                <a:cubicBezTo>
                  <a:pt x="667007" y="2257683"/>
                  <a:pt x="674687" y="2259013"/>
                  <a:pt x="681037" y="2262188"/>
                </a:cubicBezTo>
                <a:cubicBezTo>
                  <a:pt x="687387" y="2271713"/>
                  <a:pt x="694197" y="2280947"/>
                  <a:pt x="700087" y="2290763"/>
                </a:cubicBezTo>
                <a:cubicBezTo>
                  <a:pt x="713362" y="2312889"/>
                  <a:pt x="704928" y="2311062"/>
                  <a:pt x="728662" y="2328863"/>
                </a:cubicBezTo>
                <a:cubicBezTo>
                  <a:pt x="734342" y="2333123"/>
                  <a:pt x="741362" y="2335213"/>
                  <a:pt x="747712" y="2338388"/>
                </a:cubicBezTo>
                <a:cubicBezTo>
                  <a:pt x="769937" y="2382838"/>
                  <a:pt x="754062" y="2370138"/>
                  <a:pt x="785812" y="2386013"/>
                </a:cubicBezTo>
                <a:cubicBezTo>
                  <a:pt x="786628" y="2388052"/>
                  <a:pt x="800936" y="2425734"/>
                  <a:pt x="804862" y="2428875"/>
                </a:cubicBezTo>
                <a:cubicBezTo>
                  <a:pt x="815950" y="2437745"/>
                  <a:pt x="830262" y="2441575"/>
                  <a:pt x="842962" y="2447925"/>
                </a:cubicBezTo>
                <a:cubicBezTo>
                  <a:pt x="869659" y="2461273"/>
                  <a:pt x="855420" y="2454813"/>
                  <a:pt x="885825" y="2466975"/>
                </a:cubicBezTo>
                <a:cubicBezTo>
                  <a:pt x="901187" y="2482337"/>
                  <a:pt x="912423" y="2496063"/>
                  <a:pt x="933450" y="2505075"/>
                </a:cubicBezTo>
                <a:cubicBezTo>
                  <a:pt x="945482" y="2510232"/>
                  <a:pt x="959293" y="2510003"/>
                  <a:pt x="971550" y="2514600"/>
                </a:cubicBezTo>
                <a:cubicBezTo>
                  <a:pt x="984845" y="2519586"/>
                  <a:pt x="996950" y="2527300"/>
                  <a:pt x="1009650" y="2533650"/>
                </a:cubicBezTo>
                <a:lnTo>
                  <a:pt x="1028700" y="2543175"/>
                </a:lnTo>
                <a:cubicBezTo>
                  <a:pt x="1044575" y="2551113"/>
                  <a:pt x="1059106" y="2562683"/>
                  <a:pt x="1076325" y="2566988"/>
                </a:cubicBezTo>
                <a:cubicBezTo>
                  <a:pt x="1175831" y="2591864"/>
                  <a:pt x="1126573" y="2582578"/>
                  <a:pt x="1223962" y="2595563"/>
                </a:cubicBezTo>
                <a:cubicBezTo>
                  <a:pt x="1255712" y="2593975"/>
                  <a:pt x="1287422" y="2590800"/>
                  <a:pt x="1319212" y="2590800"/>
                </a:cubicBezTo>
                <a:cubicBezTo>
                  <a:pt x="1386104" y="2590800"/>
                  <a:pt x="1333492" y="2601519"/>
                  <a:pt x="1376362" y="2590800"/>
                </a:cubicBezTo>
                <a:cubicBezTo>
                  <a:pt x="1456875" y="2610930"/>
                  <a:pt x="1349367" y="2586038"/>
                  <a:pt x="1571625" y="2586038"/>
                </a:cubicBezTo>
                <a:cubicBezTo>
                  <a:pt x="1578725" y="2586038"/>
                  <a:pt x="1584325" y="2592388"/>
                  <a:pt x="1590675" y="2595563"/>
                </a:cubicBezTo>
                <a:cubicBezTo>
                  <a:pt x="1597025" y="2592388"/>
                  <a:pt x="1602697" y="2587042"/>
                  <a:pt x="1609725" y="2586038"/>
                </a:cubicBezTo>
                <a:cubicBezTo>
                  <a:pt x="1717561" y="2570633"/>
                  <a:pt x="1757331" y="2577587"/>
                  <a:pt x="1871662" y="2581275"/>
                </a:cubicBezTo>
                <a:cubicBezTo>
                  <a:pt x="1973574" y="2609070"/>
                  <a:pt x="1900682" y="2595282"/>
                  <a:pt x="2071687" y="2586038"/>
                </a:cubicBezTo>
                <a:lnTo>
                  <a:pt x="2276475" y="2576513"/>
                </a:lnTo>
                <a:lnTo>
                  <a:pt x="2538412" y="2581275"/>
                </a:lnTo>
                <a:cubicBezTo>
                  <a:pt x="2581304" y="2581275"/>
                  <a:pt x="2624108" y="2576513"/>
                  <a:pt x="2667000" y="2576513"/>
                </a:cubicBezTo>
                <a:cubicBezTo>
                  <a:pt x="2751152" y="2576513"/>
                  <a:pt x="2835275" y="2579688"/>
                  <a:pt x="2919412" y="2581275"/>
                </a:cubicBezTo>
                <a:cubicBezTo>
                  <a:pt x="2938462" y="2579688"/>
                  <a:pt x="2957446" y="2576513"/>
                  <a:pt x="2976562" y="2576513"/>
                </a:cubicBezTo>
                <a:cubicBezTo>
                  <a:pt x="3000428" y="2576513"/>
                  <a:pt x="3024161" y="2580140"/>
                  <a:pt x="3048000" y="2581275"/>
                </a:cubicBezTo>
                <a:cubicBezTo>
                  <a:pt x="3057514" y="2581728"/>
                  <a:pt x="3067050" y="2581275"/>
                  <a:pt x="3076575" y="2581275"/>
                </a:cubicBez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BFC12DE-A1C3-468B-B067-EEF5C535602A}"/>
              </a:ext>
            </a:extLst>
          </p:cNvPr>
          <p:cNvSpPr txBox="1"/>
          <p:nvPr/>
        </p:nvSpPr>
        <p:spPr>
          <a:xfrm>
            <a:off x="3023256" y="4249700"/>
            <a:ext cx="2583375" cy="369332"/>
          </a:xfrm>
          <a:prstGeom prst="rect">
            <a:avLst/>
          </a:prstGeom>
          <a:solidFill>
            <a:srgbClr val="00B0F0"/>
          </a:solidFill>
        </p:spPr>
        <p:txBody>
          <a:bodyPr wrap="square" rtlCol="0">
            <a:spAutoFit/>
          </a:bodyPr>
          <a:lstStyle/>
          <a:p>
            <a:pPr algn="ctr"/>
            <a:r>
              <a:rPr lang="en-US" b="1" dirty="0">
                <a:solidFill>
                  <a:schemeClr val="bg1"/>
                </a:solidFill>
              </a:rPr>
              <a:t>Change Point 48 mmHg</a:t>
            </a:r>
          </a:p>
        </p:txBody>
      </p:sp>
      <p:sp>
        <p:nvSpPr>
          <p:cNvPr id="8" name="Freeform: Shape 7">
            <a:extLst>
              <a:ext uri="{FF2B5EF4-FFF2-40B4-BE49-F238E27FC236}">
                <a16:creationId xmlns:a16="http://schemas.microsoft.com/office/drawing/2014/main" id="{067089EE-1A50-498F-B53F-EBBFB34D3E13}"/>
              </a:ext>
            </a:extLst>
          </p:cNvPr>
          <p:cNvSpPr/>
          <p:nvPr/>
        </p:nvSpPr>
        <p:spPr>
          <a:xfrm>
            <a:off x="2062721" y="3295650"/>
            <a:ext cx="3105150" cy="1871663"/>
          </a:xfrm>
          <a:custGeom>
            <a:avLst/>
            <a:gdLst>
              <a:gd name="connsiteX0" fmla="*/ 0 w 3105150"/>
              <a:gd name="connsiteY0" fmla="*/ 0 h 1871663"/>
              <a:gd name="connsiteX1" fmla="*/ 0 w 3105150"/>
              <a:gd name="connsiteY1" fmla="*/ 0 h 1871663"/>
              <a:gd name="connsiteX2" fmla="*/ 14287 w 3105150"/>
              <a:gd name="connsiteY2" fmla="*/ 38100 h 1871663"/>
              <a:gd name="connsiteX3" fmla="*/ 33337 w 3105150"/>
              <a:gd name="connsiteY3" fmla="*/ 76200 h 1871663"/>
              <a:gd name="connsiteX4" fmla="*/ 42862 w 3105150"/>
              <a:gd name="connsiteY4" fmla="*/ 114300 h 1871663"/>
              <a:gd name="connsiteX5" fmla="*/ 52387 w 3105150"/>
              <a:gd name="connsiteY5" fmla="*/ 147638 h 1871663"/>
              <a:gd name="connsiteX6" fmla="*/ 61912 w 3105150"/>
              <a:gd name="connsiteY6" fmla="*/ 171450 h 1871663"/>
              <a:gd name="connsiteX7" fmla="*/ 71437 w 3105150"/>
              <a:gd name="connsiteY7" fmla="*/ 209550 h 1871663"/>
              <a:gd name="connsiteX8" fmla="*/ 90487 w 3105150"/>
              <a:gd name="connsiteY8" fmla="*/ 266700 h 1871663"/>
              <a:gd name="connsiteX9" fmla="*/ 100012 w 3105150"/>
              <a:gd name="connsiteY9" fmla="*/ 319088 h 1871663"/>
              <a:gd name="connsiteX10" fmla="*/ 123825 w 3105150"/>
              <a:gd name="connsiteY10" fmla="*/ 414338 h 1871663"/>
              <a:gd name="connsiteX11" fmla="*/ 133350 w 3105150"/>
              <a:gd name="connsiteY11" fmla="*/ 523875 h 1871663"/>
              <a:gd name="connsiteX12" fmla="*/ 161925 w 3105150"/>
              <a:gd name="connsiteY12" fmla="*/ 600075 h 1871663"/>
              <a:gd name="connsiteX13" fmla="*/ 180975 w 3105150"/>
              <a:gd name="connsiteY13" fmla="*/ 695325 h 1871663"/>
              <a:gd name="connsiteX14" fmla="*/ 200025 w 3105150"/>
              <a:gd name="connsiteY14" fmla="*/ 704850 h 1871663"/>
              <a:gd name="connsiteX15" fmla="*/ 209550 w 3105150"/>
              <a:gd name="connsiteY15" fmla="*/ 742950 h 1871663"/>
              <a:gd name="connsiteX16" fmla="*/ 219075 w 3105150"/>
              <a:gd name="connsiteY16" fmla="*/ 762000 h 1871663"/>
              <a:gd name="connsiteX17" fmla="*/ 228600 w 3105150"/>
              <a:gd name="connsiteY17" fmla="*/ 857250 h 1871663"/>
              <a:gd name="connsiteX18" fmla="*/ 238125 w 3105150"/>
              <a:gd name="connsiteY18" fmla="*/ 895350 h 1871663"/>
              <a:gd name="connsiteX19" fmla="*/ 257175 w 3105150"/>
              <a:gd name="connsiteY19" fmla="*/ 933450 h 1871663"/>
              <a:gd name="connsiteX20" fmla="*/ 280987 w 3105150"/>
              <a:gd name="connsiteY20" fmla="*/ 1028700 h 1871663"/>
              <a:gd name="connsiteX21" fmla="*/ 300037 w 3105150"/>
              <a:gd name="connsiteY21" fmla="*/ 1081088 h 1871663"/>
              <a:gd name="connsiteX22" fmla="*/ 309562 w 3105150"/>
              <a:gd name="connsiteY22" fmla="*/ 1119188 h 1871663"/>
              <a:gd name="connsiteX23" fmla="*/ 319087 w 3105150"/>
              <a:gd name="connsiteY23" fmla="*/ 1143000 h 1871663"/>
              <a:gd name="connsiteX24" fmla="*/ 328612 w 3105150"/>
              <a:gd name="connsiteY24" fmla="*/ 1176338 h 1871663"/>
              <a:gd name="connsiteX25" fmla="*/ 366712 w 3105150"/>
              <a:gd name="connsiteY25" fmla="*/ 1238250 h 1871663"/>
              <a:gd name="connsiteX26" fmla="*/ 376237 w 3105150"/>
              <a:gd name="connsiteY26" fmla="*/ 1276350 h 1871663"/>
              <a:gd name="connsiteX27" fmla="*/ 419100 w 3105150"/>
              <a:gd name="connsiteY27" fmla="*/ 1352550 h 1871663"/>
              <a:gd name="connsiteX28" fmla="*/ 428625 w 3105150"/>
              <a:gd name="connsiteY28" fmla="*/ 1371600 h 1871663"/>
              <a:gd name="connsiteX29" fmla="*/ 466725 w 3105150"/>
              <a:gd name="connsiteY29" fmla="*/ 1414463 h 1871663"/>
              <a:gd name="connsiteX30" fmla="*/ 476250 w 3105150"/>
              <a:gd name="connsiteY30" fmla="*/ 1433513 h 1871663"/>
              <a:gd name="connsiteX31" fmla="*/ 519112 w 3105150"/>
              <a:gd name="connsiteY31" fmla="*/ 1462088 h 1871663"/>
              <a:gd name="connsiteX32" fmla="*/ 538162 w 3105150"/>
              <a:gd name="connsiteY32" fmla="*/ 1490663 h 1871663"/>
              <a:gd name="connsiteX33" fmla="*/ 576262 w 3105150"/>
              <a:gd name="connsiteY33" fmla="*/ 1566863 h 1871663"/>
              <a:gd name="connsiteX34" fmla="*/ 600075 w 3105150"/>
              <a:gd name="connsiteY34" fmla="*/ 1590675 h 1871663"/>
              <a:gd name="connsiteX35" fmla="*/ 619125 w 3105150"/>
              <a:gd name="connsiteY35" fmla="*/ 1614488 h 1871663"/>
              <a:gd name="connsiteX36" fmla="*/ 638175 w 3105150"/>
              <a:gd name="connsiteY36" fmla="*/ 1628775 h 1871663"/>
              <a:gd name="connsiteX37" fmla="*/ 657225 w 3105150"/>
              <a:gd name="connsiteY37" fmla="*/ 1652588 h 1871663"/>
              <a:gd name="connsiteX38" fmla="*/ 676275 w 3105150"/>
              <a:gd name="connsiteY38" fmla="*/ 1681163 h 1871663"/>
              <a:gd name="connsiteX39" fmla="*/ 695325 w 3105150"/>
              <a:gd name="connsiteY39" fmla="*/ 1690688 h 1871663"/>
              <a:gd name="connsiteX40" fmla="*/ 704850 w 3105150"/>
              <a:gd name="connsiteY40" fmla="*/ 1709738 h 1871663"/>
              <a:gd name="connsiteX41" fmla="*/ 766762 w 3105150"/>
              <a:gd name="connsiteY41" fmla="*/ 1752600 h 1871663"/>
              <a:gd name="connsiteX42" fmla="*/ 814387 w 3105150"/>
              <a:gd name="connsiteY42" fmla="*/ 1781175 h 1871663"/>
              <a:gd name="connsiteX43" fmla="*/ 852487 w 3105150"/>
              <a:gd name="connsiteY43" fmla="*/ 1809750 h 1871663"/>
              <a:gd name="connsiteX44" fmla="*/ 928687 w 3105150"/>
              <a:gd name="connsiteY44" fmla="*/ 1828800 h 1871663"/>
              <a:gd name="connsiteX45" fmla="*/ 1057275 w 3105150"/>
              <a:gd name="connsiteY45" fmla="*/ 1847850 h 1871663"/>
              <a:gd name="connsiteX46" fmla="*/ 1190625 w 3105150"/>
              <a:gd name="connsiteY46" fmla="*/ 1847850 h 1871663"/>
              <a:gd name="connsiteX47" fmla="*/ 1262062 w 3105150"/>
              <a:gd name="connsiteY47" fmla="*/ 1843088 h 1871663"/>
              <a:gd name="connsiteX48" fmla="*/ 1485900 w 3105150"/>
              <a:gd name="connsiteY48" fmla="*/ 1847850 h 1871663"/>
              <a:gd name="connsiteX49" fmla="*/ 1504950 w 3105150"/>
              <a:gd name="connsiteY49" fmla="*/ 1843088 h 1871663"/>
              <a:gd name="connsiteX50" fmla="*/ 1576387 w 3105150"/>
              <a:gd name="connsiteY50" fmla="*/ 1847850 h 1871663"/>
              <a:gd name="connsiteX51" fmla="*/ 1800225 w 3105150"/>
              <a:gd name="connsiteY51" fmla="*/ 1833563 h 1871663"/>
              <a:gd name="connsiteX52" fmla="*/ 1857375 w 3105150"/>
              <a:gd name="connsiteY52" fmla="*/ 1838325 h 1871663"/>
              <a:gd name="connsiteX53" fmla="*/ 1914525 w 3105150"/>
              <a:gd name="connsiteY53" fmla="*/ 1838325 h 1871663"/>
              <a:gd name="connsiteX54" fmla="*/ 2114550 w 3105150"/>
              <a:gd name="connsiteY54" fmla="*/ 1847850 h 1871663"/>
              <a:gd name="connsiteX55" fmla="*/ 2262187 w 3105150"/>
              <a:gd name="connsiteY55" fmla="*/ 1843088 h 1871663"/>
              <a:gd name="connsiteX56" fmla="*/ 2333625 w 3105150"/>
              <a:gd name="connsiteY56" fmla="*/ 1847850 h 1871663"/>
              <a:gd name="connsiteX57" fmla="*/ 2533650 w 3105150"/>
              <a:gd name="connsiteY57" fmla="*/ 1871663 h 1871663"/>
              <a:gd name="connsiteX58" fmla="*/ 2571750 w 3105150"/>
              <a:gd name="connsiteY58" fmla="*/ 1866900 h 1871663"/>
              <a:gd name="connsiteX59" fmla="*/ 2776537 w 3105150"/>
              <a:gd name="connsiteY59" fmla="*/ 1852613 h 1871663"/>
              <a:gd name="connsiteX60" fmla="*/ 2814637 w 3105150"/>
              <a:gd name="connsiteY60" fmla="*/ 1843088 h 1871663"/>
              <a:gd name="connsiteX61" fmla="*/ 2871787 w 3105150"/>
              <a:gd name="connsiteY61" fmla="*/ 1847850 h 1871663"/>
              <a:gd name="connsiteX62" fmla="*/ 2981325 w 3105150"/>
              <a:gd name="connsiteY62" fmla="*/ 1862138 h 1871663"/>
              <a:gd name="connsiteX63" fmla="*/ 3048000 w 3105150"/>
              <a:gd name="connsiteY63" fmla="*/ 1852613 h 1871663"/>
              <a:gd name="connsiteX64" fmla="*/ 3105150 w 3105150"/>
              <a:gd name="connsiteY64" fmla="*/ 1852613 h 187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105150" h="1871663">
                <a:moveTo>
                  <a:pt x="0" y="0"/>
                </a:moveTo>
                <a:lnTo>
                  <a:pt x="0" y="0"/>
                </a:lnTo>
                <a:cubicBezTo>
                  <a:pt x="4762" y="12700"/>
                  <a:pt x="8851" y="25674"/>
                  <a:pt x="14287" y="38100"/>
                </a:cubicBezTo>
                <a:cubicBezTo>
                  <a:pt x="19978" y="51109"/>
                  <a:pt x="28351" y="62905"/>
                  <a:pt x="33337" y="76200"/>
                </a:cubicBezTo>
                <a:cubicBezTo>
                  <a:pt x="37934" y="88457"/>
                  <a:pt x="39489" y="101651"/>
                  <a:pt x="42862" y="114300"/>
                </a:cubicBezTo>
                <a:cubicBezTo>
                  <a:pt x="45840" y="125467"/>
                  <a:pt x="48732" y="136674"/>
                  <a:pt x="52387" y="147638"/>
                </a:cubicBezTo>
                <a:cubicBezTo>
                  <a:pt x="55090" y="155748"/>
                  <a:pt x="59398" y="163279"/>
                  <a:pt x="61912" y="171450"/>
                </a:cubicBezTo>
                <a:cubicBezTo>
                  <a:pt x="65762" y="183962"/>
                  <a:pt x="68064" y="196901"/>
                  <a:pt x="71437" y="209550"/>
                </a:cubicBezTo>
                <a:cubicBezTo>
                  <a:pt x="80936" y="245172"/>
                  <a:pt x="78426" y="236548"/>
                  <a:pt x="90487" y="266700"/>
                </a:cubicBezTo>
                <a:cubicBezTo>
                  <a:pt x="93662" y="284163"/>
                  <a:pt x="95495" y="301923"/>
                  <a:pt x="100012" y="319088"/>
                </a:cubicBezTo>
                <a:cubicBezTo>
                  <a:pt x="121319" y="400054"/>
                  <a:pt x="111732" y="308522"/>
                  <a:pt x="123825" y="414338"/>
                </a:cubicBezTo>
                <a:cubicBezTo>
                  <a:pt x="127987" y="450751"/>
                  <a:pt x="127157" y="487752"/>
                  <a:pt x="133350" y="523875"/>
                </a:cubicBezTo>
                <a:cubicBezTo>
                  <a:pt x="138905" y="556281"/>
                  <a:pt x="148985" y="574194"/>
                  <a:pt x="161925" y="600075"/>
                </a:cubicBezTo>
                <a:cubicBezTo>
                  <a:pt x="162315" y="602413"/>
                  <a:pt x="174417" y="684395"/>
                  <a:pt x="180975" y="695325"/>
                </a:cubicBezTo>
                <a:cubicBezTo>
                  <a:pt x="184628" y="701413"/>
                  <a:pt x="193675" y="701675"/>
                  <a:pt x="200025" y="704850"/>
                </a:cubicBezTo>
                <a:cubicBezTo>
                  <a:pt x="203200" y="717550"/>
                  <a:pt x="205410" y="730531"/>
                  <a:pt x="209550" y="742950"/>
                </a:cubicBezTo>
                <a:cubicBezTo>
                  <a:pt x="211795" y="749685"/>
                  <a:pt x="217908" y="754997"/>
                  <a:pt x="219075" y="762000"/>
                </a:cubicBezTo>
                <a:cubicBezTo>
                  <a:pt x="224321" y="793474"/>
                  <a:pt x="224087" y="825662"/>
                  <a:pt x="228600" y="857250"/>
                </a:cubicBezTo>
                <a:cubicBezTo>
                  <a:pt x="230451" y="870209"/>
                  <a:pt x="233528" y="883093"/>
                  <a:pt x="238125" y="895350"/>
                </a:cubicBezTo>
                <a:cubicBezTo>
                  <a:pt x="243111" y="908645"/>
                  <a:pt x="257175" y="933450"/>
                  <a:pt x="257175" y="933450"/>
                </a:cubicBezTo>
                <a:cubicBezTo>
                  <a:pt x="265112" y="965200"/>
                  <a:pt x="269803" y="997943"/>
                  <a:pt x="280987" y="1028700"/>
                </a:cubicBezTo>
                <a:cubicBezTo>
                  <a:pt x="287337" y="1046163"/>
                  <a:pt x="294442" y="1063369"/>
                  <a:pt x="300037" y="1081088"/>
                </a:cubicBezTo>
                <a:cubicBezTo>
                  <a:pt x="303979" y="1093571"/>
                  <a:pt x="305712" y="1106676"/>
                  <a:pt x="309562" y="1119188"/>
                </a:cubicBezTo>
                <a:cubicBezTo>
                  <a:pt x="312076" y="1127359"/>
                  <a:pt x="316384" y="1134890"/>
                  <a:pt x="319087" y="1143000"/>
                </a:cubicBezTo>
                <a:cubicBezTo>
                  <a:pt x="322742" y="1153964"/>
                  <a:pt x="323443" y="1166001"/>
                  <a:pt x="328612" y="1176338"/>
                </a:cubicBezTo>
                <a:cubicBezTo>
                  <a:pt x="350111" y="1219336"/>
                  <a:pt x="352086" y="1179746"/>
                  <a:pt x="366712" y="1238250"/>
                </a:cubicBezTo>
                <a:cubicBezTo>
                  <a:pt x="369887" y="1250950"/>
                  <a:pt x="371640" y="1264093"/>
                  <a:pt x="376237" y="1276350"/>
                </a:cubicBezTo>
                <a:cubicBezTo>
                  <a:pt x="387527" y="1306458"/>
                  <a:pt x="403010" y="1324968"/>
                  <a:pt x="419100" y="1352550"/>
                </a:cubicBezTo>
                <a:cubicBezTo>
                  <a:pt x="422677" y="1358682"/>
                  <a:pt x="424687" y="1365693"/>
                  <a:pt x="428625" y="1371600"/>
                </a:cubicBezTo>
                <a:cubicBezTo>
                  <a:pt x="475693" y="1442203"/>
                  <a:pt x="420691" y="1353084"/>
                  <a:pt x="466725" y="1414463"/>
                </a:cubicBezTo>
                <a:cubicBezTo>
                  <a:pt x="470985" y="1420143"/>
                  <a:pt x="471575" y="1428170"/>
                  <a:pt x="476250" y="1433513"/>
                </a:cubicBezTo>
                <a:cubicBezTo>
                  <a:pt x="489950" y="1449170"/>
                  <a:pt x="501905" y="1453485"/>
                  <a:pt x="519112" y="1462088"/>
                </a:cubicBezTo>
                <a:cubicBezTo>
                  <a:pt x="525462" y="1471613"/>
                  <a:pt x="532680" y="1480613"/>
                  <a:pt x="538162" y="1490663"/>
                </a:cubicBezTo>
                <a:cubicBezTo>
                  <a:pt x="551760" y="1515594"/>
                  <a:pt x="556181" y="1546783"/>
                  <a:pt x="576262" y="1566863"/>
                </a:cubicBezTo>
                <a:cubicBezTo>
                  <a:pt x="584200" y="1574800"/>
                  <a:pt x="592566" y="1582331"/>
                  <a:pt x="600075" y="1590675"/>
                </a:cubicBezTo>
                <a:cubicBezTo>
                  <a:pt x="606875" y="1598231"/>
                  <a:pt x="611937" y="1607300"/>
                  <a:pt x="619125" y="1614488"/>
                </a:cubicBezTo>
                <a:cubicBezTo>
                  <a:pt x="624738" y="1620101"/>
                  <a:pt x="632562" y="1623162"/>
                  <a:pt x="638175" y="1628775"/>
                </a:cubicBezTo>
                <a:cubicBezTo>
                  <a:pt x="645363" y="1635963"/>
                  <a:pt x="651246" y="1644367"/>
                  <a:pt x="657225" y="1652588"/>
                </a:cubicBezTo>
                <a:cubicBezTo>
                  <a:pt x="663958" y="1661846"/>
                  <a:pt x="668180" y="1673068"/>
                  <a:pt x="676275" y="1681163"/>
                </a:cubicBezTo>
                <a:cubicBezTo>
                  <a:pt x="681295" y="1686183"/>
                  <a:pt x="688975" y="1687513"/>
                  <a:pt x="695325" y="1690688"/>
                </a:cubicBezTo>
                <a:cubicBezTo>
                  <a:pt x="698500" y="1697038"/>
                  <a:pt x="699830" y="1704718"/>
                  <a:pt x="704850" y="1709738"/>
                </a:cubicBezTo>
                <a:cubicBezTo>
                  <a:pt x="731775" y="1736663"/>
                  <a:pt x="739972" y="1739205"/>
                  <a:pt x="766762" y="1752600"/>
                </a:cubicBezTo>
                <a:cubicBezTo>
                  <a:pt x="786208" y="1791491"/>
                  <a:pt x="761902" y="1754932"/>
                  <a:pt x="814387" y="1781175"/>
                </a:cubicBezTo>
                <a:cubicBezTo>
                  <a:pt x="864376" y="1806169"/>
                  <a:pt x="804914" y="1795478"/>
                  <a:pt x="852487" y="1809750"/>
                </a:cubicBezTo>
                <a:cubicBezTo>
                  <a:pt x="877565" y="1817273"/>
                  <a:pt x="902707" y="1825553"/>
                  <a:pt x="928687" y="1828800"/>
                </a:cubicBezTo>
                <a:cubicBezTo>
                  <a:pt x="1022499" y="1840526"/>
                  <a:pt x="979702" y="1833746"/>
                  <a:pt x="1057275" y="1847850"/>
                </a:cubicBezTo>
                <a:cubicBezTo>
                  <a:pt x="1116777" y="1832976"/>
                  <a:pt x="1049645" y="1847850"/>
                  <a:pt x="1190625" y="1847850"/>
                </a:cubicBezTo>
                <a:cubicBezTo>
                  <a:pt x="1214490" y="1847850"/>
                  <a:pt x="1238250" y="1844675"/>
                  <a:pt x="1262062" y="1843088"/>
                </a:cubicBezTo>
                <a:cubicBezTo>
                  <a:pt x="1336675" y="1844675"/>
                  <a:pt x="1411270" y="1847850"/>
                  <a:pt x="1485900" y="1847850"/>
                </a:cubicBezTo>
                <a:cubicBezTo>
                  <a:pt x="1492445" y="1847850"/>
                  <a:pt x="1498405" y="1843088"/>
                  <a:pt x="1504950" y="1843088"/>
                </a:cubicBezTo>
                <a:cubicBezTo>
                  <a:pt x="1528815" y="1843088"/>
                  <a:pt x="1552575" y="1846263"/>
                  <a:pt x="1576387" y="1847850"/>
                </a:cubicBezTo>
                <a:cubicBezTo>
                  <a:pt x="1663684" y="1836939"/>
                  <a:pt x="1661372" y="1836286"/>
                  <a:pt x="1800225" y="1833563"/>
                </a:cubicBezTo>
                <a:cubicBezTo>
                  <a:pt x="1819337" y="1833188"/>
                  <a:pt x="1838325" y="1836738"/>
                  <a:pt x="1857375" y="1838325"/>
                </a:cubicBezTo>
                <a:cubicBezTo>
                  <a:pt x="1893623" y="1829264"/>
                  <a:pt x="1860580" y="1835088"/>
                  <a:pt x="1914525" y="1838325"/>
                </a:cubicBezTo>
                <a:cubicBezTo>
                  <a:pt x="1981156" y="1842323"/>
                  <a:pt x="2047875" y="1844675"/>
                  <a:pt x="2114550" y="1847850"/>
                </a:cubicBezTo>
                <a:cubicBezTo>
                  <a:pt x="2163762" y="1846263"/>
                  <a:pt x="2212949" y="1843088"/>
                  <a:pt x="2262187" y="1843088"/>
                </a:cubicBezTo>
                <a:cubicBezTo>
                  <a:pt x="2286053" y="1843088"/>
                  <a:pt x="2309867" y="1845587"/>
                  <a:pt x="2333625" y="1847850"/>
                </a:cubicBezTo>
                <a:cubicBezTo>
                  <a:pt x="2422543" y="1856318"/>
                  <a:pt x="2454862" y="1861158"/>
                  <a:pt x="2533650" y="1871663"/>
                </a:cubicBezTo>
                <a:cubicBezTo>
                  <a:pt x="2546350" y="1870075"/>
                  <a:pt x="2558990" y="1867901"/>
                  <a:pt x="2571750" y="1866900"/>
                </a:cubicBezTo>
                <a:cubicBezTo>
                  <a:pt x="2639969" y="1861549"/>
                  <a:pt x="2708435" y="1859290"/>
                  <a:pt x="2776537" y="1852613"/>
                </a:cubicBezTo>
                <a:cubicBezTo>
                  <a:pt x="2789565" y="1851336"/>
                  <a:pt x="2801937" y="1846263"/>
                  <a:pt x="2814637" y="1843088"/>
                </a:cubicBezTo>
                <a:cubicBezTo>
                  <a:pt x="2833687" y="1844675"/>
                  <a:pt x="2852795" y="1845679"/>
                  <a:pt x="2871787" y="1847850"/>
                </a:cubicBezTo>
                <a:cubicBezTo>
                  <a:pt x="2908371" y="1852031"/>
                  <a:pt x="2944516" y="1861143"/>
                  <a:pt x="2981325" y="1862138"/>
                </a:cubicBezTo>
                <a:cubicBezTo>
                  <a:pt x="3003767" y="1862745"/>
                  <a:pt x="3025615" y="1854335"/>
                  <a:pt x="3048000" y="1852613"/>
                </a:cubicBezTo>
                <a:cubicBezTo>
                  <a:pt x="3066994" y="1851152"/>
                  <a:pt x="3086100" y="1852613"/>
                  <a:pt x="3105150" y="1852613"/>
                </a:cubicBezTo>
              </a:path>
            </a:pathLst>
          </a:custGeom>
          <a:noFill/>
          <a:ln w="762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ED5AF38-045C-4979-9B93-CF7E70930E76}"/>
              </a:ext>
            </a:extLst>
          </p:cNvPr>
          <p:cNvSpPr txBox="1"/>
          <p:nvPr/>
        </p:nvSpPr>
        <p:spPr>
          <a:xfrm>
            <a:off x="1030283" y="3788035"/>
            <a:ext cx="1101627" cy="923330"/>
          </a:xfrm>
          <a:prstGeom prst="rect">
            <a:avLst/>
          </a:prstGeom>
          <a:solidFill>
            <a:srgbClr val="CC00CC"/>
          </a:solidFill>
        </p:spPr>
        <p:txBody>
          <a:bodyPr wrap="square" rtlCol="0">
            <a:spAutoFit/>
          </a:bodyPr>
          <a:lstStyle/>
          <a:p>
            <a:pPr algn="ctr"/>
            <a:r>
              <a:rPr lang="en-US" b="1" dirty="0">
                <a:solidFill>
                  <a:schemeClr val="bg1"/>
                </a:solidFill>
              </a:rPr>
              <a:t>Change Point 40 mmHg</a:t>
            </a:r>
          </a:p>
        </p:txBody>
      </p:sp>
      <p:sp>
        <p:nvSpPr>
          <p:cNvPr id="12" name="Freeform: Shape 11">
            <a:extLst>
              <a:ext uri="{FF2B5EF4-FFF2-40B4-BE49-F238E27FC236}">
                <a16:creationId xmlns:a16="http://schemas.microsoft.com/office/drawing/2014/main" id="{BD4329C7-874D-43D2-BA4F-8A9C25AA15B0}"/>
              </a:ext>
            </a:extLst>
          </p:cNvPr>
          <p:cNvSpPr/>
          <p:nvPr/>
        </p:nvSpPr>
        <p:spPr>
          <a:xfrm>
            <a:off x="2067482" y="4919663"/>
            <a:ext cx="3081338" cy="600140"/>
          </a:xfrm>
          <a:custGeom>
            <a:avLst/>
            <a:gdLst>
              <a:gd name="connsiteX0" fmla="*/ 0 w 3081338"/>
              <a:gd name="connsiteY0" fmla="*/ 0 h 600140"/>
              <a:gd name="connsiteX1" fmla="*/ 0 w 3081338"/>
              <a:gd name="connsiteY1" fmla="*/ 0 h 600140"/>
              <a:gd name="connsiteX2" fmla="*/ 19050 w 3081338"/>
              <a:gd name="connsiteY2" fmla="*/ 47625 h 600140"/>
              <a:gd name="connsiteX3" fmla="*/ 28575 w 3081338"/>
              <a:gd name="connsiteY3" fmla="*/ 66675 h 600140"/>
              <a:gd name="connsiteX4" fmla="*/ 47625 w 3081338"/>
              <a:gd name="connsiteY4" fmla="*/ 123825 h 600140"/>
              <a:gd name="connsiteX5" fmla="*/ 66675 w 3081338"/>
              <a:gd name="connsiteY5" fmla="*/ 133350 h 600140"/>
              <a:gd name="connsiteX6" fmla="*/ 100013 w 3081338"/>
              <a:gd name="connsiteY6" fmla="*/ 161925 h 600140"/>
              <a:gd name="connsiteX7" fmla="*/ 119063 w 3081338"/>
              <a:gd name="connsiteY7" fmla="*/ 190500 h 600140"/>
              <a:gd name="connsiteX8" fmla="*/ 138113 w 3081338"/>
              <a:gd name="connsiteY8" fmla="*/ 228600 h 600140"/>
              <a:gd name="connsiteX9" fmla="*/ 157163 w 3081338"/>
              <a:gd name="connsiteY9" fmla="*/ 238125 h 600140"/>
              <a:gd name="connsiteX10" fmla="*/ 166688 w 3081338"/>
              <a:gd name="connsiteY10" fmla="*/ 257175 h 600140"/>
              <a:gd name="connsiteX11" fmla="*/ 185738 w 3081338"/>
              <a:gd name="connsiteY11" fmla="*/ 266700 h 600140"/>
              <a:gd name="connsiteX12" fmla="*/ 204788 w 3081338"/>
              <a:gd name="connsiteY12" fmla="*/ 304800 h 600140"/>
              <a:gd name="connsiteX13" fmla="*/ 242888 w 3081338"/>
              <a:gd name="connsiteY13" fmla="*/ 323850 h 600140"/>
              <a:gd name="connsiteX14" fmla="*/ 252413 w 3081338"/>
              <a:gd name="connsiteY14" fmla="*/ 347662 h 600140"/>
              <a:gd name="connsiteX15" fmla="*/ 319088 w 3081338"/>
              <a:gd name="connsiteY15" fmla="*/ 376237 h 600140"/>
              <a:gd name="connsiteX16" fmla="*/ 357188 w 3081338"/>
              <a:gd name="connsiteY16" fmla="*/ 395287 h 600140"/>
              <a:gd name="connsiteX17" fmla="*/ 395288 w 3081338"/>
              <a:gd name="connsiteY17" fmla="*/ 404812 h 600140"/>
              <a:gd name="connsiteX18" fmla="*/ 452438 w 3081338"/>
              <a:gd name="connsiteY18" fmla="*/ 423862 h 600140"/>
              <a:gd name="connsiteX19" fmla="*/ 490538 w 3081338"/>
              <a:gd name="connsiteY19" fmla="*/ 433387 h 600140"/>
              <a:gd name="connsiteX20" fmla="*/ 528638 w 3081338"/>
              <a:gd name="connsiteY20" fmla="*/ 452437 h 600140"/>
              <a:gd name="connsiteX21" fmla="*/ 604838 w 3081338"/>
              <a:gd name="connsiteY21" fmla="*/ 471487 h 600140"/>
              <a:gd name="connsiteX22" fmla="*/ 642938 w 3081338"/>
              <a:gd name="connsiteY22" fmla="*/ 481012 h 600140"/>
              <a:gd name="connsiteX23" fmla="*/ 681038 w 3081338"/>
              <a:gd name="connsiteY23" fmla="*/ 495300 h 600140"/>
              <a:gd name="connsiteX24" fmla="*/ 776288 w 3081338"/>
              <a:gd name="connsiteY24" fmla="*/ 514350 h 600140"/>
              <a:gd name="connsiteX25" fmla="*/ 852488 w 3081338"/>
              <a:gd name="connsiteY25" fmla="*/ 533400 h 600140"/>
              <a:gd name="connsiteX26" fmla="*/ 976313 w 3081338"/>
              <a:gd name="connsiteY26" fmla="*/ 552450 h 600140"/>
              <a:gd name="connsiteX27" fmla="*/ 995363 w 3081338"/>
              <a:gd name="connsiteY27" fmla="*/ 547687 h 600140"/>
              <a:gd name="connsiteX28" fmla="*/ 1052513 w 3081338"/>
              <a:gd name="connsiteY28" fmla="*/ 547687 h 600140"/>
              <a:gd name="connsiteX29" fmla="*/ 1181100 w 3081338"/>
              <a:gd name="connsiteY29" fmla="*/ 561975 h 600140"/>
              <a:gd name="connsiteX30" fmla="*/ 1309688 w 3081338"/>
              <a:gd name="connsiteY30" fmla="*/ 571500 h 600140"/>
              <a:gd name="connsiteX31" fmla="*/ 1662113 w 3081338"/>
              <a:gd name="connsiteY31" fmla="*/ 590550 h 600140"/>
              <a:gd name="connsiteX32" fmla="*/ 1809750 w 3081338"/>
              <a:gd name="connsiteY32" fmla="*/ 585787 h 600140"/>
              <a:gd name="connsiteX33" fmla="*/ 2109788 w 3081338"/>
              <a:gd name="connsiteY33" fmla="*/ 585787 h 600140"/>
              <a:gd name="connsiteX34" fmla="*/ 2166938 w 3081338"/>
              <a:gd name="connsiteY34" fmla="*/ 585787 h 600140"/>
              <a:gd name="connsiteX35" fmla="*/ 2185988 w 3081338"/>
              <a:gd name="connsiteY35" fmla="*/ 590550 h 600140"/>
              <a:gd name="connsiteX36" fmla="*/ 2262188 w 3081338"/>
              <a:gd name="connsiteY36" fmla="*/ 600075 h 600140"/>
              <a:gd name="connsiteX37" fmla="*/ 2319338 w 3081338"/>
              <a:gd name="connsiteY37" fmla="*/ 600075 h 600140"/>
              <a:gd name="connsiteX38" fmla="*/ 2338388 w 3081338"/>
              <a:gd name="connsiteY38" fmla="*/ 595312 h 600140"/>
              <a:gd name="connsiteX39" fmla="*/ 2376488 w 3081338"/>
              <a:gd name="connsiteY39" fmla="*/ 600075 h 600140"/>
              <a:gd name="connsiteX40" fmla="*/ 2395538 w 3081338"/>
              <a:gd name="connsiteY40" fmla="*/ 595312 h 600140"/>
              <a:gd name="connsiteX41" fmla="*/ 2524125 w 3081338"/>
              <a:gd name="connsiteY41" fmla="*/ 585787 h 600140"/>
              <a:gd name="connsiteX42" fmla="*/ 2667000 w 3081338"/>
              <a:gd name="connsiteY42" fmla="*/ 600075 h 600140"/>
              <a:gd name="connsiteX43" fmla="*/ 2743200 w 3081338"/>
              <a:gd name="connsiteY43" fmla="*/ 595312 h 600140"/>
              <a:gd name="connsiteX44" fmla="*/ 2928938 w 3081338"/>
              <a:gd name="connsiteY44" fmla="*/ 581025 h 600140"/>
              <a:gd name="connsiteX45" fmla="*/ 2986088 w 3081338"/>
              <a:gd name="connsiteY45" fmla="*/ 576262 h 600140"/>
              <a:gd name="connsiteX46" fmla="*/ 3081338 w 3081338"/>
              <a:gd name="connsiteY46" fmla="*/ 566737 h 60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081338" h="600140">
                <a:moveTo>
                  <a:pt x="0" y="0"/>
                </a:moveTo>
                <a:lnTo>
                  <a:pt x="0" y="0"/>
                </a:lnTo>
                <a:cubicBezTo>
                  <a:pt x="6350" y="15875"/>
                  <a:pt x="12315" y="31910"/>
                  <a:pt x="19050" y="47625"/>
                </a:cubicBezTo>
                <a:cubicBezTo>
                  <a:pt x="21847" y="54150"/>
                  <a:pt x="26330" y="59940"/>
                  <a:pt x="28575" y="66675"/>
                </a:cubicBezTo>
                <a:cubicBezTo>
                  <a:pt x="31266" y="74749"/>
                  <a:pt x="36886" y="113086"/>
                  <a:pt x="47625" y="123825"/>
                </a:cubicBezTo>
                <a:cubicBezTo>
                  <a:pt x="52645" y="128845"/>
                  <a:pt x="60325" y="130175"/>
                  <a:pt x="66675" y="133350"/>
                </a:cubicBezTo>
                <a:cubicBezTo>
                  <a:pt x="91133" y="182266"/>
                  <a:pt x="56230" y="123008"/>
                  <a:pt x="100013" y="161925"/>
                </a:cubicBezTo>
                <a:cubicBezTo>
                  <a:pt x="108569" y="169530"/>
                  <a:pt x="113383" y="180561"/>
                  <a:pt x="119063" y="190500"/>
                </a:cubicBezTo>
                <a:cubicBezTo>
                  <a:pt x="126108" y="202828"/>
                  <a:pt x="125413" y="222250"/>
                  <a:pt x="138113" y="228600"/>
                </a:cubicBezTo>
                <a:lnTo>
                  <a:pt x="157163" y="238125"/>
                </a:lnTo>
                <a:cubicBezTo>
                  <a:pt x="160338" y="244475"/>
                  <a:pt x="161668" y="252155"/>
                  <a:pt x="166688" y="257175"/>
                </a:cubicBezTo>
                <a:cubicBezTo>
                  <a:pt x="171708" y="262195"/>
                  <a:pt x="181303" y="261156"/>
                  <a:pt x="185738" y="266700"/>
                </a:cubicBezTo>
                <a:cubicBezTo>
                  <a:pt x="194608" y="277788"/>
                  <a:pt x="192088" y="298450"/>
                  <a:pt x="204788" y="304800"/>
                </a:cubicBezTo>
                <a:lnTo>
                  <a:pt x="242888" y="323850"/>
                </a:lnTo>
                <a:cubicBezTo>
                  <a:pt x="246063" y="331787"/>
                  <a:pt x="246733" y="341273"/>
                  <a:pt x="252413" y="347662"/>
                </a:cubicBezTo>
                <a:cubicBezTo>
                  <a:pt x="274933" y="372997"/>
                  <a:pt x="289262" y="365052"/>
                  <a:pt x="319088" y="376237"/>
                </a:cubicBezTo>
                <a:cubicBezTo>
                  <a:pt x="332383" y="381223"/>
                  <a:pt x="343413" y="391843"/>
                  <a:pt x="357188" y="395287"/>
                </a:cubicBezTo>
                <a:cubicBezTo>
                  <a:pt x="369888" y="398462"/>
                  <a:pt x="382749" y="401050"/>
                  <a:pt x="395288" y="404812"/>
                </a:cubicBezTo>
                <a:cubicBezTo>
                  <a:pt x="414522" y="410582"/>
                  <a:pt x="433204" y="418092"/>
                  <a:pt x="452438" y="423862"/>
                </a:cubicBezTo>
                <a:cubicBezTo>
                  <a:pt x="464977" y="427624"/>
                  <a:pt x="478281" y="428790"/>
                  <a:pt x="490538" y="433387"/>
                </a:cubicBezTo>
                <a:cubicBezTo>
                  <a:pt x="503833" y="438373"/>
                  <a:pt x="514863" y="448993"/>
                  <a:pt x="528638" y="452437"/>
                </a:cubicBezTo>
                <a:lnTo>
                  <a:pt x="604838" y="471487"/>
                </a:lnTo>
                <a:cubicBezTo>
                  <a:pt x="617538" y="474662"/>
                  <a:pt x="630681" y="476415"/>
                  <a:pt x="642938" y="481012"/>
                </a:cubicBezTo>
                <a:cubicBezTo>
                  <a:pt x="655638" y="485775"/>
                  <a:pt x="668092" y="491254"/>
                  <a:pt x="681038" y="495300"/>
                </a:cubicBezTo>
                <a:cubicBezTo>
                  <a:pt x="724729" y="508954"/>
                  <a:pt x="725619" y="503492"/>
                  <a:pt x="776288" y="514350"/>
                </a:cubicBezTo>
                <a:cubicBezTo>
                  <a:pt x="801889" y="519836"/>
                  <a:pt x="826729" y="528716"/>
                  <a:pt x="852488" y="533400"/>
                </a:cubicBezTo>
                <a:cubicBezTo>
                  <a:pt x="928511" y="547222"/>
                  <a:pt x="887282" y="540579"/>
                  <a:pt x="976313" y="552450"/>
                </a:cubicBezTo>
                <a:cubicBezTo>
                  <a:pt x="982663" y="550862"/>
                  <a:pt x="988818" y="547687"/>
                  <a:pt x="995363" y="547687"/>
                </a:cubicBezTo>
                <a:cubicBezTo>
                  <a:pt x="1062255" y="547687"/>
                  <a:pt x="1009643" y="558406"/>
                  <a:pt x="1052513" y="547687"/>
                </a:cubicBezTo>
                <a:cubicBezTo>
                  <a:pt x="1106271" y="561128"/>
                  <a:pt x="1069791" y="553070"/>
                  <a:pt x="1181100" y="561975"/>
                </a:cubicBezTo>
                <a:lnTo>
                  <a:pt x="1309688" y="571500"/>
                </a:lnTo>
                <a:cubicBezTo>
                  <a:pt x="1410921" y="578031"/>
                  <a:pt x="1562652" y="585449"/>
                  <a:pt x="1662113" y="590550"/>
                </a:cubicBezTo>
                <a:cubicBezTo>
                  <a:pt x="1711325" y="588962"/>
                  <a:pt x="1760512" y="585787"/>
                  <a:pt x="1809750" y="585787"/>
                </a:cubicBezTo>
                <a:cubicBezTo>
                  <a:pt x="2124446" y="585787"/>
                  <a:pt x="1979179" y="602115"/>
                  <a:pt x="2109788" y="585787"/>
                </a:cubicBezTo>
                <a:cubicBezTo>
                  <a:pt x="2152658" y="596506"/>
                  <a:pt x="2100046" y="585787"/>
                  <a:pt x="2166938" y="585787"/>
                </a:cubicBezTo>
                <a:cubicBezTo>
                  <a:pt x="2173483" y="585787"/>
                  <a:pt x="2179515" y="589579"/>
                  <a:pt x="2185988" y="590550"/>
                </a:cubicBezTo>
                <a:cubicBezTo>
                  <a:pt x="2211302" y="594347"/>
                  <a:pt x="2236788" y="596900"/>
                  <a:pt x="2262188" y="600075"/>
                </a:cubicBezTo>
                <a:cubicBezTo>
                  <a:pt x="2305058" y="589356"/>
                  <a:pt x="2252446" y="600075"/>
                  <a:pt x="2319338" y="600075"/>
                </a:cubicBezTo>
                <a:cubicBezTo>
                  <a:pt x="2325883" y="600075"/>
                  <a:pt x="2332038" y="596900"/>
                  <a:pt x="2338388" y="595312"/>
                </a:cubicBezTo>
                <a:cubicBezTo>
                  <a:pt x="2351088" y="596900"/>
                  <a:pt x="2363689" y="600075"/>
                  <a:pt x="2376488" y="600075"/>
                </a:cubicBezTo>
                <a:cubicBezTo>
                  <a:pt x="2383033" y="600075"/>
                  <a:pt x="2389023" y="595943"/>
                  <a:pt x="2395538" y="595312"/>
                </a:cubicBezTo>
                <a:cubicBezTo>
                  <a:pt x="2438318" y="591172"/>
                  <a:pt x="2481263" y="588962"/>
                  <a:pt x="2524125" y="585787"/>
                </a:cubicBezTo>
                <a:cubicBezTo>
                  <a:pt x="2578496" y="599381"/>
                  <a:pt x="2567255" y="597700"/>
                  <a:pt x="2667000" y="600075"/>
                </a:cubicBezTo>
                <a:cubicBezTo>
                  <a:pt x="2692442" y="600681"/>
                  <a:pt x="2717800" y="596900"/>
                  <a:pt x="2743200" y="595312"/>
                </a:cubicBezTo>
                <a:cubicBezTo>
                  <a:pt x="2903532" y="574624"/>
                  <a:pt x="2841601" y="570107"/>
                  <a:pt x="2928938" y="581025"/>
                </a:cubicBezTo>
                <a:lnTo>
                  <a:pt x="2986088" y="576262"/>
                </a:lnTo>
                <a:cubicBezTo>
                  <a:pt x="3086227" y="566571"/>
                  <a:pt x="3045823" y="566737"/>
                  <a:pt x="3081338" y="566737"/>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264F21-4BFF-4292-AE63-4DCFA4A456F2}"/>
              </a:ext>
            </a:extLst>
          </p:cNvPr>
          <p:cNvSpPr txBox="1"/>
          <p:nvPr/>
        </p:nvSpPr>
        <p:spPr>
          <a:xfrm>
            <a:off x="806445" y="5664460"/>
            <a:ext cx="1101627" cy="923330"/>
          </a:xfrm>
          <a:prstGeom prst="rect">
            <a:avLst/>
          </a:prstGeom>
          <a:solidFill>
            <a:srgbClr val="FF0000"/>
          </a:solidFill>
        </p:spPr>
        <p:txBody>
          <a:bodyPr wrap="square" rtlCol="0">
            <a:spAutoFit/>
          </a:bodyPr>
          <a:lstStyle/>
          <a:p>
            <a:pPr algn="ctr"/>
            <a:r>
              <a:rPr lang="en-US" b="1" dirty="0">
                <a:solidFill>
                  <a:schemeClr val="bg1"/>
                </a:solidFill>
              </a:rPr>
              <a:t>Change Point 30 mmHg</a:t>
            </a:r>
          </a:p>
        </p:txBody>
      </p:sp>
      <p:sp>
        <p:nvSpPr>
          <p:cNvPr id="17" name="TextBox 16">
            <a:extLst>
              <a:ext uri="{FF2B5EF4-FFF2-40B4-BE49-F238E27FC236}">
                <a16:creationId xmlns:a16="http://schemas.microsoft.com/office/drawing/2014/main" id="{E8F6F846-D408-4596-858C-0A6AA4FF8CEF}"/>
              </a:ext>
            </a:extLst>
          </p:cNvPr>
          <p:cNvSpPr txBox="1"/>
          <p:nvPr/>
        </p:nvSpPr>
        <p:spPr>
          <a:xfrm>
            <a:off x="9706151" y="5941459"/>
            <a:ext cx="2152650" cy="646331"/>
          </a:xfrm>
          <a:prstGeom prst="rect">
            <a:avLst/>
          </a:prstGeom>
          <a:noFill/>
        </p:spPr>
        <p:txBody>
          <a:bodyPr wrap="square" rtlCol="0">
            <a:spAutoFit/>
          </a:bodyPr>
          <a:lstStyle/>
          <a:p>
            <a:r>
              <a:rPr lang="en-US" dirty="0"/>
              <a:t>Rudolph – congenital heart disease</a:t>
            </a:r>
          </a:p>
        </p:txBody>
      </p:sp>
      <p:sp>
        <p:nvSpPr>
          <p:cNvPr id="3" name="TextBox 2">
            <a:extLst>
              <a:ext uri="{FF2B5EF4-FFF2-40B4-BE49-F238E27FC236}">
                <a16:creationId xmlns:a16="http://schemas.microsoft.com/office/drawing/2014/main" id="{CDDC2C02-5808-4485-8458-1FDE1DB01248}"/>
              </a:ext>
            </a:extLst>
          </p:cNvPr>
          <p:cNvSpPr txBox="1"/>
          <p:nvPr/>
        </p:nvSpPr>
        <p:spPr>
          <a:xfrm>
            <a:off x="18510" y="74465"/>
            <a:ext cx="12041119" cy="646331"/>
          </a:xfrm>
          <a:prstGeom prst="rect">
            <a:avLst/>
          </a:prstGeom>
          <a:solidFill>
            <a:srgbClr val="0000FF"/>
          </a:solidFill>
        </p:spPr>
        <p:txBody>
          <a:bodyPr wrap="square" rtlCol="0">
            <a:spAutoFit/>
          </a:bodyPr>
          <a:lstStyle/>
          <a:p>
            <a:r>
              <a:rPr lang="en-US" sz="3600" b="1" dirty="0">
                <a:solidFill>
                  <a:schemeClr val="bg1"/>
                </a:solidFill>
              </a:rPr>
              <a:t>Acidosis Exacerbates Hypoxic Pulmonary Vasoconstriction</a:t>
            </a:r>
          </a:p>
        </p:txBody>
      </p:sp>
      <p:sp>
        <p:nvSpPr>
          <p:cNvPr id="7" name="TextBox 6">
            <a:extLst>
              <a:ext uri="{FF2B5EF4-FFF2-40B4-BE49-F238E27FC236}">
                <a16:creationId xmlns:a16="http://schemas.microsoft.com/office/drawing/2014/main" id="{4F379902-92F5-52CE-6127-0A346B363C59}"/>
              </a:ext>
            </a:extLst>
          </p:cNvPr>
          <p:cNvSpPr txBox="1"/>
          <p:nvPr/>
        </p:nvSpPr>
        <p:spPr>
          <a:xfrm>
            <a:off x="8133845" y="825827"/>
            <a:ext cx="3453726" cy="1938992"/>
          </a:xfrm>
          <a:prstGeom prst="rect">
            <a:avLst/>
          </a:prstGeom>
          <a:solidFill>
            <a:srgbClr val="C00000"/>
          </a:solidFill>
        </p:spPr>
        <p:txBody>
          <a:bodyPr wrap="square" rtlCol="0">
            <a:spAutoFit/>
          </a:bodyPr>
          <a:lstStyle/>
          <a:p>
            <a:pPr algn="ctr"/>
            <a:r>
              <a:rPr lang="en-US" sz="2400" b="1" dirty="0">
                <a:solidFill>
                  <a:schemeClr val="bg1"/>
                </a:solidFill>
              </a:rPr>
              <a:t>Consider targeting</a:t>
            </a:r>
          </a:p>
          <a:p>
            <a:pPr algn="ctr"/>
            <a:r>
              <a:rPr lang="en-US" sz="2400" b="1" dirty="0">
                <a:solidFill>
                  <a:schemeClr val="bg1"/>
                </a:solidFill>
              </a:rPr>
              <a:t>SpO</a:t>
            </a:r>
            <a:r>
              <a:rPr lang="en-US" sz="2400" b="1" baseline="-25000" dirty="0">
                <a:solidFill>
                  <a:schemeClr val="bg1"/>
                </a:solidFill>
              </a:rPr>
              <a:t>2</a:t>
            </a:r>
            <a:r>
              <a:rPr lang="en-US" sz="2400" b="1" dirty="0">
                <a:solidFill>
                  <a:schemeClr val="bg1"/>
                </a:solidFill>
              </a:rPr>
              <a:t> – preductal mid-to high 90s (92-98%)</a:t>
            </a:r>
          </a:p>
          <a:p>
            <a:pPr algn="ctr"/>
            <a:r>
              <a:rPr lang="en-US" sz="2400" b="1" dirty="0">
                <a:solidFill>
                  <a:schemeClr val="bg1"/>
                </a:solidFill>
              </a:rPr>
              <a:t>Acidosis, hypothermia, FiO</a:t>
            </a:r>
            <a:r>
              <a:rPr lang="en-US" sz="2400" b="1" baseline="-25000" dirty="0">
                <a:solidFill>
                  <a:schemeClr val="bg1"/>
                </a:solidFill>
              </a:rPr>
              <a:t>2</a:t>
            </a:r>
            <a:r>
              <a:rPr lang="en-US" sz="2400" b="1" dirty="0">
                <a:solidFill>
                  <a:schemeClr val="bg1"/>
                </a:solidFill>
              </a:rPr>
              <a:t> &lt; 0.6</a:t>
            </a:r>
          </a:p>
        </p:txBody>
      </p:sp>
      <p:pic>
        <p:nvPicPr>
          <p:cNvPr id="9" name="Picture 8">
            <a:extLst>
              <a:ext uri="{FF2B5EF4-FFF2-40B4-BE49-F238E27FC236}">
                <a16:creationId xmlns:a16="http://schemas.microsoft.com/office/drawing/2014/main" id="{7E10D753-DC6E-50A4-82C8-11BAEA63AC51}"/>
              </a:ext>
            </a:extLst>
          </p:cNvPr>
          <p:cNvPicPr>
            <a:picLocks noChangeAspect="1"/>
          </p:cNvPicPr>
          <p:nvPr/>
        </p:nvPicPr>
        <p:blipFill>
          <a:blip r:embed="rId3"/>
          <a:stretch>
            <a:fillRect/>
          </a:stretch>
        </p:blipFill>
        <p:spPr>
          <a:xfrm>
            <a:off x="9750904" y="3164460"/>
            <a:ext cx="1661558" cy="2347280"/>
          </a:xfrm>
          <a:prstGeom prst="rect">
            <a:avLst/>
          </a:prstGeom>
        </p:spPr>
      </p:pic>
      <p:pic>
        <p:nvPicPr>
          <p:cNvPr id="1026" name="Picture 2" descr="Congenital Diseases of the Heart: Clinical-Physiological Considerations">
            <a:extLst>
              <a:ext uri="{FF2B5EF4-FFF2-40B4-BE49-F238E27FC236}">
                <a16:creationId xmlns:a16="http://schemas.microsoft.com/office/drawing/2014/main" id="{2D5DC729-E5B8-0724-ADC8-92D0AF2CE4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6416" y="3295650"/>
            <a:ext cx="2420176" cy="3448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73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P spid="8" grpId="0" animBg="1"/>
      <p:bldP spid="11" grpId="0" animBg="1"/>
      <p:bldP spid="12" grpId="0" animBg="1"/>
      <p:bldP spid="13"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4DC0A-C833-4E04-9E5B-F6C713E769A4}"/>
              </a:ext>
            </a:extLst>
          </p:cNvPr>
          <p:cNvSpPr>
            <a:spLocks noGrp="1"/>
          </p:cNvSpPr>
          <p:nvPr>
            <p:ph type="title"/>
          </p:nvPr>
        </p:nvSpPr>
        <p:spPr>
          <a:xfrm>
            <a:off x="0" y="1312"/>
            <a:ext cx="12192000" cy="1143000"/>
          </a:xfrm>
          <a:solidFill>
            <a:schemeClr val="tx1"/>
          </a:solidFill>
        </p:spPr>
        <p:txBody>
          <a:bodyPr/>
          <a:lstStyle/>
          <a:p>
            <a:r>
              <a:rPr lang="en-US" b="1" dirty="0">
                <a:solidFill>
                  <a:schemeClr val="bg1"/>
                </a:solidFill>
              </a:rPr>
              <a:t>Occult Hypoxemia in Black Children </a:t>
            </a:r>
            <a:r>
              <a:rPr lang="en-US" b="1" dirty="0">
                <a:solidFill>
                  <a:schemeClr val="bg1"/>
                </a:solidFill>
                <a:sym typeface="Wingdings" panose="05000000000000000000" pitchFamily="2" charset="2"/>
              </a:rPr>
              <a:t> </a:t>
            </a:r>
            <a:br>
              <a:rPr lang="en-US" b="1" dirty="0">
                <a:solidFill>
                  <a:schemeClr val="bg1"/>
                </a:solidFill>
                <a:sym typeface="Wingdings" panose="05000000000000000000" pitchFamily="2" charset="2"/>
              </a:rPr>
            </a:br>
            <a:r>
              <a:rPr lang="en-US" b="1" dirty="0">
                <a:solidFill>
                  <a:schemeClr val="bg1"/>
                </a:solidFill>
                <a:sym typeface="Wingdings" panose="05000000000000000000" pitchFamily="2" charset="2"/>
              </a:rPr>
              <a:t>An Explanation for Higher PPHN in Black Infants?</a:t>
            </a:r>
            <a:endParaRPr lang="en-US" b="1" dirty="0">
              <a:solidFill>
                <a:schemeClr val="bg1"/>
              </a:solidFill>
            </a:endParaRPr>
          </a:p>
        </p:txBody>
      </p:sp>
      <p:pic>
        <p:nvPicPr>
          <p:cNvPr id="4" name="Picture 3">
            <a:extLst>
              <a:ext uri="{FF2B5EF4-FFF2-40B4-BE49-F238E27FC236}">
                <a16:creationId xmlns:a16="http://schemas.microsoft.com/office/drawing/2014/main" id="{D38B2C63-2DEA-40C7-9170-7E031BCEA377}"/>
              </a:ext>
            </a:extLst>
          </p:cNvPr>
          <p:cNvPicPr>
            <a:picLocks noChangeAspect="1"/>
          </p:cNvPicPr>
          <p:nvPr/>
        </p:nvPicPr>
        <p:blipFill>
          <a:blip r:embed="rId2"/>
          <a:stretch>
            <a:fillRect/>
          </a:stretch>
        </p:blipFill>
        <p:spPr>
          <a:xfrm>
            <a:off x="0" y="1362101"/>
            <a:ext cx="7781511" cy="5221261"/>
          </a:xfrm>
          <a:prstGeom prst="rect">
            <a:avLst/>
          </a:prstGeom>
        </p:spPr>
      </p:pic>
      <p:pic>
        <p:nvPicPr>
          <p:cNvPr id="6" name="Picture 5">
            <a:extLst>
              <a:ext uri="{FF2B5EF4-FFF2-40B4-BE49-F238E27FC236}">
                <a16:creationId xmlns:a16="http://schemas.microsoft.com/office/drawing/2014/main" id="{2A843A02-BBD6-4EDD-AB4D-C273B866A210}"/>
              </a:ext>
            </a:extLst>
          </p:cNvPr>
          <p:cNvPicPr>
            <a:picLocks noChangeAspect="1"/>
          </p:cNvPicPr>
          <p:nvPr/>
        </p:nvPicPr>
        <p:blipFill>
          <a:blip r:embed="rId3"/>
          <a:stretch>
            <a:fillRect/>
          </a:stretch>
        </p:blipFill>
        <p:spPr>
          <a:xfrm>
            <a:off x="3836165" y="3294822"/>
            <a:ext cx="8215848" cy="1406387"/>
          </a:xfrm>
          <a:prstGeom prst="rect">
            <a:avLst/>
          </a:prstGeom>
        </p:spPr>
      </p:pic>
      <p:pic>
        <p:nvPicPr>
          <p:cNvPr id="8" name="Picture 7">
            <a:extLst>
              <a:ext uri="{FF2B5EF4-FFF2-40B4-BE49-F238E27FC236}">
                <a16:creationId xmlns:a16="http://schemas.microsoft.com/office/drawing/2014/main" id="{A35EF5C2-1D6C-40CB-AD75-17B3D1DA9FD2}"/>
              </a:ext>
            </a:extLst>
          </p:cNvPr>
          <p:cNvPicPr>
            <a:picLocks noChangeAspect="1"/>
          </p:cNvPicPr>
          <p:nvPr/>
        </p:nvPicPr>
        <p:blipFill rotWithShape="1">
          <a:blip r:embed="rId4"/>
          <a:srcRect r="7072"/>
          <a:stretch/>
        </p:blipFill>
        <p:spPr>
          <a:xfrm>
            <a:off x="7127214" y="2817833"/>
            <a:ext cx="4924799" cy="859646"/>
          </a:xfrm>
          <a:prstGeom prst="rect">
            <a:avLst/>
          </a:prstGeom>
        </p:spPr>
      </p:pic>
      <p:sp>
        <p:nvSpPr>
          <p:cNvPr id="9" name="TextBox 8">
            <a:extLst>
              <a:ext uri="{FF2B5EF4-FFF2-40B4-BE49-F238E27FC236}">
                <a16:creationId xmlns:a16="http://schemas.microsoft.com/office/drawing/2014/main" id="{705C90B4-4437-4144-84DD-D0F39106DC8A}"/>
              </a:ext>
            </a:extLst>
          </p:cNvPr>
          <p:cNvSpPr txBox="1"/>
          <p:nvPr/>
        </p:nvSpPr>
        <p:spPr>
          <a:xfrm>
            <a:off x="7896639" y="5431735"/>
            <a:ext cx="4295361" cy="1477328"/>
          </a:xfrm>
          <a:prstGeom prst="rect">
            <a:avLst/>
          </a:prstGeom>
          <a:noFill/>
        </p:spPr>
        <p:txBody>
          <a:bodyPr wrap="square" rtlCol="0">
            <a:spAutoFit/>
          </a:bodyPr>
          <a:lstStyle/>
          <a:p>
            <a:r>
              <a:rPr lang="en-US" sz="1800" dirty="0">
                <a:latin typeface="Segoe UI" panose="020B0502040204020203" pitchFamily="34" charset="0"/>
              </a:rPr>
              <a:t>Andrist E, </a:t>
            </a:r>
            <a:r>
              <a:rPr lang="en-US" sz="1800" dirty="0" err="1">
                <a:latin typeface="Segoe UI" panose="020B0502040204020203" pitchFamily="34" charset="0"/>
              </a:rPr>
              <a:t>Nuppnau</a:t>
            </a:r>
            <a:r>
              <a:rPr lang="en-US" sz="1800" dirty="0">
                <a:latin typeface="Segoe UI" panose="020B0502040204020203" pitchFamily="34" charset="0"/>
              </a:rPr>
              <a:t> M, </a:t>
            </a:r>
            <a:r>
              <a:rPr lang="en-US" sz="1800" dirty="0" err="1">
                <a:latin typeface="Segoe UI" panose="020B0502040204020203" pitchFamily="34" charset="0"/>
              </a:rPr>
              <a:t>Barbaro</a:t>
            </a:r>
            <a:r>
              <a:rPr lang="en-US" sz="1800" dirty="0">
                <a:latin typeface="Segoe UI" panose="020B0502040204020203" pitchFamily="34" charset="0"/>
              </a:rPr>
              <a:t> RP, Valley TS, </a:t>
            </a:r>
            <a:r>
              <a:rPr lang="en-US" sz="1800" dirty="0" err="1">
                <a:latin typeface="Segoe UI" panose="020B0502040204020203" pitchFamily="34" charset="0"/>
              </a:rPr>
              <a:t>Sjoding</a:t>
            </a:r>
            <a:r>
              <a:rPr lang="en-US" sz="1800" dirty="0">
                <a:latin typeface="Segoe UI" panose="020B0502040204020203" pitchFamily="34" charset="0"/>
              </a:rPr>
              <a:t> MW. Association of Race With Pulse Oximetry Accuracy in Hospitalized Children. JAMA </a:t>
            </a:r>
            <a:r>
              <a:rPr lang="en-US" sz="1800" dirty="0" err="1">
                <a:latin typeface="Segoe UI" panose="020B0502040204020203" pitchFamily="34" charset="0"/>
              </a:rPr>
              <a:t>Netw</a:t>
            </a:r>
            <a:r>
              <a:rPr lang="en-US" sz="1800" dirty="0">
                <a:latin typeface="Segoe UI" panose="020B0502040204020203" pitchFamily="34" charset="0"/>
              </a:rPr>
              <a:t> Open. 2022;5(3):e224584. PMID: 35357460.</a:t>
            </a:r>
            <a:endParaRPr lang="en-US" dirty="0"/>
          </a:p>
        </p:txBody>
      </p:sp>
      <p:sp>
        <p:nvSpPr>
          <p:cNvPr id="3" name="Rectangle 2">
            <a:extLst>
              <a:ext uri="{FF2B5EF4-FFF2-40B4-BE49-F238E27FC236}">
                <a16:creationId xmlns:a16="http://schemas.microsoft.com/office/drawing/2014/main" id="{85BDCCD5-93D0-4226-B96F-EF2062E5239A}"/>
              </a:ext>
            </a:extLst>
          </p:cNvPr>
          <p:cNvSpPr/>
          <p:nvPr/>
        </p:nvSpPr>
        <p:spPr>
          <a:xfrm>
            <a:off x="3962400" y="4419600"/>
            <a:ext cx="8089613"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FBF881-45CA-41A8-8224-4223D5398FBD}"/>
              </a:ext>
            </a:extLst>
          </p:cNvPr>
          <p:cNvSpPr/>
          <p:nvPr/>
        </p:nvSpPr>
        <p:spPr>
          <a:xfrm>
            <a:off x="3962400" y="4038600"/>
            <a:ext cx="8089613" cy="3048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770D39E-6821-4DAC-8207-3866A5F2B827}"/>
              </a:ext>
            </a:extLst>
          </p:cNvPr>
          <p:cNvSpPr txBox="1"/>
          <p:nvPr/>
        </p:nvSpPr>
        <p:spPr>
          <a:xfrm>
            <a:off x="1376155" y="1543632"/>
            <a:ext cx="5029200" cy="523220"/>
          </a:xfrm>
          <a:prstGeom prst="rect">
            <a:avLst/>
          </a:prstGeom>
          <a:solidFill>
            <a:schemeClr val="tx1"/>
          </a:solidFill>
        </p:spPr>
        <p:txBody>
          <a:bodyPr wrap="square" rtlCol="0">
            <a:spAutoFit/>
          </a:bodyPr>
          <a:lstStyle/>
          <a:p>
            <a:r>
              <a:rPr lang="en-US" sz="2800" b="1" dirty="0">
                <a:solidFill>
                  <a:schemeClr val="bg1"/>
                </a:solidFill>
              </a:rPr>
              <a:t>SpO</a:t>
            </a:r>
            <a:r>
              <a:rPr lang="en-US" sz="2800" b="1" baseline="-25000" dirty="0">
                <a:solidFill>
                  <a:schemeClr val="bg1"/>
                </a:solidFill>
              </a:rPr>
              <a:t>2</a:t>
            </a:r>
            <a:r>
              <a:rPr lang="en-US" sz="2800" b="1" dirty="0">
                <a:solidFill>
                  <a:schemeClr val="bg1"/>
                </a:solidFill>
              </a:rPr>
              <a:t> &gt; 90% but ABG SaO</a:t>
            </a:r>
            <a:r>
              <a:rPr lang="en-US" sz="2800" b="1" baseline="-25000" dirty="0">
                <a:solidFill>
                  <a:schemeClr val="bg1"/>
                </a:solidFill>
              </a:rPr>
              <a:t>2</a:t>
            </a:r>
            <a:r>
              <a:rPr lang="en-US" sz="2800" b="1" dirty="0">
                <a:solidFill>
                  <a:schemeClr val="bg1"/>
                </a:solidFill>
              </a:rPr>
              <a:t> &lt; 88%</a:t>
            </a:r>
          </a:p>
        </p:txBody>
      </p:sp>
    </p:spTree>
    <p:extLst>
      <p:ext uri="{BB962C8B-B14F-4D97-AF65-F5344CB8AC3E}">
        <p14:creationId xmlns:p14="http://schemas.microsoft.com/office/powerpoint/2010/main" val="1370815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09C508A-6913-803C-5D60-CD22BFE1D3FF}"/>
              </a:ext>
            </a:extLst>
          </p:cNvPr>
          <p:cNvPicPr>
            <a:picLocks noChangeAspect="1"/>
          </p:cNvPicPr>
          <p:nvPr/>
        </p:nvPicPr>
        <p:blipFill rotWithShape="1">
          <a:blip r:embed="rId3"/>
          <a:srcRect l="17636" t="21684" r="16587"/>
          <a:stretch/>
        </p:blipFill>
        <p:spPr>
          <a:xfrm>
            <a:off x="6979471" y="3280045"/>
            <a:ext cx="2532210" cy="2497170"/>
          </a:xfrm>
          <a:prstGeom prst="rect">
            <a:avLst/>
          </a:prstGeom>
        </p:spPr>
      </p:pic>
      <p:sp>
        <p:nvSpPr>
          <p:cNvPr id="4" name="TextBox 3">
            <a:extLst>
              <a:ext uri="{FF2B5EF4-FFF2-40B4-BE49-F238E27FC236}">
                <a16:creationId xmlns:a16="http://schemas.microsoft.com/office/drawing/2014/main" id="{265E8D88-1FE5-4FA9-8C60-8AF3E153E2DE}"/>
              </a:ext>
            </a:extLst>
          </p:cNvPr>
          <p:cNvSpPr txBox="1"/>
          <p:nvPr/>
        </p:nvSpPr>
        <p:spPr>
          <a:xfrm>
            <a:off x="165788" y="1968173"/>
            <a:ext cx="4693890" cy="923330"/>
          </a:xfrm>
          <a:prstGeom prst="rect">
            <a:avLst/>
          </a:prstGeom>
          <a:solidFill>
            <a:schemeClr val="accent3">
              <a:lumMod val="50000"/>
            </a:schemeClr>
          </a:solidFill>
        </p:spPr>
        <p:txBody>
          <a:bodyPr wrap="square" rtlCol="0">
            <a:spAutoFit/>
          </a:bodyPr>
          <a:lstStyle/>
          <a:p>
            <a:pPr algn="ctr"/>
            <a:r>
              <a:rPr lang="en-US" b="1" dirty="0">
                <a:solidFill>
                  <a:schemeClr val="bg1"/>
                </a:solidFill>
              </a:rPr>
              <a:t>Acute PPHN in term, late preterm and post-term neonates due to poor transition </a:t>
            </a:r>
          </a:p>
          <a:p>
            <a:pPr algn="ctr"/>
            <a:r>
              <a:rPr lang="en-US" b="1" dirty="0">
                <a:solidFill>
                  <a:schemeClr val="bg1"/>
                </a:solidFill>
              </a:rPr>
              <a:t>e.g., HIE, pneumonia, MAS, RDS or Idiopathic</a:t>
            </a:r>
          </a:p>
        </p:txBody>
      </p:sp>
      <p:sp>
        <p:nvSpPr>
          <p:cNvPr id="7" name="TextBox 6">
            <a:extLst>
              <a:ext uri="{FF2B5EF4-FFF2-40B4-BE49-F238E27FC236}">
                <a16:creationId xmlns:a16="http://schemas.microsoft.com/office/drawing/2014/main" id="{34F03DA7-B9A2-4092-9A06-F392FBA33ADB}"/>
              </a:ext>
            </a:extLst>
          </p:cNvPr>
          <p:cNvSpPr txBox="1"/>
          <p:nvPr/>
        </p:nvSpPr>
        <p:spPr>
          <a:xfrm>
            <a:off x="6096000" y="5316441"/>
            <a:ext cx="3531367" cy="646331"/>
          </a:xfrm>
          <a:prstGeom prst="rect">
            <a:avLst/>
          </a:prstGeom>
          <a:solidFill>
            <a:schemeClr val="accent5">
              <a:lumMod val="50000"/>
            </a:schemeClr>
          </a:solidFill>
        </p:spPr>
        <p:txBody>
          <a:bodyPr wrap="square" rtlCol="0">
            <a:spAutoFit/>
          </a:bodyPr>
          <a:lstStyle/>
          <a:p>
            <a:pPr algn="ctr"/>
            <a:r>
              <a:rPr lang="en-US" b="1" dirty="0">
                <a:solidFill>
                  <a:schemeClr val="bg1"/>
                </a:solidFill>
              </a:rPr>
              <a:t>Chronic, late pulmonary hypertension with BPD (BPD-PH)</a:t>
            </a:r>
          </a:p>
        </p:txBody>
      </p:sp>
      <p:pic>
        <p:nvPicPr>
          <p:cNvPr id="8" name="Picture 7">
            <a:extLst>
              <a:ext uri="{FF2B5EF4-FFF2-40B4-BE49-F238E27FC236}">
                <a16:creationId xmlns:a16="http://schemas.microsoft.com/office/drawing/2014/main" id="{439B06A6-F88C-4545-B52A-53D066D63284}"/>
              </a:ext>
            </a:extLst>
          </p:cNvPr>
          <p:cNvPicPr>
            <a:picLocks noChangeAspect="1"/>
          </p:cNvPicPr>
          <p:nvPr/>
        </p:nvPicPr>
        <p:blipFill>
          <a:blip r:embed="rId4"/>
          <a:stretch>
            <a:fillRect/>
          </a:stretch>
        </p:blipFill>
        <p:spPr>
          <a:xfrm>
            <a:off x="108817" y="3318252"/>
            <a:ext cx="1946392" cy="2947287"/>
          </a:xfrm>
          <a:prstGeom prst="rect">
            <a:avLst/>
          </a:prstGeom>
        </p:spPr>
      </p:pic>
      <p:pic>
        <p:nvPicPr>
          <p:cNvPr id="10" name="Picture 9">
            <a:extLst>
              <a:ext uri="{FF2B5EF4-FFF2-40B4-BE49-F238E27FC236}">
                <a16:creationId xmlns:a16="http://schemas.microsoft.com/office/drawing/2014/main" id="{498A45FF-2AF5-43F1-9DFE-21251AA958D7}"/>
              </a:ext>
            </a:extLst>
          </p:cNvPr>
          <p:cNvPicPr>
            <a:picLocks noChangeAspect="1"/>
          </p:cNvPicPr>
          <p:nvPr/>
        </p:nvPicPr>
        <p:blipFill>
          <a:blip r:embed="rId5"/>
          <a:stretch>
            <a:fillRect/>
          </a:stretch>
        </p:blipFill>
        <p:spPr>
          <a:xfrm>
            <a:off x="6662308" y="212594"/>
            <a:ext cx="2848135" cy="1588383"/>
          </a:xfrm>
          <a:prstGeom prst="rect">
            <a:avLst/>
          </a:prstGeom>
        </p:spPr>
      </p:pic>
      <p:sp>
        <p:nvSpPr>
          <p:cNvPr id="6" name="TextBox 5">
            <a:extLst>
              <a:ext uri="{FF2B5EF4-FFF2-40B4-BE49-F238E27FC236}">
                <a16:creationId xmlns:a16="http://schemas.microsoft.com/office/drawing/2014/main" id="{2C65AFAE-FA7E-46E6-9025-EB12D1EE1880}"/>
              </a:ext>
            </a:extLst>
          </p:cNvPr>
          <p:cNvSpPr txBox="1"/>
          <p:nvPr/>
        </p:nvSpPr>
        <p:spPr>
          <a:xfrm>
            <a:off x="5123936" y="1899955"/>
            <a:ext cx="4428643" cy="923330"/>
          </a:xfrm>
          <a:prstGeom prst="rect">
            <a:avLst/>
          </a:prstGeom>
          <a:solidFill>
            <a:srgbClr val="7030A0"/>
          </a:solidFill>
        </p:spPr>
        <p:txBody>
          <a:bodyPr wrap="square" rtlCol="0">
            <a:spAutoFit/>
          </a:bodyPr>
          <a:lstStyle/>
          <a:p>
            <a:pPr algn="ctr"/>
            <a:r>
              <a:rPr lang="en-US" b="1" dirty="0">
                <a:solidFill>
                  <a:schemeClr val="bg1"/>
                </a:solidFill>
              </a:rPr>
              <a:t>Acute, Early pulmonary hypertension in extremely preterm infants (PPHN physiology)</a:t>
            </a:r>
          </a:p>
        </p:txBody>
      </p:sp>
      <p:pic>
        <p:nvPicPr>
          <p:cNvPr id="2054" name="Picture 6">
            <a:extLst>
              <a:ext uri="{FF2B5EF4-FFF2-40B4-BE49-F238E27FC236}">
                <a16:creationId xmlns:a16="http://schemas.microsoft.com/office/drawing/2014/main" id="{D55F04C1-879A-4601-A850-4F5BDE7A4C6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4" r="50000" b="48839"/>
          <a:stretch/>
        </p:blipFill>
        <p:spPr bwMode="auto">
          <a:xfrm>
            <a:off x="2681557" y="1"/>
            <a:ext cx="1828801" cy="19774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A163647-98FB-4AA4-8532-0003ECD819AA}"/>
              </a:ext>
            </a:extLst>
          </p:cNvPr>
          <p:cNvSpPr txBox="1"/>
          <p:nvPr/>
        </p:nvSpPr>
        <p:spPr>
          <a:xfrm>
            <a:off x="9637935" y="5330792"/>
            <a:ext cx="2445248" cy="646331"/>
          </a:xfrm>
          <a:prstGeom prst="rect">
            <a:avLst/>
          </a:prstGeom>
          <a:solidFill>
            <a:schemeClr val="accent5">
              <a:lumMod val="50000"/>
            </a:schemeClr>
          </a:solidFill>
        </p:spPr>
        <p:txBody>
          <a:bodyPr wrap="square" rtlCol="0">
            <a:spAutoFit/>
          </a:bodyPr>
          <a:lstStyle/>
          <a:p>
            <a:pPr algn="ctr"/>
            <a:r>
              <a:rPr lang="en-US" b="1" dirty="0">
                <a:solidFill>
                  <a:schemeClr val="bg1"/>
                </a:solidFill>
              </a:rPr>
              <a:t>Pulmonary vein stenosis (PVS</a:t>
            </a:r>
          </a:p>
        </p:txBody>
      </p:sp>
      <p:pic>
        <p:nvPicPr>
          <p:cNvPr id="13" name="Picture 12">
            <a:extLst>
              <a:ext uri="{FF2B5EF4-FFF2-40B4-BE49-F238E27FC236}">
                <a16:creationId xmlns:a16="http://schemas.microsoft.com/office/drawing/2014/main" id="{E9C2C455-5AB2-4E54-85A9-BCF5AED1E62F}"/>
              </a:ext>
            </a:extLst>
          </p:cNvPr>
          <p:cNvPicPr>
            <a:picLocks noChangeAspect="1"/>
          </p:cNvPicPr>
          <p:nvPr/>
        </p:nvPicPr>
        <p:blipFill rotWithShape="1">
          <a:blip r:embed="rId7"/>
          <a:srcRect l="33435" t="12268" r="12981" b="47861"/>
          <a:stretch/>
        </p:blipFill>
        <p:spPr>
          <a:xfrm>
            <a:off x="4559910" y="0"/>
            <a:ext cx="2153577" cy="1884158"/>
          </a:xfrm>
          <a:prstGeom prst="rect">
            <a:avLst/>
          </a:prstGeom>
        </p:spPr>
      </p:pic>
      <p:grpSp>
        <p:nvGrpSpPr>
          <p:cNvPr id="19" name="Group 18">
            <a:extLst>
              <a:ext uri="{FF2B5EF4-FFF2-40B4-BE49-F238E27FC236}">
                <a16:creationId xmlns:a16="http://schemas.microsoft.com/office/drawing/2014/main" id="{98C70E39-7E06-9EBA-5A7F-4AA81900EA30}"/>
              </a:ext>
            </a:extLst>
          </p:cNvPr>
          <p:cNvGrpSpPr/>
          <p:nvPr/>
        </p:nvGrpSpPr>
        <p:grpSpPr>
          <a:xfrm>
            <a:off x="9580465" y="4020356"/>
            <a:ext cx="2532209" cy="1016549"/>
            <a:chOff x="8222029" y="4382998"/>
            <a:chExt cx="2532209" cy="1016549"/>
          </a:xfrm>
        </p:grpSpPr>
        <p:pic>
          <p:nvPicPr>
            <p:cNvPr id="9" name="Picture 8">
              <a:extLst>
                <a:ext uri="{FF2B5EF4-FFF2-40B4-BE49-F238E27FC236}">
                  <a16:creationId xmlns:a16="http://schemas.microsoft.com/office/drawing/2014/main" id="{CFD869BD-7331-48E1-A5E6-6E911DDD84DA}"/>
                </a:ext>
              </a:extLst>
            </p:cNvPr>
            <p:cNvPicPr>
              <a:picLocks noChangeAspect="1"/>
            </p:cNvPicPr>
            <p:nvPr/>
          </p:nvPicPr>
          <p:blipFill>
            <a:blip r:embed="rId8"/>
            <a:stretch>
              <a:fillRect/>
            </a:stretch>
          </p:blipFill>
          <p:spPr>
            <a:xfrm>
              <a:off x="8222029" y="4382998"/>
              <a:ext cx="2532209" cy="1016549"/>
            </a:xfrm>
            <a:prstGeom prst="rect">
              <a:avLst/>
            </a:prstGeom>
          </p:spPr>
        </p:pic>
        <p:sp>
          <p:nvSpPr>
            <p:cNvPr id="12" name="Oval 11">
              <a:extLst>
                <a:ext uri="{FF2B5EF4-FFF2-40B4-BE49-F238E27FC236}">
                  <a16:creationId xmlns:a16="http://schemas.microsoft.com/office/drawing/2014/main" id="{8BD8478D-BFF5-4C91-AC84-39BC6D8722AE}"/>
                </a:ext>
              </a:extLst>
            </p:cNvPr>
            <p:cNvSpPr/>
            <p:nvPr/>
          </p:nvSpPr>
          <p:spPr>
            <a:xfrm>
              <a:off x="9686819" y="4706338"/>
              <a:ext cx="184935" cy="184934"/>
            </a:xfrm>
            <a:prstGeom prst="ellipse">
              <a:avLst/>
            </a:prstGeom>
            <a:solidFill>
              <a:schemeClr val="tx1"/>
            </a:solid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096A08FF-F9F4-F2C8-B52C-C461B4C1429D}"/>
              </a:ext>
            </a:extLst>
          </p:cNvPr>
          <p:cNvPicPr>
            <a:picLocks noChangeAspect="1"/>
          </p:cNvPicPr>
          <p:nvPr/>
        </p:nvPicPr>
        <p:blipFill rotWithShape="1">
          <a:blip r:embed="rId9"/>
          <a:srcRect l="20167" t="20852" r="64397" b="49314"/>
          <a:stretch/>
        </p:blipFill>
        <p:spPr>
          <a:xfrm>
            <a:off x="165787" y="0"/>
            <a:ext cx="2405307" cy="1961299"/>
          </a:xfrm>
          <a:prstGeom prst="rect">
            <a:avLst/>
          </a:prstGeom>
        </p:spPr>
      </p:pic>
      <p:pic>
        <p:nvPicPr>
          <p:cNvPr id="16" name="Picture 15">
            <a:extLst>
              <a:ext uri="{FF2B5EF4-FFF2-40B4-BE49-F238E27FC236}">
                <a16:creationId xmlns:a16="http://schemas.microsoft.com/office/drawing/2014/main" id="{A95CD2FC-F550-1494-53AC-63B6F6EC18B0}"/>
              </a:ext>
            </a:extLst>
          </p:cNvPr>
          <p:cNvPicPr>
            <a:picLocks noChangeAspect="1"/>
          </p:cNvPicPr>
          <p:nvPr/>
        </p:nvPicPr>
        <p:blipFill rotWithShape="1">
          <a:blip r:embed="rId10"/>
          <a:srcRect l="37874" t="22274" r="42533" b="31684"/>
          <a:stretch/>
        </p:blipFill>
        <p:spPr>
          <a:xfrm>
            <a:off x="2014572" y="3535005"/>
            <a:ext cx="2455879" cy="2434681"/>
          </a:xfrm>
          <a:prstGeom prst="rect">
            <a:avLst/>
          </a:prstGeom>
        </p:spPr>
      </p:pic>
      <p:sp>
        <p:nvSpPr>
          <p:cNvPr id="5" name="TextBox 4">
            <a:extLst>
              <a:ext uri="{FF2B5EF4-FFF2-40B4-BE49-F238E27FC236}">
                <a16:creationId xmlns:a16="http://schemas.microsoft.com/office/drawing/2014/main" id="{82C62BDA-D801-4591-AEEC-AB550E368F17}"/>
              </a:ext>
            </a:extLst>
          </p:cNvPr>
          <p:cNvSpPr txBox="1"/>
          <p:nvPr/>
        </p:nvSpPr>
        <p:spPr>
          <a:xfrm>
            <a:off x="94457" y="3038449"/>
            <a:ext cx="2375044" cy="923330"/>
          </a:xfrm>
          <a:prstGeom prst="rect">
            <a:avLst/>
          </a:prstGeom>
          <a:solidFill>
            <a:srgbClr val="0070C0"/>
          </a:solidFill>
        </p:spPr>
        <p:txBody>
          <a:bodyPr wrap="square" rtlCol="0">
            <a:spAutoFit/>
          </a:bodyPr>
          <a:lstStyle/>
          <a:p>
            <a:pPr algn="ctr"/>
            <a:r>
              <a:rPr lang="en-US" b="1" dirty="0">
                <a:solidFill>
                  <a:schemeClr val="bg1"/>
                </a:solidFill>
              </a:rPr>
              <a:t>CDH – both acute and chronic pulmonary hypertension</a:t>
            </a:r>
          </a:p>
        </p:txBody>
      </p:sp>
      <p:sp>
        <p:nvSpPr>
          <p:cNvPr id="3" name="Star: 32 Points 2">
            <a:extLst>
              <a:ext uri="{FF2B5EF4-FFF2-40B4-BE49-F238E27FC236}">
                <a16:creationId xmlns:a16="http://schemas.microsoft.com/office/drawing/2014/main" id="{F6FD572F-146B-4413-A18B-42D937B5F6C6}"/>
              </a:ext>
            </a:extLst>
          </p:cNvPr>
          <p:cNvSpPr/>
          <p:nvPr/>
        </p:nvSpPr>
        <p:spPr>
          <a:xfrm>
            <a:off x="3838305" y="3718815"/>
            <a:ext cx="3215888" cy="2039773"/>
          </a:xfrm>
          <a:prstGeom prst="star32">
            <a:avLst>
              <a:gd name="adj"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Spectrum of Pulmonary Hypertension in the NICU</a:t>
            </a:r>
          </a:p>
        </p:txBody>
      </p:sp>
      <p:pic>
        <p:nvPicPr>
          <p:cNvPr id="20" name="Picture 19">
            <a:extLst>
              <a:ext uri="{FF2B5EF4-FFF2-40B4-BE49-F238E27FC236}">
                <a16:creationId xmlns:a16="http://schemas.microsoft.com/office/drawing/2014/main" id="{0E0A8598-265C-559D-CE2A-2024644E0503}"/>
              </a:ext>
            </a:extLst>
          </p:cNvPr>
          <p:cNvPicPr>
            <a:picLocks noChangeAspect="1"/>
          </p:cNvPicPr>
          <p:nvPr/>
        </p:nvPicPr>
        <p:blipFill rotWithShape="1">
          <a:blip r:embed="rId11"/>
          <a:srcRect l="18842" r="23602" b="30089"/>
          <a:stretch/>
        </p:blipFill>
        <p:spPr>
          <a:xfrm>
            <a:off x="9711770" y="-48076"/>
            <a:ext cx="2196116" cy="2771132"/>
          </a:xfrm>
          <a:prstGeom prst="rect">
            <a:avLst/>
          </a:prstGeom>
        </p:spPr>
      </p:pic>
      <p:sp>
        <p:nvSpPr>
          <p:cNvPr id="22" name="TextBox 21">
            <a:extLst>
              <a:ext uri="{FF2B5EF4-FFF2-40B4-BE49-F238E27FC236}">
                <a16:creationId xmlns:a16="http://schemas.microsoft.com/office/drawing/2014/main" id="{31D5AC81-8892-DEEE-FB07-82A26C0A133A}"/>
              </a:ext>
            </a:extLst>
          </p:cNvPr>
          <p:cNvSpPr txBox="1"/>
          <p:nvPr/>
        </p:nvSpPr>
        <p:spPr>
          <a:xfrm>
            <a:off x="9568687" y="1661187"/>
            <a:ext cx="2514496" cy="1477328"/>
          </a:xfrm>
          <a:prstGeom prst="rect">
            <a:avLst/>
          </a:prstGeom>
          <a:solidFill>
            <a:schemeClr val="accent6">
              <a:lumMod val="50000"/>
            </a:schemeClr>
          </a:solidFill>
        </p:spPr>
        <p:txBody>
          <a:bodyPr wrap="square" rtlCol="0">
            <a:spAutoFit/>
          </a:bodyPr>
          <a:lstStyle/>
          <a:p>
            <a:pPr algn="ctr"/>
            <a:r>
              <a:rPr lang="en-US" b="1" dirty="0">
                <a:solidFill>
                  <a:schemeClr val="bg1"/>
                </a:solidFill>
              </a:rPr>
              <a:t>Later onset infection, hypothermia or cardiac disease induced acute pulmonary hypertension </a:t>
            </a:r>
          </a:p>
        </p:txBody>
      </p:sp>
      <p:sp>
        <p:nvSpPr>
          <p:cNvPr id="23" name="TextBox 22">
            <a:extLst>
              <a:ext uri="{FF2B5EF4-FFF2-40B4-BE49-F238E27FC236}">
                <a16:creationId xmlns:a16="http://schemas.microsoft.com/office/drawing/2014/main" id="{461E43F1-B232-D70C-E59A-4E469874E5B3}"/>
              </a:ext>
            </a:extLst>
          </p:cNvPr>
          <p:cNvSpPr txBox="1"/>
          <p:nvPr/>
        </p:nvSpPr>
        <p:spPr>
          <a:xfrm>
            <a:off x="2469501" y="3056642"/>
            <a:ext cx="9684827" cy="523220"/>
          </a:xfrm>
          <a:prstGeom prst="rect">
            <a:avLst/>
          </a:prstGeom>
          <a:solidFill>
            <a:srgbClr val="002060"/>
          </a:solidFill>
        </p:spPr>
        <p:txBody>
          <a:bodyPr wrap="square" rtlCol="0">
            <a:spAutoFit/>
          </a:bodyPr>
          <a:lstStyle/>
          <a:p>
            <a:pPr algn="ctr"/>
            <a:r>
              <a:rPr lang="en-US" sz="2800" b="1" dirty="0">
                <a:solidFill>
                  <a:schemeClr val="bg1"/>
                </a:solidFill>
              </a:rPr>
              <a:t>Acute Pulmonary Hypertension of the Neonate (</a:t>
            </a:r>
            <a:r>
              <a:rPr lang="en-US" sz="2800" b="1" dirty="0" err="1">
                <a:solidFill>
                  <a:schemeClr val="bg1"/>
                </a:solidFill>
              </a:rPr>
              <a:t>aPHN</a:t>
            </a:r>
            <a:r>
              <a:rPr lang="en-US" sz="2800" b="1" dirty="0">
                <a:solidFill>
                  <a:schemeClr val="bg1"/>
                </a:solidFill>
              </a:rPr>
              <a:t>)</a:t>
            </a:r>
          </a:p>
        </p:txBody>
      </p:sp>
      <p:sp>
        <p:nvSpPr>
          <p:cNvPr id="24" name="TextBox 23">
            <a:extLst>
              <a:ext uri="{FF2B5EF4-FFF2-40B4-BE49-F238E27FC236}">
                <a16:creationId xmlns:a16="http://schemas.microsoft.com/office/drawing/2014/main" id="{A7828D97-F8A8-20FD-EBFD-2B48AED7BEAE}"/>
              </a:ext>
            </a:extLst>
          </p:cNvPr>
          <p:cNvSpPr txBox="1"/>
          <p:nvPr/>
        </p:nvSpPr>
        <p:spPr>
          <a:xfrm>
            <a:off x="94457" y="6195745"/>
            <a:ext cx="12018217" cy="523220"/>
          </a:xfrm>
          <a:prstGeom prst="rect">
            <a:avLst/>
          </a:prstGeom>
          <a:solidFill>
            <a:srgbClr val="002060"/>
          </a:solidFill>
        </p:spPr>
        <p:txBody>
          <a:bodyPr wrap="square" rtlCol="0">
            <a:spAutoFit/>
          </a:bodyPr>
          <a:lstStyle/>
          <a:p>
            <a:pPr algn="ctr"/>
            <a:r>
              <a:rPr lang="en-US" sz="2800" b="1" dirty="0">
                <a:solidFill>
                  <a:schemeClr val="bg1"/>
                </a:solidFill>
              </a:rPr>
              <a:t>Chronic Pulmonary Hypertension</a:t>
            </a:r>
          </a:p>
        </p:txBody>
      </p:sp>
    </p:spTree>
    <p:extLst>
      <p:ext uri="{BB962C8B-B14F-4D97-AF65-F5344CB8AC3E}">
        <p14:creationId xmlns:p14="http://schemas.microsoft.com/office/powerpoint/2010/main" val="9446977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925300" cy="1143000"/>
          </a:xfrm>
          <a:solidFill>
            <a:srgbClr val="00B0F0"/>
          </a:solidFill>
        </p:spPr>
        <p:txBody>
          <a:bodyPr>
            <a:normAutofit/>
          </a:bodyPr>
          <a:lstStyle/>
          <a:p>
            <a:r>
              <a:rPr lang="en-US" dirty="0">
                <a:solidFill>
                  <a:schemeClr val="bg1"/>
                </a:solidFill>
              </a:rPr>
              <a:t>Effect of Hypothermia on O</a:t>
            </a:r>
            <a:r>
              <a:rPr lang="en-US" baseline="-25000" dirty="0">
                <a:solidFill>
                  <a:schemeClr val="bg1"/>
                </a:solidFill>
              </a:rPr>
              <a:t>2</a:t>
            </a:r>
            <a:r>
              <a:rPr lang="en-US" dirty="0">
                <a:solidFill>
                  <a:schemeClr val="bg1"/>
                </a:solidFill>
              </a:rPr>
              <a:t> Dissociation Curve</a:t>
            </a:r>
          </a:p>
        </p:txBody>
      </p:sp>
      <p:pic>
        <p:nvPicPr>
          <p:cNvPr id="6" name="Picture 4" descr="P10100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80983" y="1162854"/>
            <a:ext cx="2344317" cy="187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1909942" y="1162854"/>
            <a:ext cx="7508515" cy="5517140"/>
          </a:xfrm>
          <a:prstGeom prst="rect">
            <a:avLst/>
          </a:prstGeom>
        </p:spPr>
      </p:pic>
      <p:sp>
        <p:nvSpPr>
          <p:cNvPr id="7" name="Title 1"/>
          <p:cNvSpPr txBox="1">
            <a:spLocks/>
          </p:cNvSpPr>
          <p:nvPr/>
        </p:nvSpPr>
        <p:spPr bwMode="auto">
          <a:xfrm>
            <a:off x="9776061" y="3240404"/>
            <a:ext cx="2149239" cy="3337561"/>
          </a:xfrm>
          <a:prstGeom prst="rect">
            <a:avLst/>
          </a:prstGeom>
          <a:solidFill>
            <a:srgbClr val="0070C0"/>
          </a:solidFill>
          <a:ln w="9525">
            <a:noFill/>
            <a:miter lim="800000"/>
            <a:headEnd/>
            <a:tailEnd/>
          </a:ln>
        </p:spPr>
        <p:txBody>
          <a:bodyPr vert="horz" wrap="square" lIns="91440" tIns="45720" rIns="91440" bIns="45720" numCol="1" anchor="ctr" anchorCtr="0" compatLnSpc="1">
            <a:prstTxWarp prst="textNoShape">
              <a:avLst/>
            </a:prstTxWarp>
            <a:normAutofit fontScale="75000" lnSpcReduction="20000"/>
          </a:bodyPr>
          <a:lstStyle>
            <a:lvl1pPr algn="ctr" rtl="0" fontAlgn="base">
              <a:spcBef>
                <a:spcPct val="0"/>
              </a:spcBef>
              <a:spcAft>
                <a:spcPct val="0"/>
              </a:spcAft>
              <a:defRPr sz="4400" kern="1200">
                <a:solidFill>
                  <a:schemeClr val="bg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a:t>Cooling and PH</a:t>
            </a:r>
            <a:br>
              <a:rPr lang="en-US" dirty="0"/>
            </a:br>
            <a:r>
              <a:rPr lang="en-US" dirty="0"/>
              <a:t>Preductal SpO</a:t>
            </a:r>
            <a:r>
              <a:rPr lang="en-US" baseline="-25000" dirty="0"/>
              <a:t>2</a:t>
            </a:r>
            <a:br>
              <a:rPr lang="en-US" dirty="0"/>
            </a:br>
            <a:r>
              <a:rPr lang="en-US" dirty="0"/>
              <a:t>high 90s</a:t>
            </a:r>
            <a:br>
              <a:rPr lang="en-US" dirty="0"/>
            </a:br>
            <a:r>
              <a:rPr lang="en-US" dirty="0"/>
              <a:t>PaO</a:t>
            </a:r>
            <a:r>
              <a:rPr lang="en-US" baseline="-25000" dirty="0"/>
              <a:t>2</a:t>
            </a:r>
            <a:r>
              <a:rPr lang="en-US" dirty="0"/>
              <a:t> 50-80 mm Hg</a:t>
            </a:r>
            <a:br>
              <a:rPr lang="en-US" dirty="0"/>
            </a:br>
            <a:endParaRPr lang="en-US" dirty="0"/>
          </a:p>
        </p:txBody>
      </p:sp>
      <p:sp>
        <p:nvSpPr>
          <p:cNvPr id="5" name="TextBox 4"/>
          <p:cNvSpPr txBox="1"/>
          <p:nvPr/>
        </p:nvSpPr>
        <p:spPr>
          <a:xfrm>
            <a:off x="0" y="5380672"/>
            <a:ext cx="2371725" cy="1200329"/>
          </a:xfrm>
          <a:prstGeom prst="rect">
            <a:avLst/>
          </a:prstGeom>
          <a:solidFill>
            <a:srgbClr val="C00000"/>
          </a:solidFill>
        </p:spPr>
        <p:txBody>
          <a:bodyPr wrap="square" rtlCol="0">
            <a:spAutoFit/>
          </a:bodyPr>
          <a:lstStyle/>
          <a:p>
            <a:pPr algn="ctr"/>
            <a:r>
              <a:rPr lang="en-US" dirty="0">
                <a:solidFill>
                  <a:schemeClr val="bg1"/>
                </a:solidFill>
              </a:rPr>
              <a:t>Hypothermia shifts oxygen-Hb dissociation curve to the left</a:t>
            </a:r>
          </a:p>
          <a:p>
            <a:pPr algn="ctr"/>
            <a:r>
              <a:rPr lang="en-US" dirty="0">
                <a:solidFill>
                  <a:schemeClr val="bg1"/>
                </a:solidFill>
              </a:rPr>
              <a:t>Afzal et al PCCM</a:t>
            </a:r>
          </a:p>
        </p:txBody>
      </p:sp>
    </p:spTree>
    <p:extLst>
      <p:ext uri="{BB962C8B-B14F-4D97-AF65-F5344CB8AC3E}">
        <p14:creationId xmlns:p14="http://schemas.microsoft.com/office/powerpoint/2010/main" val="111526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44500"/>
            <a:ext cx="12192000" cy="1470025"/>
          </a:xfrm>
        </p:spPr>
        <p:txBody>
          <a:bodyPr/>
          <a:lstStyle/>
          <a:p>
            <a:r>
              <a:rPr lang="en-US" dirty="0"/>
              <a:t>Precision Medicine: SpO</a:t>
            </a:r>
            <a:r>
              <a:rPr lang="en-US" baseline="-25000" dirty="0"/>
              <a:t>2</a:t>
            </a:r>
            <a:r>
              <a:rPr lang="en-US" dirty="0"/>
              <a:t> vs. PaO</a:t>
            </a:r>
            <a:r>
              <a:rPr lang="en-US" baseline="-25000" dirty="0"/>
              <a:t>2</a:t>
            </a:r>
            <a:r>
              <a:rPr lang="en-US" dirty="0"/>
              <a:t> vs. FiO</a:t>
            </a:r>
            <a:r>
              <a:rPr lang="en-US" baseline="-25000" dirty="0"/>
              <a:t>2</a:t>
            </a:r>
          </a:p>
        </p:txBody>
      </p:sp>
      <p:pic>
        <p:nvPicPr>
          <p:cNvPr id="5" name="Picture 4"/>
          <p:cNvPicPr>
            <a:picLocks noChangeAspect="1"/>
          </p:cNvPicPr>
          <p:nvPr/>
        </p:nvPicPr>
        <p:blipFill>
          <a:blip r:embed="rId3"/>
          <a:stretch>
            <a:fillRect/>
          </a:stretch>
        </p:blipFill>
        <p:spPr>
          <a:xfrm>
            <a:off x="3137614" y="1991993"/>
            <a:ext cx="5687130" cy="4821507"/>
          </a:xfrm>
          <a:prstGeom prst="rect">
            <a:avLst/>
          </a:prstGeom>
        </p:spPr>
      </p:pic>
      <p:sp>
        <p:nvSpPr>
          <p:cNvPr id="2" name="TextBox 1">
            <a:extLst>
              <a:ext uri="{FF2B5EF4-FFF2-40B4-BE49-F238E27FC236}">
                <a16:creationId xmlns:a16="http://schemas.microsoft.com/office/drawing/2014/main" id="{81B3B38C-D0C9-4FCE-BDF5-8BD885B1B886}"/>
              </a:ext>
            </a:extLst>
          </p:cNvPr>
          <p:cNvSpPr txBox="1"/>
          <p:nvPr/>
        </p:nvSpPr>
        <p:spPr>
          <a:xfrm>
            <a:off x="226794" y="1548810"/>
            <a:ext cx="3014609" cy="1938992"/>
          </a:xfrm>
          <a:prstGeom prst="rect">
            <a:avLst/>
          </a:prstGeom>
          <a:solidFill>
            <a:srgbClr val="00B0F0"/>
          </a:solidFill>
        </p:spPr>
        <p:txBody>
          <a:bodyPr wrap="square" rtlCol="0">
            <a:spAutoFit/>
          </a:bodyPr>
          <a:lstStyle/>
          <a:p>
            <a:pPr algn="ctr"/>
            <a:r>
              <a:rPr lang="en-US" sz="2400" b="1" dirty="0">
                <a:solidFill>
                  <a:schemeClr val="bg1"/>
                </a:solidFill>
              </a:rPr>
              <a:t>Infant with PPHN</a:t>
            </a:r>
          </a:p>
          <a:p>
            <a:pPr algn="ctr"/>
            <a:r>
              <a:rPr lang="en-US" sz="2400" b="1" dirty="0">
                <a:solidFill>
                  <a:schemeClr val="bg1"/>
                </a:solidFill>
              </a:rPr>
              <a:t>SpO</a:t>
            </a:r>
            <a:r>
              <a:rPr lang="en-US" sz="2400" b="1" baseline="-25000" dirty="0">
                <a:solidFill>
                  <a:schemeClr val="bg1"/>
                </a:solidFill>
              </a:rPr>
              <a:t>2</a:t>
            </a:r>
            <a:r>
              <a:rPr lang="en-US" sz="2400" b="1" dirty="0">
                <a:solidFill>
                  <a:schemeClr val="bg1"/>
                </a:solidFill>
              </a:rPr>
              <a:t> – preductal 91%</a:t>
            </a:r>
          </a:p>
          <a:p>
            <a:pPr algn="ctr"/>
            <a:r>
              <a:rPr lang="en-US" sz="2400" b="1" dirty="0">
                <a:solidFill>
                  <a:schemeClr val="bg1"/>
                </a:solidFill>
              </a:rPr>
              <a:t>Postductal 70% </a:t>
            </a:r>
          </a:p>
          <a:p>
            <a:pPr algn="ctr"/>
            <a:r>
              <a:rPr lang="en-US" sz="2400" b="1" dirty="0">
                <a:solidFill>
                  <a:schemeClr val="bg1"/>
                </a:solidFill>
              </a:rPr>
              <a:t>FiO</a:t>
            </a:r>
            <a:r>
              <a:rPr lang="en-US" sz="2400" b="1" baseline="-25000" dirty="0">
                <a:solidFill>
                  <a:schemeClr val="bg1"/>
                </a:solidFill>
              </a:rPr>
              <a:t>2</a:t>
            </a:r>
            <a:r>
              <a:rPr lang="en-US" sz="2400" b="1" dirty="0">
                <a:solidFill>
                  <a:schemeClr val="bg1"/>
                </a:solidFill>
              </a:rPr>
              <a:t> – 0.3</a:t>
            </a:r>
          </a:p>
          <a:p>
            <a:pPr algn="ctr"/>
            <a:r>
              <a:rPr lang="en-US" sz="2400" b="1" dirty="0">
                <a:solidFill>
                  <a:schemeClr val="bg1"/>
                </a:solidFill>
              </a:rPr>
              <a:t>Severe PH on echo</a:t>
            </a:r>
          </a:p>
        </p:txBody>
      </p:sp>
      <p:sp>
        <p:nvSpPr>
          <p:cNvPr id="6" name="TextBox 5">
            <a:extLst>
              <a:ext uri="{FF2B5EF4-FFF2-40B4-BE49-F238E27FC236}">
                <a16:creationId xmlns:a16="http://schemas.microsoft.com/office/drawing/2014/main" id="{785DA227-0337-439B-A267-9F59400B3E3C}"/>
              </a:ext>
            </a:extLst>
          </p:cNvPr>
          <p:cNvSpPr txBox="1"/>
          <p:nvPr/>
        </p:nvSpPr>
        <p:spPr>
          <a:xfrm>
            <a:off x="4063428" y="1148152"/>
            <a:ext cx="3276128" cy="1200329"/>
          </a:xfrm>
          <a:prstGeom prst="rect">
            <a:avLst/>
          </a:prstGeom>
          <a:solidFill>
            <a:srgbClr val="FF00FF"/>
          </a:solidFill>
        </p:spPr>
        <p:txBody>
          <a:bodyPr wrap="square" rtlCol="0">
            <a:spAutoFit/>
          </a:bodyPr>
          <a:lstStyle/>
          <a:p>
            <a:pPr algn="ctr"/>
            <a:r>
              <a:rPr lang="en-US" sz="2400" b="1" dirty="0">
                <a:solidFill>
                  <a:schemeClr val="bg1"/>
                </a:solidFill>
              </a:rPr>
              <a:t>Increase FiO</a:t>
            </a:r>
            <a:r>
              <a:rPr lang="en-US" sz="2400" b="1" baseline="-25000" dirty="0">
                <a:solidFill>
                  <a:schemeClr val="bg1"/>
                </a:solidFill>
              </a:rPr>
              <a:t>2</a:t>
            </a:r>
            <a:r>
              <a:rPr lang="en-US" sz="2400" b="1" dirty="0">
                <a:solidFill>
                  <a:schemeClr val="bg1"/>
                </a:solidFill>
              </a:rPr>
              <a:t> – 0.45</a:t>
            </a:r>
          </a:p>
          <a:p>
            <a:pPr algn="ctr"/>
            <a:r>
              <a:rPr lang="en-US" sz="2400" b="1" dirty="0">
                <a:solidFill>
                  <a:schemeClr val="bg1"/>
                </a:solidFill>
              </a:rPr>
              <a:t>SpO</a:t>
            </a:r>
            <a:r>
              <a:rPr lang="en-US" sz="2400" b="1" baseline="-25000" dirty="0">
                <a:solidFill>
                  <a:schemeClr val="bg1"/>
                </a:solidFill>
              </a:rPr>
              <a:t>2</a:t>
            </a:r>
            <a:r>
              <a:rPr lang="en-US" sz="2400" b="1" dirty="0">
                <a:solidFill>
                  <a:schemeClr val="bg1"/>
                </a:solidFill>
              </a:rPr>
              <a:t> – preductal 93%</a:t>
            </a:r>
          </a:p>
          <a:p>
            <a:pPr algn="ctr"/>
            <a:r>
              <a:rPr lang="en-US" sz="2400" b="1" dirty="0">
                <a:solidFill>
                  <a:schemeClr val="bg1"/>
                </a:solidFill>
              </a:rPr>
              <a:t>Postductal 80%</a:t>
            </a:r>
          </a:p>
        </p:txBody>
      </p:sp>
      <p:sp>
        <p:nvSpPr>
          <p:cNvPr id="7" name="TextBox 6">
            <a:extLst>
              <a:ext uri="{FF2B5EF4-FFF2-40B4-BE49-F238E27FC236}">
                <a16:creationId xmlns:a16="http://schemas.microsoft.com/office/drawing/2014/main" id="{510C88E3-C15D-48A5-B9C1-97A83EEA608B}"/>
              </a:ext>
            </a:extLst>
          </p:cNvPr>
          <p:cNvSpPr txBox="1"/>
          <p:nvPr/>
        </p:nvSpPr>
        <p:spPr>
          <a:xfrm>
            <a:off x="331814" y="4524360"/>
            <a:ext cx="3096330" cy="1569660"/>
          </a:xfrm>
          <a:prstGeom prst="rect">
            <a:avLst/>
          </a:prstGeom>
          <a:solidFill>
            <a:srgbClr val="00B0F0"/>
          </a:solidFill>
        </p:spPr>
        <p:txBody>
          <a:bodyPr wrap="square" rtlCol="0">
            <a:spAutoFit/>
          </a:bodyPr>
          <a:lstStyle/>
          <a:p>
            <a:pPr algn="ctr"/>
            <a:r>
              <a:rPr lang="en-US" sz="2400" b="1" dirty="0">
                <a:solidFill>
                  <a:schemeClr val="bg1"/>
                </a:solidFill>
              </a:rPr>
              <a:t>Infant with CDH-PPHN</a:t>
            </a:r>
          </a:p>
          <a:p>
            <a:pPr algn="ctr"/>
            <a:r>
              <a:rPr lang="en-US" sz="2400" b="1" dirty="0">
                <a:solidFill>
                  <a:schemeClr val="bg1"/>
                </a:solidFill>
              </a:rPr>
              <a:t>SpO</a:t>
            </a:r>
            <a:r>
              <a:rPr lang="en-US" sz="2400" b="1" baseline="-25000" dirty="0">
                <a:solidFill>
                  <a:schemeClr val="bg1"/>
                </a:solidFill>
              </a:rPr>
              <a:t>2</a:t>
            </a:r>
            <a:r>
              <a:rPr lang="en-US" sz="2400" b="1" dirty="0">
                <a:solidFill>
                  <a:schemeClr val="bg1"/>
                </a:solidFill>
              </a:rPr>
              <a:t> – preductal 90%</a:t>
            </a:r>
          </a:p>
          <a:p>
            <a:pPr algn="ctr"/>
            <a:r>
              <a:rPr lang="en-US" sz="2400" b="1" dirty="0">
                <a:solidFill>
                  <a:schemeClr val="bg1"/>
                </a:solidFill>
              </a:rPr>
              <a:t>Lactate is normal, no acidosis, FiO</a:t>
            </a:r>
            <a:r>
              <a:rPr lang="en-US" sz="2400" b="1" baseline="-25000" dirty="0">
                <a:solidFill>
                  <a:schemeClr val="bg1"/>
                </a:solidFill>
              </a:rPr>
              <a:t>2</a:t>
            </a:r>
            <a:r>
              <a:rPr lang="en-US" sz="2400" b="1" dirty="0">
                <a:solidFill>
                  <a:schemeClr val="bg1"/>
                </a:solidFill>
              </a:rPr>
              <a:t> - 0.8</a:t>
            </a:r>
          </a:p>
        </p:txBody>
      </p:sp>
      <p:sp>
        <p:nvSpPr>
          <p:cNvPr id="9" name="TextBox 8">
            <a:extLst>
              <a:ext uri="{FF2B5EF4-FFF2-40B4-BE49-F238E27FC236}">
                <a16:creationId xmlns:a16="http://schemas.microsoft.com/office/drawing/2014/main" id="{B6D91EC4-E9D4-AE02-21FA-9478D3B01D17}"/>
              </a:ext>
            </a:extLst>
          </p:cNvPr>
          <p:cNvSpPr txBox="1"/>
          <p:nvPr/>
        </p:nvSpPr>
        <p:spPr>
          <a:xfrm>
            <a:off x="8638003" y="1545570"/>
            <a:ext cx="3276128" cy="1938992"/>
          </a:xfrm>
          <a:prstGeom prst="rect">
            <a:avLst/>
          </a:prstGeom>
          <a:solidFill>
            <a:srgbClr val="0066FF"/>
          </a:solidFill>
        </p:spPr>
        <p:txBody>
          <a:bodyPr wrap="square" rtlCol="0">
            <a:spAutoFit/>
          </a:bodyPr>
          <a:lstStyle/>
          <a:p>
            <a:pPr algn="ctr"/>
            <a:r>
              <a:rPr lang="en-US" sz="2400" b="1" dirty="0">
                <a:solidFill>
                  <a:schemeClr val="bg1"/>
                </a:solidFill>
              </a:rPr>
              <a:t>The risk of hypoxic pulmonary vasoconstriction outweighs risk of oxygen toxicity</a:t>
            </a:r>
          </a:p>
        </p:txBody>
      </p:sp>
      <p:sp>
        <p:nvSpPr>
          <p:cNvPr id="10" name="TextBox 9">
            <a:extLst>
              <a:ext uri="{FF2B5EF4-FFF2-40B4-BE49-F238E27FC236}">
                <a16:creationId xmlns:a16="http://schemas.microsoft.com/office/drawing/2014/main" id="{B6083E04-6858-E9A1-A7EA-FCACD63D66CB}"/>
              </a:ext>
            </a:extLst>
          </p:cNvPr>
          <p:cNvSpPr txBox="1"/>
          <p:nvPr/>
        </p:nvSpPr>
        <p:spPr>
          <a:xfrm>
            <a:off x="8731374" y="4616833"/>
            <a:ext cx="3276128" cy="1569660"/>
          </a:xfrm>
          <a:prstGeom prst="rect">
            <a:avLst/>
          </a:prstGeom>
          <a:solidFill>
            <a:srgbClr val="C00000"/>
          </a:solidFill>
        </p:spPr>
        <p:txBody>
          <a:bodyPr wrap="square" rtlCol="0">
            <a:spAutoFit/>
          </a:bodyPr>
          <a:lstStyle/>
          <a:p>
            <a:pPr algn="ctr"/>
            <a:r>
              <a:rPr lang="en-US" sz="2400" b="1" dirty="0">
                <a:solidFill>
                  <a:schemeClr val="bg1"/>
                </a:solidFill>
              </a:rPr>
              <a:t>The risk of oxygen toxicity outweighs risk  of hypoxic pulmonary vasoconstriction</a:t>
            </a:r>
          </a:p>
        </p:txBody>
      </p:sp>
      <p:sp>
        <p:nvSpPr>
          <p:cNvPr id="11" name="TextBox 10">
            <a:extLst>
              <a:ext uri="{FF2B5EF4-FFF2-40B4-BE49-F238E27FC236}">
                <a16:creationId xmlns:a16="http://schemas.microsoft.com/office/drawing/2014/main" id="{EE481560-F8A3-30D9-5B01-F009D67316D7}"/>
              </a:ext>
            </a:extLst>
          </p:cNvPr>
          <p:cNvSpPr txBox="1"/>
          <p:nvPr/>
        </p:nvSpPr>
        <p:spPr>
          <a:xfrm>
            <a:off x="4451845" y="5246660"/>
            <a:ext cx="3276128" cy="830997"/>
          </a:xfrm>
          <a:prstGeom prst="rect">
            <a:avLst/>
          </a:prstGeom>
          <a:solidFill>
            <a:srgbClr val="FF00FF"/>
          </a:solidFill>
        </p:spPr>
        <p:txBody>
          <a:bodyPr wrap="square" rtlCol="0">
            <a:spAutoFit/>
          </a:bodyPr>
          <a:lstStyle/>
          <a:p>
            <a:pPr algn="ctr"/>
            <a:r>
              <a:rPr lang="en-US" sz="2400" b="1" dirty="0">
                <a:solidFill>
                  <a:schemeClr val="bg1"/>
                </a:solidFill>
              </a:rPr>
              <a:t>Closely monitor pH, lactate and urine output</a:t>
            </a:r>
          </a:p>
        </p:txBody>
      </p:sp>
      <p:sp>
        <p:nvSpPr>
          <p:cNvPr id="12" name="Arrow: Right 11">
            <a:extLst>
              <a:ext uri="{FF2B5EF4-FFF2-40B4-BE49-F238E27FC236}">
                <a16:creationId xmlns:a16="http://schemas.microsoft.com/office/drawing/2014/main" id="{E98320CB-6636-3727-17F0-6FF53DD8DD3B}"/>
              </a:ext>
            </a:extLst>
          </p:cNvPr>
          <p:cNvSpPr/>
          <p:nvPr/>
        </p:nvSpPr>
        <p:spPr>
          <a:xfrm>
            <a:off x="3241403" y="1932982"/>
            <a:ext cx="822025" cy="42493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0F27E20F-7564-E457-A9ED-A6F5C49749B2}"/>
              </a:ext>
            </a:extLst>
          </p:cNvPr>
          <p:cNvSpPr/>
          <p:nvPr/>
        </p:nvSpPr>
        <p:spPr>
          <a:xfrm>
            <a:off x="7349782" y="1545570"/>
            <a:ext cx="1288221" cy="42493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A53FD882-8E06-369D-671F-CC9309439BC5}"/>
              </a:ext>
            </a:extLst>
          </p:cNvPr>
          <p:cNvSpPr/>
          <p:nvPr/>
        </p:nvSpPr>
        <p:spPr>
          <a:xfrm>
            <a:off x="3465722" y="5679846"/>
            <a:ext cx="998307" cy="42493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50D577CB-EA78-5A14-7D9A-035388851221}"/>
              </a:ext>
            </a:extLst>
          </p:cNvPr>
          <p:cNvSpPr/>
          <p:nvPr/>
        </p:nvSpPr>
        <p:spPr>
          <a:xfrm>
            <a:off x="7758946" y="5765464"/>
            <a:ext cx="998307" cy="42493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2C9A0F4-08F6-7752-F688-0DF623DC9368}"/>
              </a:ext>
            </a:extLst>
          </p:cNvPr>
          <p:cNvPicPr>
            <a:picLocks noChangeAspect="1"/>
          </p:cNvPicPr>
          <p:nvPr/>
        </p:nvPicPr>
        <p:blipFill>
          <a:blip r:embed="rId4"/>
          <a:stretch>
            <a:fillRect/>
          </a:stretch>
        </p:blipFill>
        <p:spPr>
          <a:xfrm>
            <a:off x="226794" y="6439510"/>
            <a:ext cx="11120621" cy="342582"/>
          </a:xfrm>
          <a:prstGeom prst="rect">
            <a:avLst/>
          </a:prstGeom>
        </p:spPr>
      </p:pic>
    </p:spTree>
    <p:extLst>
      <p:ext uri="{BB962C8B-B14F-4D97-AF65-F5344CB8AC3E}">
        <p14:creationId xmlns:p14="http://schemas.microsoft.com/office/powerpoint/2010/main" val="23740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down)">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9" grpId="0" animBg="1"/>
      <p:bldP spid="10" grpId="0" animBg="1"/>
      <p:bldP spid="11" grpId="0" animBg="1"/>
      <p:bldP spid="12" grpId="0" animBg="1"/>
      <p:bldP spid="13" grpId="0" animBg="1"/>
      <p:bldP spid="14"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artoon&#10;&#10;Description automatically generated">
            <a:extLst>
              <a:ext uri="{FF2B5EF4-FFF2-40B4-BE49-F238E27FC236}">
                <a16:creationId xmlns:a16="http://schemas.microsoft.com/office/drawing/2014/main" id="{89F4CA5F-C846-E0E5-EB13-CD96BED1BA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371600"/>
            <a:ext cx="9294685" cy="5334000"/>
          </a:xfrm>
          <a:prstGeom prst="rect">
            <a:avLst/>
          </a:prstGeom>
        </p:spPr>
      </p:pic>
      <p:sp>
        <p:nvSpPr>
          <p:cNvPr id="6" name="Title 5">
            <a:extLst>
              <a:ext uri="{FF2B5EF4-FFF2-40B4-BE49-F238E27FC236}">
                <a16:creationId xmlns:a16="http://schemas.microsoft.com/office/drawing/2014/main" id="{88AF5D42-5687-4EEB-772F-3FD064111247}"/>
              </a:ext>
            </a:extLst>
          </p:cNvPr>
          <p:cNvSpPr>
            <a:spLocks noGrp="1"/>
          </p:cNvSpPr>
          <p:nvPr>
            <p:ph type="title"/>
          </p:nvPr>
        </p:nvSpPr>
        <p:spPr/>
        <p:txBody>
          <a:bodyPr/>
          <a:lstStyle/>
          <a:p>
            <a:r>
              <a:rPr lang="en-US" dirty="0"/>
              <a:t>Oxygen Saturation Targets</a:t>
            </a:r>
          </a:p>
        </p:txBody>
      </p:sp>
      <p:sp>
        <p:nvSpPr>
          <p:cNvPr id="7" name="TextBox 6">
            <a:extLst>
              <a:ext uri="{FF2B5EF4-FFF2-40B4-BE49-F238E27FC236}">
                <a16:creationId xmlns:a16="http://schemas.microsoft.com/office/drawing/2014/main" id="{AC5A3B11-89F8-1725-E17B-D36FEFC60E6F}"/>
              </a:ext>
            </a:extLst>
          </p:cNvPr>
          <p:cNvSpPr txBox="1"/>
          <p:nvPr/>
        </p:nvSpPr>
        <p:spPr>
          <a:xfrm>
            <a:off x="9906000" y="1905000"/>
            <a:ext cx="2057400" cy="3139321"/>
          </a:xfrm>
          <a:prstGeom prst="rect">
            <a:avLst/>
          </a:prstGeom>
          <a:solidFill>
            <a:srgbClr val="FFFF00"/>
          </a:solidFill>
          <a:ln>
            <a:solidFill>
              <a:schemeClr val="tx1"/>
            </a:solidFill>
          </a:ln>
        </p:spPr>
        <p:txBody>
          <a:bodyPr wrap="square" rtlCol="0">
            <a:spAutoFit/>
          </a:bodyPr>
          <a:lstStyle/>
          <a:p>
            <a:pPr algn="ctr"/>
            <a:r>
              <a:rPr lang="en-US" b="0" i="0" dirty="0">
                <a:solidFill>
                  <a:srgbClr val="212121"/>
                </a:solidFill>
                <a:effectLst/>
                <a:latin typeface="BlinkMacSystemFont"/>
              </a:rPr>
              <a:t>Lakshminrusimha S, Abman SH. Oxygen Targets in Neonatal Pulmonary Hypertension: Individualized, "Precision-Medicine" Approach. Clin </a:t>
            </a:r>
            <a:r>
              <a:rPr lang="en-US" b="0" i="0" dirty="0" err="1">
                <a:solidFill>
                  <a:srgbClr val="212121"/>
                </a:solidFill>
                <a:effectLst/>
                <a:latin typeface="BlinkMacSystemFont"/>
              </a:rPr>
              <a:t>Perinatol</a:t>
            </a:r>
            <a:r>
              <a:rPr lang="en-US" b="0" i="0" dirty="0">
                <a:solidFill>
                  <a:srgbClr val="212121"/>
                </a:solidFill>
                <a:effectLst/>
                <a:latin typeface="BlinkMacSystemFont"/>
              </a:rPr>
              <a:t>. 2024 Mar;51(1):77-94</a:t>
            </a:r>
            <a:endParaRPr lang="en-US" dirty="0"/>
          </a:p>
        </p:txBody>
      </p:sp>
    </p:spTree>
    <p:extLst>
      <p:ext uri="{BB962C8B-B14F-4D97-AF65-F5344CB8AC3E}">
        <p14:creationId xmlns:p14="http://schemas.microsoft.com/office/powerpoint/2010/main" val="3453056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E1C816-C230-D499-F930-B5CDA865EAC2}"/>
              </a:ext>
            </a:extLst>
          </p:cNvPr>
          <p:cNvPicPr>
            <a:picLocks noChangeAspect="1"/>
          </p:cNvPicPr>
          <p:nvPr/>
        </p:nvPicPr>
        <p:blipFill>
          <a:blip r:embed="rId2"/>
          <a:stretch>
            <a:fillRect/>
          </a:stretch>
        </p:blipFill>
        <p:spPr>
          <a:xfrm>
            <a:off x="2770315" y="0"/>
            <a:ext cx="9219909" cy="6858000"/>
          </a:xfrm>
          <a:prstGeom prst="rect">
            <a:avLst/>
          </a:prstGeom>
        </p:spPr>
      </p:pic>
      <p:sp>
        <p:nvSpPr>
          <p:cNvPr id="4" name="TextBox 3">
            <a:extLst>
              <a:ext uri="{FF2B5EF4-FFF2-40B4-BE49-F238E27FC236}">
                <a16:creationId xmlns:a16="http://schemas.microsoft.com/office/drawing/2014/main" id="{3F294490-BEF3-1E70-B38A-EE82080E4082}"/>
              </a:ext>
            </a:extLst>
          </p:cNvPr>
          <p:cNvSpPr txBox="1"/>
          <p:nvPr/>
        </p:nvSpPr>
        <p:spPr>
          <a:xfrm>
            <a:off x="164387" y="52095"/>
            <a:ext cx="3467528" cy="2862322"/>
          </a:xfrm>
          <a:prstGeom prst="rect">
            <a:avLst/>
          </a:prstGeom>
          <a:solidFill>
            <a:schemeClr val="tx1"/>
          </a:solidFill>
        </p:spPr>
        <p:txBody>
          <a:bodyPr wrap="square" rtlCol="0">
            <a:spAutoFit/>
          </a:bodyPr>
          <a:lstStyle/>
          <a:p>
            <a:pPr algn="ctr"/>
            <a:r>
              <a:rPr lang="en-US" sz="3600" b="1" dirty="0">
                <a:solidFill>
                  <a:schemeClr val="bg1"/>
                </a:solidFill>
              </a:rPr>
              <a:t>Pathophysiology of iNO resistance:</a:t>
            </a:r>
          </a:p>
          <a:p>
            <a:pPr algn="ctr"/>
            <a:r>
              <a:rPr lang="en-US" sz="3600" b="1" dirty="0">
                <a:solidFill>
                  <a:schemeClr val="bg1"/>
                </a:solidFill>
              </a:rPr>
              <a:t>Optimizing Effect of iNO</a:t>
            </a:r>
          </a:p>
        </p:txBody>
      </p:sp>
      <p:sp>
        <p:nvSpPr>
          <p:cNvPr id="2" name="TextBox 1">
            <a:extLst>
              <a:ext uri="{FF2B5EF4-FFF2-40B4-BE49-F238E27FC236}">
                <a16:creationId xmlns:a16="http://schemas.microsoft.com/office/drawing/2014/main" id="{A39481EC-D92D-5695-8ECB-6A29C19DEE90}"/>
              </a:ext>
            </a:extLst>
          </p:cNvPr>
          <p:cNvSpPr txBox="1"/>
          <p:nvPr/>
        </p:nvSpPr>
        <p:spPr>
          <a:xfrm>
            <a:off x="336479" y="3916712"/>
            <a:ext cx="3123344" cy="646331"/>
          </a:xfrm>
          <a:prstGeom prst="rect">
            <a:avLst/>
          </a:prstGeom>
          <a:noFill/>
        </p:spPr>
        <p:txBody>
          <a:bodyPr wrap="square" rtlCol="0">
            <a:spAutoFit/>
          </a:bodyPr>
          <a:lstStyle/>
          <a:p>
            <a:r>
              <a:rPr lang="en-US" dirty="0"/>
              <a:t>Remodeled pulmonary vasculature (“fixed” resistance</a:t>
            </a:r>
          </a:p>
        </p:txBody>
      </p:sp>
      <p:sp>
        <p:nvSpPr>
          <p:cNvPr id="5" name="Rectangle: Rounded Corners 4">
            <a:extLst>
              <a:ext uri="{FF2B5EF4-FFF2-40B4-BE49-F238E27FC236}">
                <a16:creationId xmlns:a16="http://schemas.microsoft.com/office/drawing/2014/main" id="{08B2BA60-B4B7-60D1-C0F2-3A83950A3A32}"/>
              </a:ext>
            </a:extLst>
          </p:cNvPr>
          <p:cNvSpPr/>
          <p:nvPr/>
        </p:nvSpPr>
        <p:spPr>
          <a:xfrm>
            <a:off x="9555479" y="692175"/>
            <a:ext cx="2472133" cy="1822425"/>
          </a:xfrm>
          <a:prstGeom prst="roundRect">
            <a:avLst/>
          </a:prstGeom>
          <a:noFill/>
          <a:ln w="76200">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290964D-68B1-E0C5-D067-3BE07D5F77C1}"/>
              </a:ext>
            </a:extLst>
          </p:cNvPr>
          <p:cNvSpPr txBox="1"/>
          <p:nvPr/>
        </p:nvSpPr>
        <p:spPr>
          <a:xfrm>
            <a:off x="201776" y="4914631"/>
            <a:ext cx="1798971" cy="1754326"/>
          </a:xfrm>
          <a:prstGeom prst="rect">
            <a:avLst/>
          </a:prstGeom>
          <a:noFill/>
        </p:spPr>
        <p:txBody>
          <a:bodyPr wrap="square" rtlCol="0">
            <a:spAutoFit/>
          </a:bodyPr>
          <a:lstStyle/>
          <a:p>
            <a:r>
              <a:rPr lang="en-US" dirty="0"/>
              <a:t>Conditions that do not respond to iNO:</a:t>
            </a:r>
          </a:p>
          <a:p>
            <a:r>
              <a:rPr lang="en-US" dirty="0"/>
              <a:t>CDH, prematurity and ACD-MPV etc.,</a:t>
            </a:r>
          </a:p>
        </p:txBody>
      </p:sp>
    </p:spTree>
    <p:extLst>
      <p:ext uri="{BB962C8B-B14F-4D97-AF65-F5344CB8AC3E}">
        <p14:creationId xmlns:p14="http://schemas.microsoft.com/office/powerpoint/2010/main" val="126288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5F3B15-9C2C-2786-8852-C177F20594C9}"/>
              </a:ext>
            </a:extLst>
          </p:cNvPr>
          <p:cNvSpPr txBox="1"/>
          <p:nvPr/>
        </p:nvSpPr>
        <p:spPr>
          <a:xfrm>
            <a:off x="333911" y="395555"/>
            <a:ext cx="2126750" cy="2308324"/>
          </a:xfrm>
          <a:prstGeom prst="rect">
            <a:avLst/>
          </a:prstGeom>
          <a:solidFill>
            <a:schemeClr val="accent1">
              <a:lumMod val="60000"/>
              <a:lumOff val="40000"/>
            </a:schemeClr>
          </a:solidFill>
          <a:ln w="38100">
            <a:solidFill>
              <a:schemeClr val="accent1">
                <a:lumMod val="50000"/>
              </a:schemeClr>
            </a:solidFill>
          </a:ln>
        </p:spPr>
        <p:txBody>
          <a:bodyPr wrap="square" rtlCol="0">
            <a:spAutoFit/>
          </a:bodyPr>
          <a:lstStyle/>
          <a:p>
            <a:pPr algn="ctr"/>
            <a:r>
              <a:rPr lang="en-US" sz="3600" b="1" dirty="0"/>
              <a:t>Rule of 3: Echo changes in PPHN</a:t>
            </a:r>
          </a:p>
        </p:txBody>
      </p:sp>
      <p:sp>
        <p:nvSpPr>
          <p:cNvPr id="7" name="TextBox 6">
            <a:extLst>
              <a:ext uri="{FF2B5EF4-FFF2-40B4-BE49-F238E27FC236}">
                <a16:creationId xmlns:a16="http://schemas.microsoft.com/office/drawing/2014/main" id="{5F747C3B-8AB3-FA85-4E42-6D1F9D7E6DB6}"/>
              </a:ext>
            </a:extLst>
          </p:cNvPr>
          <p:cNvSpPr txBox="1"/>
          <p:nvPr/>
        </p:nvSpPr>
        <p:spPr>
          <a:xfrm>
            <a:off x="395555" y="6169631"/>
            <a:ext cx="2583951" cy="646331"/>
          </a:xfrm>
          <a:prstGeom prst="rect">
            <a:avLst/>
          </a:prstGeom>
          <a:noFill/>
        </p:spPr>
        <p:txBody>
          <a:bodyPr wrap="square" rtlCol="0">
            <a:spAutoFit/>
          </a:bodyPr>
          <a:lstStyle/>
          <a:p>
            <a:r>
              <a:rPr lang="en-US" dirty="0"/>
              <a:t>Cera, Sankaran et al</a:t>
            </a:r>
          </a:p>
          <a:p>
            <a:r>
              <a:rPr lang="en-US" dirty="0"/>
              <a:t>PPHN – Jaypee 2025</a:t>
            </a:r>
          </a:p>
        </p:txBody>
      </p:sp>
      <p:pic>
        <p:nvPicPr>
          <p:cNvPr id="9" name="Picture 8">
            <a:extLst>
              <a:ext uri="{FF2B5EF4-FFF2-40B4-BE49-F238E27FC236}">
                <a16:creationId xmlns:a16="http://schemas.microsoft.com/office/drawing/2014/main" id="{87A1DB74-64B5-B107-F7B0-20179BD2ED98}"/>
              </a:ext>
            </a:extLst>
          </p:cNvPr>
          <p:cNvPicPr>
            <a:picLocks noChangeAspect="1"/>
          </p:cNvPicPr>
          <p:nvPr/>
        </p:nvPicPr>
        <p:blipFill>
          <a:blip r:embed="rId2"/>
          <a:stretch>
            <a:fillRect/>
          </a:stretch>
        </p:blipFill>
        <p:spPr>
          <a:xfrm>
            <a:off x="2837200" y="0"/>
            <a:ext cx="6517600" cy="6858000"/>
          </a:xfrm>
          <a:prstGeom prst="rect">
            <a:avLst/>
          </a:prstGeom>
        </p:spPr>
      </p:pic>
      <p:sp>
        <p:nvSpPr>
          <p:cNvPr id="10" name="TextBox 9">
            <a:extLst>
              <a:ext uri="{FF2B5EF4-FFF2-40B4-BE49-F238E27FC236}">
                <a16:creationId xmlns:a16="http://schemas.microsoft.com/office/drawing/2014/main" id="{E392EE0C-94FD-0291-9AF0-C15C2EE05C97}"/>
              </a:ext>
            </a:extLst>
          </p:cNvPr>
          <p:cNvSpPr txBox="1"/>
          <p:nvPr/>
        </p:nvSpPr>
        <p:spPr>
          <a:xfrm>
            <a:off x="472611" y="3429000"/>
            <a:ext cx="1885308" cy="923330"/>
          </a:xfrm>
          <a:prstGeom prst="rect">
            <a:avLst/>
          </a:prstGeom>
          <a:noFill/>
        </p:spPr>
        <p:txBody>
          <a:bodyPr wrap="square" rtlCol="0">
            <a:spAutoFit/>
          </a:bodyPr>
          <a:lstStyle/>
          <a:p>
            <a:r>
              <a:rPr lang="en-US" dirty="0"/>
              <a:t>TAPSE – Tricuspid annular plane systolic excursion</a:t>
            </a:r>
          </a:p>
        </p:txBody>
      </p:sp>
      <p:cxnSp>
        <p:nvCxnSpPr>
          <p:cNvPr id="12" name="Straight Arrow Connector 11">
            <a:extLst>
              <a:ext uri="{FF2B5EF4-FFF2-40B4-BE49-F238E27FC236}">
                <a16:creationId xmlns:a16="http://schemas.microsoft.com/office/drawing/2014/main" id="{3C44030C-136C-DE4E-D7CB-E40E1BAC6B7F}"/>
              </a:ext>
            </a:extLst>
          </p:cNvPr>
          <p:cNvCxnSpPr>
            <a:cxnSpLocks/>
            <a:stCxn id="10" idx="3"/>
          </p:cNvCxnSpPr>
          <p:nvPr/>
        </p:nvCxnSpPr>
        <p:spPr>
          <a:xfrm flipV="1">
            <a:off x="2357919" y="1772292"/>
            <a:ext cx="585627" cy="211837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8740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5CBF4-41CE-495B-9413-9C89293C8CD7}"/>
              </a:ext>
            </a:extLst>
          </p:cNvPr>
          <p:cNvSpPr>
            <a:spLocks noGrp="1"/>
          </p:cNvSpPr>
          <p:nvPr>
            <p:ph type="title"/>
          </p:nvPr>
        </p:nvSpPr>
        <p:spPr>
          <a:xfrm>
            <a:off x="-81644" y="0"/>
            <a:ext cx="12273643" cy="859693"/>
          </a:xfrm>
        </p:spPr>
        <p:txBody>
          <a:bodyPr>
            <a:normAutofit/>
          </a:bodyPr>
          <a:lstStyle/>
          <a:p>
            <a:pPr algn="ctr"/>
            <a:r>
              <a:rPr lang="en-US" sz="3000" dirty="0"/>
              <a:t>Severe LV dysfunction +PPHN</a:t>
            </a:r>
          </a:p>
        </p:txBody>
      </p:sp>
      <p:pic>
        <p:nvPicPr>
          <p:cNvPr id="5" name="AS24CH">
            <a:hlinkClick r:id="" action="ppaction://media"/>
            <a:extLst>
              <a:ext uri="{FF2B5EF4-FFF2-40B4-BE49-F238E27FC236}">
                <a16:creationId xmlns:a16="http://schemas.microsoft.com/office/drawing/2014/main" id="{64419487-2333-41D2-A73F-C5EC74C9D5F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27329" y="873801"/>
            <a:ext cx="4280442" cy="3134471"/>
          </a:xfrm>
          <a:prstGeom prst="rect">
            <a:avLst/>
          </a:prstGeom>
        </p:spPr>
      </p:pic>
      <p:pic>
        <p:nvPicPr>
          <p:cNvPr id="4" name="AS2IVS">
            <a:hlinkClick r:id="" action="ppaction://media"/>
            <a:extLst>
              <a:ext uri="{FF2B5EF4-FFF2-40B4-BE49-F238E27FC236}">
                <a16:creationId xmlns:a16="http://schemas.microsoft.com/office/drawing/2014/main" id="{7D8C4D71-136A-4E5D-AEAF-EA99C7F4256E}"/>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317426" y="3953701"/>
            <a:ext cx="4290345" cy="2989729"/>
          </a:xfrm>
          <a:prstGeom prst="rect">
            <a:avLst/>
          </a:prstGeom>
        </p:spPr>
      </p:pic>
      <p:pic>
        <p:nvPicPr>
          <p:cNvPr id="6" name="WeberPDA">
            <a:hlinkClick r:id="" action="ppaction://media"/>
            <a:extLst>
              <a:ext uri="{FF2B5EF4-FFF2-40B4-BE49-F238E27FC236}">
                <a16:creationId xmlns:a16="http://schemas.microsoft.com/office/drawing/2014/main" id="{616F74DA-20F2-415F-AC39-3CA86F67ED15}"/>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5607771" y="867192"/>
            <a:ext cx="4997248" cy="3286252"/>
          </a:xfrm>
          <a:prstGeom prst="rect">
            <a:avLst/>
          </a:prstGeom>
        </p:spPr>
      </p:pic>
      <p:sp>
        <p:nvSpPr>
          <p:cNvPr id="11" name="Rectangle 10">
            <a:extLst>
              <a:ext uri="{FF2B5EF4-FFF2-40B4-BE49-F238E27FC236}">
                <a16:creationId xmlns:a16="http://schemas.microsoft.com/office/drawing/2014/main" id="{E1EFB2F8-CB60-44F6-B6F3-B7D3E2CA742A}"/>
              </a:ext>
            </a:extLst>
          </p:cNvPr>
          <p:cNvSpPr/>
          <p:nvPr/>
        </p:nvSpPr>
        <p:spPr>
          <a:xfrm>
            <a:off x="5607771" y="875184"/>
            <a:ext cx="1019048" cy="3434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3">
            <a:extLst>
              <a:ext uri="{FF2B5EF4-FFF2-40B4-BE49-F238E27FC236}">
                <a16:creationId xmlns:a16="http://schemas.microsoft.com/office/drawing/2014/main" id="{D30EC8B6-B2D6-4BFB-BD94-5E1E41D997CF}"/>
              </a:ext>
            </a:extLst>
          </p:cNvPr>
          <p:cNvSpPr txBox="1">
            <a:spLocks/>
          </p:cNvSpPr>
          <p:nvPr/>
        </p:nvSpPr>
        <p:spPr>
          <a:xfrm>
            <a:off x="7091087" y="1008416"/>
            <a:ext cx="1668804" cy="51998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bg1"/>
                </a:solidFill>
              </a:rPr>
              <a:t>Bidirectional PDA</a:t>
            </a:r>
          </a:p>
        </p:txBody>
      </p:sp>
      <p:grpSp>
        <p:nvGrpSpPr>
          <p:cNvPr id="8" name="Group 7">
            <a:extLst>
              <a:ext uri="{FF2B5EF4-FFF2-40B4-BE49-F238E27FC236}">
                <a16:creationId xmlns:a16="http://schemas.microsoft.com/office/drawing/2014/main" id="{06C415F5-AD53-48F1-A885-AC44A2051AE2}"/>
              </a:ext>
            </a:extLst>
          </p:cNvPr>
          <p:cNvGrpSpPr/>
          <p:nvPr/>
        </p:nvGrpSpPr>
        <p:grpSpPr>
          <a:xfrm>
            <a:off x="5607771" y="3854388"/>
            <a:ext cx="5071115" cy="3188353"/>
            <a:chOff x="7130110" y="671547"/>
            <a:chExt cx="5061890" cy="3527380"/>
          </a:xfrm>
        </p:grpSpPr>
        <p:pic>
          <p:nvPicPr>
            <p:cNvPr id="9" name="Picture 8" descr="A screenshot of a video game&#10;&#10;Description automatically generated">
              <a:extLst>
                <a:ext uri="{FF2B5EF4-FFF2-40B4-BE49-F238E27FC236}">
                  <a16:creationId xmlns:a16="http://schemas.microsoft.com/office/drawing/2014/main" id="{6E113E38-B416-44AD-AD5E-DDEA7D3DA1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30110" y="671547"/>
              <a:ext cx="5061890" cy="3527380"/>
            </a:xfrm>
            <a:prstGeom prst="rect">
              <a:avLst/>
            </a:prstGeom>
          </p:spPr>
        </p:pic>
        <p:sp>
          <p:nvSpPr>
            <p:cNvPr id="10" name="Rectangle 9">
              <a:extLst>
                <a:ext uri="{FF2B5EF4-FFF2-40B4-BE49-F238E27FC236}">
                  <a16:creationId xmlns:a16="http://schemas.microsoft.com/office/drawing/2014/main" id="{F86ECFFB-96B9-464F-804A-1A2E73ABE552}"/>
                </a:ext>
              </a:extLst>
            </p:cNvPr>
            <p:cNvSpPr/>
            <p:nvPr/>
          </p:nvSpPr>
          <p:spPr>
            <a:xfrm>
              <a:off x="7130110" y="708100"/>
              <a:ext cx="922564" cy="2860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Content Placeholder 3">
            <a:extLst>
              <a:ext uri="{FF2B5EF4-FFF2-40B4-BE49-F238E27FC236}">
                <a16:creationId xmlns:a16="http://schemas.microsoft.com/office/drawing/2014/main" id="{C2922E29-4B51-48F2-91A7-B50076F2D20E}"/>
              </a:ext>
            </a:extLst>
          </p:cNvPr>
          <p:cNvSpPr txBox="1">
            <a:spLocks/>
          </p:cNvSpPr>
          <p:nvPr/>
        </p:nvSpPr>
        <p:spPr>
          <a:xfrm>
            <a:off x="3883028" y="3693707"/>
            <a:ext cx="1389024" cy="51998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bg1"/>
                </a:solidFill>
              </a:rPr>
              <a:t>Severe LV dysfunction</a:t>
            </a:r>
          </a:p>
        </p:txBody>
      </p:sp>
      <p:sp>
        <p:nvSpPr>
          <p:cNvPr id="26" name="TextBox 25">
            <a:extLst>
              <a:ext uri="{FF2B5EF4-FFF2-40B4-BE49-F238E27FC236}">
                <a16:creationId xmlns:a16="http://schemas.microsoft.com/office/drawing/2014/main" id="{129DD2E3-60A3-4982-BC56-0B22790AE691}"/>
              </a:ext>
            </a:extLst>
          </p:cNvPr>
          <p:cNvSpPr txBox="1"/>
          <p:nvPr/>
        </p:nvSpPr>
        <p:spPr>
          <a:xfrm>
            <a:off x="3548840" y="873801"/>
            <a:ext cx="2057400" cy="615553"/>
          </a:xfrm>
          <a:prstGeom prst="rect">
            <a:avLst/>
          </a:prstGeom>
          <a:noFill/>
        </p:spPr>
        <p:txBody>
          <a:bodyPr wrap="square" rtlCol="0">
            <a:spAutoFit/>
          </a:bodyPr>
          <a:lstStyle/>
          <a:p>
            <a:pPr algn="ctr"/>
            <a:r>
              <a:rPr lang="en-US" sz="1700" dirty="0">
                <a:solidFill>
                  <a:schemeClr val="bg1"/>
                </a:solidFill>
              </a:rPr>
              <a:t>EF 38% by Simpsons biplane</a:t>
            </a:r>
          </a:p>
        </p:txBody>
      </p:sp>
      <p:sp>
        <p:nvSpPr>
          <p:cNvPr id="13" name="TextBox 12">
            <a:extLst>
              <a:ext uri="{FF2B5EF4-FFF2-40B4-BE49-F238E27FC236}">
                <a16:creationId xmlns:a16="http://schemas.microsoft.com/office/drawing/2014/main" id="{CE849107-4D88-46E8-9551-E325233BA921}"/>
              </a:ext>
            </a:extLst>
          </p:cNvPr>
          <p:cNvSpPr txBox="1"/>
          <p:nvPr/>
        </p:nvSpPr>
        <p:spPr>
          <a:xfrm>
            <a:off x="10719815" y="877551"/>
            <a:ext cx="1472184" cy="3693319"/>
          </a:xfrm>
          <a:prstGeom prst="rect">
            <a:avLst/>
          </a:prstGeom>
          <a:noFill/>
        </p:spPr>
        <p:txBody>
          <a:bodyPr wrap="square" rtlCol="0">
            <a:spAutoFit/>
          </a:bodyPr>
          <a:lstStyle/>
          <a:p>
            <a:pPr algn="ctr"/>
            <a:r>
              <a:rPr lang="en-US" dirty="0"/>
              <a:t>EF – Ejection fraction</a:t>
            </a:r>
          </a:p>
          <a:p>
            <a:pPr algn="ctr"/>
            <a:endParaRPr lang="en-US" dirty="0"/>
          </a:p>
          <a:p>
            <a:pPr algn="ctr"/>
            <a:endParaRPr lang="en-US" dirty="0"/>
          </a:p>
          <a:p>
            <a:pPr algn="ctr"/>
            <a:endParaRPr lang="en-US" dirty="0"/>
          </a:p>
          <a:p>
            <a:pPr algn="ctr"/>
            <a:endParaRPr lang="en-US" dirty="0">
              <a:solidFill>
                <a:srgbClr val="000000"/>
              </a:solidFill>
            </a:endParaRPr>
          </a:p>
          <a:p>
            <a:pPr algn="ctr"/>
            <a:endParaRPr lang="en-US" i="0" dirty="0">
              <a:solidFill>
                <a:srgbClr val="000000"/>
              </a:solidFill>
              <a:effectLst/>
            </a:endParaRPr>
          </a:p>
          <a:p>
            <a:pPr algn="ctr"/>
            <a:r>
              <a:rPr lang="en-US" dirty="0">
                <a:solidFill>
                  <a:srgbClr val="000000"/>
                </a:solidFill>
              </a:rPr>
              <a:t>Courtesy: Dr. Amy Stanford, Asst Prof of Pediatrics, U Iowa</a:t>
            </a:r>
            <a:r>
              <a:rPr lang="en-US" i="0" dirty="0">
                <a:solidFill>
                  <a:srgbClr val="000000"/>
                </a:solidFill>
                <a:effectLst/>
              </a:rPr>
              <a:t> </a:t>
            </a:r>
          </a:p>
        </p:txBody>
      </p:sp>
    </p:spTree>
    <p:extLst>
      <p:ext uri="{BB962C8B-B14F-4D97-AF65-F5344CB8AC3E}">
        <p14:creationId xmlns:p14="http://schemas.microsoft.com/office/powerpoint/2010/main" val="50836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 fill="hold"/>
                                        <p:tgtEl>
                                          <p:spTgt spid="5"/>
                                        </p:tgtEl>
                                      </p:cBhvr>
                                    </p:cmd>
                                  </p:childTnLst>
                                </p:cTn>
                              </p:par>
                            </p:childTnLst>
                          </p:cTn>
                        </p:par>
                        <p:par>
                          <p:cTn id="7" fill="hold">
                            <p:stCondLst>
                              <p:cond delay="708"/>
                            </p:stCondLst>
                            <p:childTnLst>
                              <p:par>
                                <p:cTn id="8" presetID="1" presetClass="mediacall" presetSubtype="0" fill="hold" nodeType="afterEffect">
                                  <p:stCondLst>
                                    <p:cond delay="0"/>
                                  </p:stCondLst>
                                  <p:childTnLst>
                                    <p:cmd type="call" cmd="playFrom(0.0)">
                                      <p:cBhvr>
                                        <p:cTn id="9" dur="749" fill="hold"/>
                                        <p:tgtEl>
                                          <p:spTgt spid="4"/>
                                        </p:tgtEl>
                                      </p:cBhvr>
                                    </p:cmd>
                                  </p:childTnLst>
                                </p:cTn>
                              </p:par>
                            </p:childTnLst>
                          </p:cTn>
                        </p:par>
                        <p:par>
                          <p:cTn id="10" fill="hold">
                            <p:stCondLst>
                              <p:cond delay="1457"/>
                            </p:stCondLst>
                            <p:childTnLst>
                              <p:par>
                                <p:cTn id="11" presetID="1" presetClass="mediacall" presetSubtype="0" fill="hold" nodeType="afterEffect">
                                  <p:stCondLst>
                                    <p:cond delay="0"/>
                                  </p:stCondLst>
                                  <p:childTnLst>
                                    <p:cmd type="call" cmd="playFrom(0.0)">
                                      <p:cBhvr>
                                        <p:cTn id="12" dur="10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repeatCount="indefinite"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repeatCount="indefinite"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16268" y="272095"/>
            <a:ext cx="6772071" cy="766235"/>
          </a:xfrm>
          <a:prstGeom prst="rect">
            <a:avLst/>
          </a:prstGeom>
          <a:solidFill>
            <a:srgbClr val="00B050"/>
          </a:solidFill>
        </p:spPr>
        <p:txBody>
          <a:bodyPr vert="horz" wrap="square" lIns="0" tIns="12065" rIns="0" bIns="0" rtlCol="0">
            <a:spAutoFit/>
          </a:bodyPr>
          <a:lstStyle/>
          <a:p>
            <a:pPr marL="12700">
              <a:lnSpc>
                <a:spcPct val="100000"/>
              </a:lnSpc>
              <a:spcBef>
                <a:spcPts val="95"/>
              </a:spcBef>
            </a:pPr>
            <a:r>
              <a:rPr lang="en-US" sz="4900" b="1" spc="-5" dirty="0">
                <a:solidFill>
                  <a:srgbClr val="FFFFFF"/>
                </a:solidFill>
                <a:latin typeface="Arial"/>
                <a:cs typeface="Arial"/>
              </a:rPr>
              <a:t>LV Dysfunction</a:t>
            </a:r>
            <a:endParaRPr sz="4900" dirty="0">
              <a:latin typeface="Arial"/>
              <a:cs typeface="Arial"/>
            </a:endParaRPr>
          </a:p>
        </p:txBody>
      </p:sp>
      <p:sp>
        <p:nvSpPr>
          <p:cNvPr id="3" name="object 3"/>
          <p:cNvSpPr txBox="1"/>
          <p:nvPr/>
        </p:nvSpPr>
        <p:spPr>
          <a:xfrm>
            <a:off x="6858000" y="5025040"/>
            <a:ext cx="2362835" cy="1674817"/>
          </a:xfrm>
          <a:prstGeom prst="rect">
            <a:avLst/>
          </a:prstGeom>
          <a:solidFill>
            <a:srgbClr val="FFFF00"/>
          </a:solidFill>
          <a:ln>
            <a:solidFill>
              <a:schemeClr val="tx1"/>
            </a:solidFill>
          </a:ln>
        </p:spPr>
        <p:txBody>
          <a:bodyPr vert="horz" wrap="square" lIns="0" tIns="12700" rIns="0" bIns="0" rtlCol="0">
            <a:spAutoFit/>
          </a:bodyPr>
          <a:lstStyle/>
          <a:p>
            <a:pPr marL="12700">
              <a:lnSpc>
                <a:spcPct val="100000"/>
              </a:lnSpc>
              <a:spcBef>
                <a:spcPts val="100"/>
              </a:spcBef>
            </a:pPr>
            <a:r>
              <a:rPr lang="en-US" b="0" i="0" dirty="0">
                <a:solidFill>
                  <a:srgbClr val="212121"/>
                </a:solidFill>
                <a:effectLst/>
                <a:latin typeface="BlinkMacSystemFont"/>
              </a:rPr>
              <a:t>Cookson MW, Kinsella JP. Inhaled Nitric Oxide in Neonatal Pulmonary Hypertension. Clin </a:t>
            </a:r>
            <a:r>
              <a:rPr lang="en-US" b="0" i="0" dirty="0" err="1">
                <a:solidFill>
                  <a:srgbClr val="212121"/>
                </a:solidFill>
                <a:effectLst/>
                <a:latin typeface="BlinkMacSystemFont"/>
              </a:rPr>
              <a:t>Perinatol</a:t>
            </a:r>
            <a:r>
              <a:rPr lang="en-US" b="0" i="0" dirty="0">
                <a:solidFill>
                  <a:srgbClr val="212121"/>
                </a:solidFill>
                <a:effectLst/>
                <a:latin typeface="BlinkMacSystemFont"/>
              </a:rPr>
              <a:t>. 2024 Mar;51(1):95-111</a:t>
            </a:r>
            <a:endParaRPr dirty="0">
              <a:latin typeface="Arial"/>
              <a:cs typeface="Arial"/>
            </a:endParaRPr>
          </a:p>
        </p:txBody>
      </p:sp>
      <p:pic>
        <p:nvPicPr>
          <p:cNvPr id="5" name="Picture 4">
            <a:extLst>
              <a:ext uri="{FF2B5EF4-FFF2-40B4-BE49-F238E27FC236}">
                <a16:creationId xmlns:a16="http://schemas.microsoft.com/office/drawing/2014/main" id="{FBAC4350-AAE1-6D94-D1EF-F10BF36EF7B5}"/>
              </a:ext>
            </a:extLst>
          </p:cNvPr>
          <p:cNvPicPr>
            <a:picLocks noChangeAspect="1"/>
          </p:cNvPicPr>
          <p:nvPr/>
        </p:nvPicPr>
        <p:blipFill>
          <a:blip r:embed="rId2"/>
          <a:stretch>
            <a:fillRect/>
          </a:stretch>
        </p:blipFill>
        <p:spPr>
          <a:xfrm>
            <a:off x="304800" y="1246247"/>
            <a:ext cx="6244787" cy="5515234"/>
          </a:xfrm>
          <a:prstGeom prst="rect">
            <a:avLst/>
          </a:prstGeom>
        </p:spPr>
      </p:pic>
      <p:pic>
        <p:nvPicPr>
          <p:cNvPr id="4" name="Picture 3">
            <a:extLst>
              <a:ext uri="{FF2B5EF4-FFF2-40B4-BE49-F238E27FC236}">
                <a16:creationId xmlns:a16="http://schemas.microsoft.com/office/drawing/2014/main" id="{FB8193C7-6D7C-3502-80FE-7A576F9222A3}"/>
              </a:ext>
            </a:extLst>
          </p:cNvPr>
          <p:cNvPicPr>
            <a:picLocks noChangeAspect="1"/>
          </p:cNvPicPr>
          <p:nvPr/>
        </p:nvPicPr>
        <p:blipFill rotWithShape="1">
          <a:blip r:embed="rId3"/>
          <a:srcRect l="32609" t="4147" r="38649" b="53876"/>
          <a:stretch/>
        </p:blipFill>
        <p:spPr>
          <a:xfrm>
            <a:off x="7391399" y="1371600"/>
            <a:ext cx="3980385" cy="2986901"/>
          </a:xfrm>
          <a:prstGeom prst="rect">
            <a:avLst/>
          </a:prstGeom>
        </p:spPr>
      </p:pic>
      <p:sp>
        <p:nvSpPr>
          <p:cNvPr id="8" name="TextBox 7">
            <a:extLst>
              <a:ext uri="{FF2B5EF4-FFF2-40B4-BE49-F238E27FC236}">
                <a16:creationId xmlns:a16="http://schemas.microsoft.com/office/drawing/2014/main" id="{FF188A75-A0B7-EE82-DABB-84090D842766}"/>
              </a:ext>
            </a:extLst>
          </p:cNvPr>
          <p:cNvSpPr txBox="1"/>
          <p:nvPr/>
        </p:nvSpPr>
        <p:spPr>
          <a:xfrm>
            <a:off x="7467600" y="4358501"/>
            <a:ext cx="3980385" cy="523220"/>
          </a:xfrm>
          <a:prstGeom prst="rect">
            <a:avLst/>
          </a:prstGeom>
          <a:noFill/>
        </p:spPr>
        <p:txBody>
          <a:bodyPr wrap="square" rtlCol="0">
            <a:spAutoFit/>
          </a:bodyPr>
          <a:lstStyle/>
          <a:p>
            <a:pPr algn="ctr"/>
            <a:r>
              <a:rPr lang="en-US" sz="1400" dirty="0"/>
              <a:t>HSV with LV dysfunction, pleural effusion and pulmonary edema with iNO</a:t>
            </a:r>
          </a:p>
        </p:txBody>
      </p:sp>
    </p:spTree>
    <p:extLst>
      <p:ext uri="{BB962C8B-B14F-4D97-AF65-F5344CB8AC3E}">
        <p14:creationId xmlns:p14="http://schemas.microsoft.com/office/powerpoint/2010/main" val="2567759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833AD3-E3E6-4EF3-9275-C16520FFDE2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r>
              <a:rPr lang="en-US" sz="4800" kern="1200" dirty="0">
                <a:solidFill>
                  <a:srgbClr val="FFFFFF"/>
                </a:solidFill>
                <a:latin typeface="+mj-lt"/>
                <a:ea typeface="+mj-ea"/>
                <a:cs typeface="+mj-cs"/>
              </a:rPr>
              <a:t>Milrinone</a:t>
            </a:r>
            <a:br>
              <a:rPr lang="en-US" sz="1800" kern="1200" dirty="0">
                <a:solidFill>
                  <a:srgbClr val="FFFFFF"/>
                </a:solidFill>
                <a:latin typeface="+mj-lt"/>
                <a:ea typeface="+mj-ea"/>
                <a:cs typeface="+mj-cs"/>
              </a:rPr>
            </a:br>
            <a:r>
              <a:rPr lang="en-US" sz="1800" kern="1200" dirty="0">
                <a:solidFill>
                  <a:srgbClr val="FFFFFF"/>
                </a:solidFill>
                <a:latin typeface="+mj-lt"/>
                <a:ea typeface="+mj-ea"/>
                <a:cs typeface="+mj-cs"/>
              </a:rPr>
              <a:t>(</a:t>
            </a:r>
            <a:r>
              <a:rPr lang="en-US" sz="1800" dirty="0"/>
              <a:t>Lakshminrusimha and Keszler – Diagnosis and Management of PPHN in Assisted Ventilation of the Neonate 5</a:t>
            </a:r>
            <a:r>
              <a:rPr lang="en-US" sz="1800" baseline="30000" dirty="0"/>
              <a:t>th</a:t>
            </a:r>
            <a:r>
              <a:rPr lang="en-US" sz="1800" dirty="0"/>
              <a:t> ed ~ 2022</a:t>
            </a:r>
            <a:br>
              <a:rPr lang="en-US" sz="1800" dirty="0"/>
            </a:br>
            <a:endParaRPr lang="en-US" sz="1800" kern="1200" dirty="0">
              <a:solidFill>
                <a:srgbClr val="FFFFFF"/>
              </a:solidFill>
              <a:latin typeface="+mj-lt"/>
              <a:ea typeface="+mj-ea"/>
              <a:cs typeface="+mj-cs"/>
            </a:endParaRPr>
          </a:p>
        </p:txBody>
      </p:sp>
      <p:pic>
        <p:nvPicPr>
          <p:cNvPr id="6" name="Picture 5">
            <a:extLst>
              <a:ext uri="{FF2B5EF4-FFF2-40B4-BE49-F238E27FC236}">
                <a16:creationId xmlns:a16="http://schemas.microsoft.com/office/drawing/2014/main" id="{51AA11EF-50F9-4320-B89D-F6B918EDAEA9}"/>
              </a:ext>
            </a:extLst>
          </p:cNvPr>
          <p:cNvPicPr>
            <a:picLocks noChangeAspect="1"/>
          </p:cNvPicPr>
          <p:nvPr/>
        </p:nvPicPr>
        <p:blipFill>
          <a:blip r:embed="rId2"/>
          <a:stretch>
            <a:fillRect/>
          </a:stretch>
        </p:blipFill>
        <p:spPr>
          <a:xfrm>
            <a:off x="4780761" y="-4788"/>
            <a:ext cx="6776239" cy="6862788"/>
          </a:xfrm>
          <a:prstGeom prst="rect">
            <a:avLst/>
          </a:prstGeom>
        </p:spPr>
      </p:pic>
      <p:pic>
        <p:nvPicPr>
          <p:cNvPr id="5" name="Graphic 4">
            <a:extLst>
              <a:ext uri="{FF2B5EF4-FFF2-40B4-BE49-F238E27FC236}">
                <a16:creationId xmlns:a16="http://schemas.microsoft.com/office/drawing/2014/main" id="{A3BD66B1-DC9A-422C-8CCB-59F7D3C8B8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538" y="1967265"/>
            <a:ext cx="3546256" cy="2753709"/>
          </a:xfrm>
          <a:prstGeom prst="rect">
            <a:avLst/>
          </a:prstGeom>
        </p:spPr>
      </p:pic>
      <p:sp>
        <p:nvSpPr>
          <p:cNvPr id="2" name="&quot;Not Allowed&quot; Symbol 1">
            <a:extLst>
              <a:ext uri="{FF2B5EF4-FFF2-40B4-BE49-F238E27FC236}">
                <a16:creationId xmlns:a16="http://schemas.microsoft.com/office/drawing/2014/main" id="{7D09D8B2-D653-4166-9CD6-A834B43E8534}"/>
              </a:ext>
            </a:extLst>
          </p:cNvPr>
          <p:cNvSpPr/>
          <p:nvPr/>
        </p:nvSpPr>
        <p:spPr>
          <a:xfrm>
            <a:off x="247864" y="1076099"/>
            <a:ext cx="4401192" cy="4536040"/>
          </a:xfrm>
          <a:prstGeom prst="noSmoking">
            <a:avLst>
              <a:gd name="adj" fmla="val 503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5386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396EAB1-817A-49DE-BF8E-BDD7DAF1E038}"/>
              </a:ext>
            </a:extLst>
          </p:cNvPr>
          <p:cNvSpPr txBox="1"/>
          <p:nvPr/>
        </p:nvSpPr>
        <p:spPr>
          <a:xfrm>
            <a:off x="35642" y="6172200"/>
            <a:ext cx="12120716" cy="646331"/>
          </a:xfrm>
          <a:prstGeom prst="rect">
            <a:avLst/>
          </a:prstGeom>
          <a:solidFill>
            <a:schemeClr val="bg1"/>
          </a:solidFill>
        </p:spPr>
        <p:txBody>
          <a:bodyPr wrap="square" rtlCol="0">
            <a:spAutoFit/>
          </a:bodyPr>
          <a:lstStyle/>
          <a:p>
            <a:r>
              <a:rPr lang="en-US" sz="1800" dirty="0"/>
              <a:t>Bischoff et al J </a:t>
            </a:r>
            <a:r>
              <a:rPr lang="en-US" sz="1800" dirty="0" err="1"/>
              <a:t>Perinatol</a:t>
            </a:r>
            <a:r>
              <a:rPr lang="en-US" sz="1800" dirty="0"/>
              <a:t> 2021 </a:t>
            </a:r>
          </a:p>
          <a:p>
            <a:r>
              <a:rPr lang="en-US" sz="1800" dirty="0"/>
              <a:t>Lakshminrusimha and Keszler – Diagnosis and Management of PPHN in Assisted Ventilation of the Neonate 5</a:t>
            </a:r>
            <a:r>
              <a:rPr lang="en-US" sz="1800" baseline="30000" dirty="0"/>
              <a:t>th</a:t>
            </a:r>
            <a:r>
              <a:rPr lang="en-US" sz="1800" dirty="0"/>
              <a:t> ed ~ 2022; </a:t>
            </a:r>
            <a:endParaRPr lang="en-US" dirty="0"/>
          </a:p>
        </p:txBody>
      </p:sp>
      <p:sp>
        <p:nvSpPr>
          <p:cNvPr id="2" name="Title 1">
            <a:extLst>
              <a:ext uri="{FF2B5EF4-FFF2-40B4-BE49-F238E27FC236}">
                <a16:creationId xmlns:a16="http://schemas.microsoft.com/office/drawing/2014/main" id="{0FDC8C90-5146-4F2B-A236-A1B2A1F94868}"/>
              </a:ext>
            </a:extLst>
          </p:cNvPr>
          <p:cNvSpPr>
            <a:spLocks noGrp="1"/>
          </p:cNvSpPr>
          <p:nvPr>
            <p:ph type="title"/>
          </p:nvPr>
        </p:nvSpPr>
        <p:spPr/>
        <p:txBody>
          <a:bodyPr/>
          <a:lstStyle/>
          <a:p>
            <a:pPr algn="l"/>
            <a:r>
              <a:rPr lang="en-US" dirty="0"/>
              <a:t>Milrinone in HIE/Hypothermia</a:t>
            </a:r>
          </a:p>
        </p:txBody>
      </p:sp>
      <p:pic>
        <p:nvPicPr>
          <p:cNvPr id="5" name="Picture 4">
            <a:extLst>
              <a:ext uri="{FF2B5EF4-FFF2-40B4-BE49-F238E27FC236}">
                <a16:creationId xmlns:a16="http://schemas.microsoft.com/office/drawing/2014/main" id="{49F247DE-DBB4-47A5-9997-00D13EDBCD3F}"/>
              </a:ext>
            </a:extLst>
          </p:cNvPr>
          <p:cNvPicPr>
            <a:picLocks noChangeAspect="1"/>
          </p:cNvPicPr>
          <p:nvPr/>
        </p:nvPicPr>
        <p:blipFill rotWithShape="1">
          <a:blip r:embed="rId2"/>
          <a:srcRect t="2931" b="3250"/>
          <a:stretch/>
        </p:blipFill>
        <p:spPr>
          <a:xfrm>
            <a:off x="6843944" y="-39669"/>
            <a:ext cx="5219947" cy="6597649"/>
          </a:xfrm>
          <a:prstGeom prst="rect">
            <a:avLst/>
          </a:prstGeom>
        </p:spPr>
      </p:pic>
      <p:pic>
        <p:nvPicPr>
          <p:cNvPr id="9" name="Picture 8">
            <a:extLst>
              <a:ext uri="{FF2B5EF4-FFF2-40B4-BE49-F238E27FC236}">
                <a16:creationId xmlns:a16="http://schemas.microsoft.com/office/drawing/2014/main" id="{5705AD53-9403-4B74-B96A-2FECF1F28FB0}"/>
              </a:ext>
            </a:extLst>
          </p:cNvPr>
          <p:cNvPicPr>
            <a:picLocks noChangeAspect="1"/>
          </p:cNvPicPr>
          <p:nvPr/>
        </p:nvPicPr>
        <p:blipFill>
          <a:blip r:embed="rId3"/>
          <a:stretch>
            <a:fillRect/>
          </a:stretch>
        </p:blipFill>
        <p:spPr>
          <a:xfrm>
            <a:off x="1152671" y="1086831"/>
            <a:ext cx="4631070" cy="5195856"/>
          </a:xfrm>
          <a:prstGeom prst="rect">
            <a:avLst/>
          </a:prstGeom>
        </p:spPr>
      </p:pic>
      <p:sp>
        <p:nvSpPr>
          <p:cNvPr id="11" name="Rectangle: Rounded Corners 10">
            <a:extLst>
              <a:ext uri="{FF2B5EF4-FFF2-40B4-BE49-F238E27FC236}">
                <a16:creationId xmlns:a16="http://schemas.microsoft.com/office/drawing/2014/main" id="{10AB1E09-869C-4263-90C0-8A2D4EDCA936}"/>
              </a:ext>
            </a:extLst>
          </p:cNvPr>
          <p:cNvSpPr/>
          <p:nvPr/>
        </p:nvSpPr>
        <p:spPr>
          <a:xfrm>
            <a:off x="3752850" y="1397000"/>
            <a:ext cx="2197100" cy="787400"/>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AF81E0EC-1097-4BDE-81A4-4638657692D7}"/>
              </a:ext>
            </a:extLst>
          </p:cNvPr>
          <p:cNvSpPr/>
          <p:nvPr/>
        </p:nvSpPr>
        <p:spPr>
          <a:xfrm>
            <a:off x="1014288" y="5636355"/>
            <a:ext cx="826071" cy="646331"/>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323CDC33-F164-465E-A28D-FB8F4E1D4246}"/>
              </a:ext>
            </a:extLst>
          </p:cNvPr>
          <p:cNvSpPr/>
          <p:nvPr/>
        </p:nvSpPr>
        <p:spPr>
          <a:xfrm>
            <a:off x="7585066" y="1241916"/>
            <a:ext cx="4122332" cy="177621"/>
          </a:xfrm>
          <a:custGeom>
            <a:avLst/>
            <a:gdLst>
              <a:gd name="connsiteX0" fmla="*/ 0 w 4122332"/>
              <a:gd name="connsiteY0" fmla="*/ 164327 h 177621"/>
              <a:gd name="connsiteX1" fmla="*/ 0 w 4122332"/>
              <a:gd name="connsiteY1" fmla="*/ 164327 h 177621"/>
              <a:gd name="connsiteX2" fmla="*/ 90115 w 4122332"/>
              <a:gd name="connsiteY2" fmla="*/ 169628 h 177621"/>
              <a:gd name="connsiteX3" fmla="*/ 100716 w 4122332"/>
              <a:gd name="connsiteY3" fmla="*/ 166978 h 177621"/>
              <a:gd name="connsiteX4" fmla="*/ 214685 w 4122332"/>
              <a:gd name="connsiteY4" fmla="*/ 166978 h 177621"/>
              <a:gd name="connsiteX5" fmla="*/ 254442 w 4122332"/>
              <a:gd name="connsiteY5" fmla="*/ 161677 h 177621"/>
              <a:gd name="connsiteX6" fmla="*/ 296848 w 4122332"/>
              <a:gd name="connsiteY6" fmla="*/ 151075 h 177621"/>
              <a:gd name="connsiteX7" fmla="*/ 461175 w 4122332"/>
              <a:gd name="connsiteY7" fmla="*/ 151075 h 177621"/>
              <a:gd name="connsiteX8" fmla="*/ 556591 w 4122332"/>
              <a:gd name="connsiteY8" fmla="*/ 145774 h 177621"/>
              <a:gd name="connsiteX9" fmla="*/ 617551 w 4122332"/>
              <a:gd name="connsiteY9" fmla="*/ 148425 h 177621"/>
              <a:gd name="connsiteX10" fmla="*/ 636104 w 4122332"/>
              <a:gd name="connsiteY10" fmla="*/ 153726 h 177621"/>
              <a:gd name="connsiteX11" fmla="*/ 673210 w 4122332"/>
              <a:gd name="connsiteY11" fmla="*/ 159026 h 177621"/>
              <a:gd name="connsiteX12" fmla="*/ 744772 w 4122332"/>
              <a:gd name="connsiteY12" fmla="*/ 164327 h 177621"/>
              <a:gd name="connsiteX13" fmla="*/ 818984 w 4122332"/>
              <a:gd name="connsiteY13" fmla="*/ 177579 h 177621"/>
              <a:gd name="connsiteX14" fmla="*/ 840188 w 4122332"/>
              <a:gd name="connsiteY14" fmla="*/ 174929 h 177621"/>
              <a:gd name="connsiteX15" fmla="*/ 890546 w 4122332"/>
              <a:gd name="connsiteY15" fmla="*/ 166978 h 177621"/>
              <a:gd name="connsiteX16" fmla="*/ 943555 w 4122332"/>
              <a:gd name="connsiteY16" fmla="*/ 161677 h 177621"/>
              <a:gd name="connsiteX17" fmla="*/ 964758 w 4122332"/>
              <a:gd name="connsiteY17" fmla="*/ 161677 h 177621"/>
              <a:gd name="connsiteX18" fmla="*/ 975360 w 4122332"/>
              <a:gd name="connsiteY18" fmla="*/ 164327 h 177621"/>
              <a:gd name="connsiteX19" fmla="*/ 1057523 w 4122332"/>
              <a:gd name="connsiteY19" fmla="*/ 156376 h 177621"/>
              <a:gd name="connsiteX20" fmla="*/ 1121134 w 4122332"/>
              <a:gd name="connsiteY20" fmla="*/ 159026 h 177621"/>
              <a:gd name="connsiteX21" fmla="*/ 1282810 w 4122332"/>
              <a:gd name="connsiteY21" fmla="*/ 172279 h 177621"/>
              <a:gd name="connsiteX22" fmla="*/ 1314615 w 4122332"/>
              <a:gd name="connsiteY22" fmla="*/ 169628 h 177621"/>
              <a:gd name="connsiteX23" fmla="*/ 1386177 w 4122332"/>
              <a:gd name="connsiteY23" fmla="*/ 172279 h 177621"/>
              <a:gd name="connsiteX24" fmla="*/ 1396779 w 4122332"/>
              <a:gd name="connsiteY24" fmla="*/ 169628 h 177621"/>
              <a:gd name="connsiteX25" fmla="*/ 1470991 w 4122332"/>
              <a:gd name="connsiteY25" fmla="*/ 164327 h 177621"/>
              <a:gd name="connsiteX26" fmla="*/ 1531951 w 4122332"/>
              <a:gd name="connsiteY26" fmla="*/ 159026 h 177621"/>
              <a:gd name="connsiteX27" fmla="*/ 1574358 w 4122332"/>
              <a:gd name="connsiteY27" fmla="*/ 148425 h 177621"/>
              <a:gd name="connsiteX28" fmla="*/ 1622066 w 4122332"/>
              <a:gd name="connsiteY28" fmla="*/ 135173 h 177621"/>
              <a:gd name="connsiteX29" fmla="*/ 1675075 w 4122332"/>
              <a:gd name="connsiteY29" fmla="*/ 119270 h 177621"/>
              <a:gd name="connsiteX30" fmla="*/ 1746636 w 4122332"/>
              <a:gd name="connsiteY30" fmla="*/ 121920 h 177621"/>
              <a:gd name="connsiteX31" fmla="*/ 1767840 w 4122332"/>
              <a:gd name="connsiteY31" fmla="*/ 132522 h 177621"/>
              <a:gd name="connsiteX32" fmla="*/ 1789043 w 4122332"/>
              <a:gd name="connsiteY32" fmla="*/ 137823 h 177621"/>
              <a:gd name="connsiteX33" fmla="*/ 1799645 w 4122332"/>
              <a:gd name="connsiteY33" fmla="*/ 143124 h 177621"/>
              <a:gd name="connsiteX34" fmla="*/ 1831450 w 4122332"/>
              <a:gd name="connsiteY34" fmla="*/ 156376 h 177621"/>
              <a:gd name="connsiteX35" fmla="*/ 1844702 w 4122332"/>
              <a:gd name="connsiteY35" fmla="*/ 161677 h 177621"/>
              <a:gd name="connsiteX36" fmla="*/ 1855304 w 4122332"/>
              <a:gd name="connsiteY36" fmla="*/ 166978 h 177621"/>
              <a:gd name="connsiteX37" fmla="*/ 1887109 w 4122332"/>
              <a:gd name="connsiteY37" fmla="*/ 177579 h 177621"/>
              <a:gd name="connsiteX38" fmla="*/ 1908313 w 4122332"/>
              <a:gd name="connsiteY38" fmla="*/ 174929 h 177621"/>
              <a:gd name="connsiteX39" fmla="*/ 1913614 w 4122332"/>
              <a:gd name="connsiteY39" fmla="*/ 164327 h 177621"/>
              <a:gd name="connsiteX40" fmla="*/ 1924215 w 4122332"/>
              <a:gd name="connsiteY40" fmla="*/ 151075 h 177621"/>
              <a:gd name="connsiteX41" fmla="*/ 1966622 w 4122332"/>
              <a:gd name="connsiteY41" fmla="*/ 135173 h 177621"/>
              <a:gd name="connsiteX42" fmla="*/ 1998428 w 4122332"/>
              <a:gd name="connsiteY42" fmla="*/ 119270 h 177621"/>
              <a:gd name="connsiteX43" fmla="*/ 2019631 w 4122332"/>
              <a:gd name="connsiteY43" fmla="*/ 108668 h 177621"/>
              <a:gd name="connsiteX44" fmla="*/ 2032883 w 4122332"/>
              <a:gd name="connsiteY44" fmla="*/ 103367 h 177621"/>
              <a:gd name="connsiteX45" fmla="*/ 2072640 w 4122332"/>
              <a:gd name="connsiteY45" fmla="*/ 106018 h 177621"/>
              <a:gd name="connsiteX46" fmla="*/ 2115047 w 4122332"/>
              <a:gd name="connsiteY46" fmla="*/ 116619 h 177621"/>
              <a:gd name="connsiteX47" fmla="*/ 2146852 w 4122332"/>
              <a:gd name="connsiteY47" fmla="*/ 121920 h 177621"/>
              <a:gd name="connsiteX48" fmla="*/ 2168055 w 4122332"/>
              <a:gd name="connsiteY48" fmla="*/ 127221 h 177621"/>
              <a:gd name="connsiteX49" fmla="*/ 2229015 w 4122332"/>
              <a:gd name="connsiteY49" fmla="*/ 137823 h 177621"/>
              <a:gd name="connsiteX50" fmla="*/ 2271422 w 4122332"/>
              <a:gd name="connsiteY50" fmla="*/ 135173 h 177621"/>
              <a:gd name="connsiteX51" fmla="*/ 2313829 w 4122332"/>
              <a:gd name="connsiteY51" fmla="*/ 124571 h 177621"/>
              <a:gd name="connsiteX52" fmla="*/ 2324431 w 4122332"/>
              <a:gd name="connsiteY52" fmla="*/ 119270 h 177621"/>
              <a:gd name="connsiteX53" fmla="*/ 2356236 w 4122332"/>
              <a:gd name="connsiteY53" fmla="*/ 113969 h 177621"/>
              <a:gd name="connsiteX54" fmla="*/ 2377440 w 4122332"/>
              <a:gd name="connsiteY54" fmla="*/ 108668 h 177621"/>
              <a:gd name="connsiteX55" fmla="*/ 2438400 w 4122332"/>
              <a:gd name="connsiteY55" fmla="*/ 111319 h 177621"/>
              <a:gd name="connsiteX56" fmla="*/ 2464904 w 4122332"/>
              <a:gd name="connsiteY56" fmla="*/ 116619 h 177621"/>
              <a:gd name="connsiteX57" fmla="*/ 2496709 w 4122332"/>
              <a:gd name="connsiteY57" fmla="*/ 121920 h 177621"/>
              <a:gd name="connsiteX58" fmla="*/ 2570922 w 4122332"/>
              <a:gd name="connsiteY58" fmla="*/ 113969 h 177621"/>
              <a:gd name="connsiteX59" fmla="*/ 2581523 w 4122332"/>
              <a:gd name="connsiteY59" fmla="*/ 108668 h 177621"/>
              <a:gd name="connsiteX60" fmla="*/ 2623930 w 4122332"/>
              <a:gd name="connsiteY60" fmla="*/ 98066 h 177621"/>
              <a:gd name="connsiteX61" fmla="*/ 2706094 w 4122332"/>
              <a:gd name="connsiteY61" fmla="*/ 92766 h 177621"/>
              <a:gd name="connsiteX62" fmla="*/ 2716695 w 4122332"/>
              <a:gd name="connsiteY62" fmla="*/ 87465 h 177621"/>
              <a:gd name="connsiteX63" fmla="*/ 2732598 w 4122332"/>
              <a:gd name="connsiteY63" fmla="*/ 74213 h 177621"/>
              <a:gd name="connsiteX64" fmla="*/ 2753802 w 4122332"/>
              <a:gd name="connsiteY64" fmla="*/ 68912 h 177621"/>
              <a:gd name="connsiteX65" fmla="*/ 2804160 w 4122332"/>
              <a:gd name="connsiteY65" fmla="*/ 60960 h 177621"/>
              <a:gd name="connsiteX66" fmla="*/ 2888974 w 4122332"/>
              <a:gd name="connsiteY66" fmla="*/ 68912 h 177621"/>
              <a:gd name="connsiteX67" fmla="*/ 2931381 w 4122332"/>
              <a:gd name="connsiteY67" fmla="*/ 58310 h 177621"/>
              <a:gd name="connsiteX68" fmla="*/ 3085106 w 4122332"/>
              <a:gd name="connsiteY68" fmla="*/ 47708 h 177621"/>
              <a:gd name="connsiteX69" fmla="*/ 3127513 w 4122332"/>
              <a:gd name="connsiteY69" fmla="*/ 31806 h 177621"/>
              <a:gd name="connsiteX70" fmla="*/ 3143415 w 4122332"/>
              <a:gd name="connsiteY70" fmla="*/ 21204 h 177621"/>
              <a:gd name="connsiteX71" fmla="*/ 3185822 w 4122332"/>
              <a:gd name="connsiteY71" fmla="*/ 10602 h 177621"/>
              <a:gd name="connsiteX72" fmla="*/ 3217628 w 4122332"/>
              <a:gd name="connsiteY72" fmla="*/ 0 h 177621"/>
              <a:gd name="connsiteX73" fmla="*/ 3228229 w 4122332"/>
              <a:gd name="connsiteY73" fmla="*/ 2651 h 177621"/>
              <a:gd name="connsiteX74" fmla="*/ 3310393 w 4122332"/>
              <a:gd name="connsiteY74" fmla="*/ 13253 h 177621"/>
              <a:gd name="connsiteX75" fmla="*/ 3342198 w 4122332"/>
              <a:gd name="connsiteY75" fmla="*/ 23854 h 177621"/>
              <a:gd name="connsiteX76" fmla="*/ 3352800 w 4122332"/>
              <a:gd name="connsiteY76" fmla="*/ 29155 h 177621"/>
              <a:gd name="connsiteX77" fmla="*/ 3374003 w 4122332"/>
              <a:gd name="connsiteY77" fmla="*/ 34456 h 177621"/>
              <a:gd name="connsiteX78" fmla="*/ 3384605 w 4122332"/>
              <a:gd name="connsiteY78" fmla="*/ 39757 h 177621"/>
              <a:gd name="connsiteX79" fmla="*/ 3437614 w 4122332"/>
              <a:gd name="connsiteY79" fmla="*/ 45058 h 177621"/>
              <a:gd name="connsiteX80" fmla="*/ 3477370 w 4122332"/>
              <a:gd name="connsiteY80" fmla="*/ 42407 h 177621"/>
              <a:gd name="connsiteX81" fmla="*/ 3509175 w 4122332"/>
              <a:gd name="connsiteY81" fmla="*/ 37106 h 177621"/>
              <a:gd name="connsiteX82" fmla="*/ 3530379 w 4122332"/>
              <a:gd name="connsiteY82" fmla="*/ 39757 h 177621"/>
              <a:gd name="connsiteX83" fmla="*/ 3562184 w 4122332"/>
              <a:gd name="connsiteY83" fmla="*/ 45058 h 177621"/>
              <a:gd name="connsiteX84" fmla="*/ 3604591 w 4122332"/>
              <a:gd name="connsiteY84" fmla="*/ 55659 h 177621"/>
              <a:gd name="connsiteX85" fmla="*/ 3636396 w 4122332"/>
              <a:gd name="connsiteY85" fmla="*/ 60960 h 177621"/>
              <a:gd name="connsiteX86" fmla="*/ 3668202 w 4122332"/>
              <a:gd name="connsiteY86" fmla="*/ 71562 h 177621"/>
              <a:gd name="connsiteX87" fmla="*/ 3689405 w 4122332"/>
              <a:gd name="connsiteY87" fmla="*/ 79513 h 177621"/>
              <a:gd name="connsiteX88" fmla="*/ 3771568 w 4122332"/>
              <a:gd name="connsiteY88" fmla="*/ 90115 h 177621"/>
              <a:gd name="connsiteX89" fmla="*/ 3803374 w 4122332"/>
              <a:gd name="connsiteY89" fmla="*/ 95416 h 177621"/>
              <a:gd name="connsiteX90" fmla="*/ 3813975 w 4122332"/>
              <a:gd name="connsiteY90" fmla="*/ 100717 h 177621"/>
              <a:gd name="connsiteX91" fmla="*/ 3864334 w 4122332"/>
              <a:gd name="connsiteY91" fmla="*/ 111319 h 177621"/>
              <a:gd name="connsiteX92" fmla="*/ 3882887 w 4122332"/>
              <a:gd name="connsiteY92" fmla="*/ 116619 h 177621"/>
              <a:gd name="connsiteX93" fmla="*/ 3914692 w 4122332"/>
              <a:gd name="connsiteY93" fmla="*/ 113969 h 177621"/>
              <a:gd name="connsiteX94" fmla="*/ 3954448 w 4122332"/>
              <a:gd name="connsiteY94" fmla="*/ 108668 h 177621"/>
              <a:gd name="connsiteX95" fmla="*/ 3975652 w 4122332"/>
              <a:gd name="connsiteY95" fmla="*/ 111319 h 177621"/>
              <a:gd name="connsiteX96" fmla="*/ 4007457 w 4122332"/>
              <a:gd name="connsiteY96" fmla="*/ 121920 h 177621"/>
              <a:gd name="connsiteX97" fmla="*/ 4018059 w 4122332"/>
              <a:gd name="connsiteY97" fmla="*/ 119270 h 177621"/>
              <a:gd name="connsiteX98" fmla="*/ 4081669 w 4122332"/>
              <a:gd name="connsiteY98" fmla="*/ 121920 h 177621"/>
              <a:gd name="connsiteX99" fmla="*/ 4121426 w 4122332"/>
              <a:gd name="connsiteY99" fmla="*/ 119270 h 177621"/>
              <a:gd name="connsiteX100" fmla="*/ 4116125 w 4122332"/>
              <a:gd name="connsiteY100" fmla="*/ 127221 h 177621"/>
              <a:gd name="connsiteX101" fmla="*/ 4102873 w 4122332"/>
              <a:gd name="connsiteY101" fmla="*/ 132522 h 17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122332" h="177621">
                <a:moveTo>
                  <a:pt x="0" y="164327"/>
                </a:moveTo>
                <a:lnTo>
                  <a:pt x="0" y="164327"/>
                </a:lnTo>
                <a:cubicBezTo>
                  <a:pt x="34990" y="167827"/>
                  <a:pt x="47822" y="169628"/>
                  <a:pt x="90115" y="169628"/>
                </a:cubicBezTo>
                <a:cubicBezTo>
                  <a:pt x="93757" y="169628"/>
                  <a:pt x="97182" y="167861"/>
                  <a:pt x="100716" y="166978"/>
                </a:cubicBezTo>
                <a:cubicBezTo>
                  <a:pt x="143649" y="177709"/>
                  <a:pt x="118155" y="172341"/>
                  <a:pt x="214685" y="166978"/>
                </a:cubicBezTo>
                <a:cubicBezTo>
                  <a:pt x="228034" y="166236"/>
                  <a:pt x="241316" y="164218"/>
                  <a:pt x="254442" y="161677"/>
                </a:cubicBezTo>
                <a:cubicBezTo>
                  <a:pt x="268747" y="158908"/>
                  <a:pt x="296848" y="151075"/>
                  <a:pt x="296848" y="151075"/>
                </a:cubicBezTo>
                <a:cubicBezTo>
                  <a:pt x="363301" y="159383"/>
                  <a:pt x="324985" y="155615"/>
                  <a:pt x="461175" y="151075"/>
                </a:cubicBezTo>
                <a:cubicBezTo>
                  <a:pt x="493012" y="150014"/>
                  <a:pt x="524786" y="147541"/>
                  <a:pt x="556591" y="145774"/>
                </a:cubicBezTo>
                <a:cubicBezTo>
                  <a:pt x="576911" y="146658"/>
                  <a:pt x="597313" y="146401"/>
                  <a:pt x="617551" y="148425"/>
                </a:cubicBezTo>
                <a:cubicBezTo>
                  <a:pt x="623951" y="149065"/>
                  <a:pt x="629786" y="152523"/>
                  <a:pt x="636104" y="153726"/>
                </a:cubicBezTo>
                <a:cubicBezTo>
                  <a:pt x="648378" y="156064"/>
                  <a:pt x="660775" y="157813"/>
                  <a:pt x="673210" y="159026"/>
                </a:cubicBezTo>
                <a:cubicBezTo>
                  <a:pt x="697016" y="161348"/>
                  <a:pt x="720918" y="162560"/>
                  <a:pt x="744772" y="164327"/>
                </a:cubicBezTo>
                <a:cubicBezTo>
                  <a:pt x="745542" y="164471"/>
                  <a:pt x="812003" y="177230"/>
                  <a:pt x="818984" y="177579"/>
                </a:cubicBezTo>
                <a:cubicBezTo>
                  <a:pt x="826098" y="177935"/>
                  <a:pt x="833142" y="175973"/>
                  <a:pt x="840188" y="174929"/>
                </a:cubicBezTo>
                <a:cubicBezTo>
                  <a:pt x="856998" y="172439"/>
                  <a:pt x="873690" y="169139"/>
                  <a:pt x="890546" y="166978"/>
                </a:cubicBezTo>
                <a:cubicBezTo>
                  <a:pt x="908160" y="164720"/>
                  <a:pt x="925885" y="163444"/>
                  <a:pt x="943555" y="161677"/>
                </a:cubicBezTo>
                <a:cubicBezTo>
                  <a:pt x="971823" y="168743"/>
                  <a:pt x="936488" y="161677"/>
                  <a:pt x="964758" y="161677"/>
                </a:cubicBezTo>
                <a:cubicBezTo>
                  <a:pt x="968401" y="161677"/>
                  <a:pt x="971826" y="163444"/>
                  <a:pt x="975360" y="164327"/>
                </a:cubicBezTo>
                <a:cubicBezTo>
                  <a:pt x="1001751" y="161029"/>
                  <a:pt x="1032569" y="156907"/>
                  <a:pt x="1057523" y="156376"/>
                </a:cubicBezTo>
                <a:cubicBezTo>
                  <a:pt x="1078740" y="155924"/>
                  <a:pt x="1099930" y="158143"/>
                  <a:pt x="1121134" y="159026"/>
                </a:cubicBezTo>
                <a:cubicBezTo>
                  <a:pt x="1176657" y="164770"/>
                  <a:pt x="1226743" y="171005"/>
                  <a:pt x="1282810" y="172279"/>
                </a:cubicBezTo>
                <a:cubicBezTo>
                  <a:pt x="1293446" y="172521"/>
                  <a:pt x="1304013" y="170512"/>
                  <a:pt x="1314615" y="169628"/>
                </a:cubicBezTo>
                <a:cubicBezTo>
                  <a:pt x="1338469" y="170512"/>
                  <a:pt x="1362307" y="172279"/>
                  <a:pt x="1386177" y="172279"/>
                </a:cubicBezTo>
                <a:cubicBezTo>
                  <a:pt x="1389820" y="172279"/>
                  <a:pt x="1393152" y="169968"/>
                  <a:pt x="1396779" y="169628"/>
                </a:cubicBezTo>
                <a:cubicBezTo>
                  <a:pt x="1421471" y="167313"/>
                  <a:pt x="1446267" y="166266"/>
                  <a:pt x="1470991" y="164327"/>
                </a:cubicBezTo>
                <a:lnTo>
                  <a:pt x="1531951" y="159026"/>
                </a:lnTo>
                <a:cubicBezTo>
                  <a:pt x="1546087" y="155492"/>
                  <a:pt x="1560402" y="152612"/>
                  <a:pt x="1574358" y="148425"/>
                </a:cubicBezTo>
                <a:cubicBezTo>
                  <a:pt x="1607840" y="138379"/>
                  <a:pt x="1591914" y="142710"/>
                  <a:pt x="1622066" y="135173"/>
                </a:cubicBezTo>
                <a:cubicBezTo>
                  <a:pt x="1652882" y="119764"/>
                  <a:pt x="1635475" y="125870"/>
                  <a:pt x="1675075" y="119270"/>
                </a:cubicBezTo>
                <a:cubicBezTo>
                  <a:pt x="1698929" y="120153"/>
                  <a:pt x="1723006" y="118544"/>
                  <a:pt x="1746636" y="121920"/>
                </a:cubicBezTo>
                <a:cubicBezTo>
                  <a:pt x="1754459" y="123038"/>
                  <a:pt x="1760174" y="130605"/>
                  <a:pt x="1767840" y="132522"/>
                </a:cubicBezTo>
                <a:cubicBezTo>
                  <a:pt x="1774908" y="134289"/>
                  <a:pt x="1782132" y="135519"/>
                  <a:pt x="1789043" y="137823"/>
                </a:cubicBezTo>
                <a:cubicBezTo>
                  <a:pt x="1792791" y="139072"/>
                  <a:pt x="1796025" y="141540"/>
                  <a:pt x="1799645" y="143124"/>
                </a:cubicBezTo>
                <a:cubicBezTo>
                  <a:pt x="1810167" y="147727"/>
                  <a:pt x="1820830" y="152003"/>
                  <a:pt x="1831450" y="156376"/>
                </a:cubicBezTo>
                <a:cubicBezTo>
                  <a:pt x="1835849" y="158187"/>
                  <a:pt x="1840447" y="159549"/>
                  <a:pt x="1844702" y="161677"/>
                </a:cubicBezTo>
                <a:cubicBezTo>
                  <a:pt x="1848236" y="163444"/>
                  <a:pt x="1851556" y="165729"/>
                  <a:pt x="1855304" y="166978"/>
                </a:cubicBezTo>
                <a:cubicBezTo>
                  <a:pt x="1892863" y="179498"/>
                  <a:pt x="1863201" y="165626"/>
                  <a:pt x="1887109" y="177579"/>
                </a:cubicBezTo>
                <a:cubicBezTo>
                  <a:pt x="1894177" y="176696"/>
                  <a:pt x="1901942" y="178114"/>
                  <a:pt x="1908313" y="174929"/>
                </a:cubicBezTo>
                <a:cubicBezTo>
                  <a:pt x="1911847" y="173162"/>
                  <a:pt x="1911422" y="167615"/>
                  <a:pt x="1913614" y="164327"/>
                </a:cubicBezTo>
                <a:cubicBezTo>
                  <a:pt x="1916752" y="159620"/>
                  <a:pt x="1919690" y="154469"/>
                  <a:pt x="1924215" y="151075"/>
                </a:cubicBezTo>
                <a:cubicBezTo>
                  <a:pt x="1938076" y="140679"/>
                  <a:pt x="1950529" y="139196"/>
                  <a:pt x="1966622" y="135173"/>
                </a:cubicBezTo>
                <a:cubicBezTo>
                  <a:pt x="1985950" y="115845"/>
                  <a:pt x="1967164" y="130994"/>
                  <a:pt x="1998428" y="119270"/>
                </a:cubicBezTo>
                <a:cubicBezTo>
                  <a:pt x="2005827" y="116495"/>
                  <a:pt x="2012294" y="111603"/>
                  <a:pt x="2019631" y="108668"/>
                </a:cubicBezTo>
                <a:lnTo>
                  <a:pt x="2032883" y="103367"/>
                </a:lnTo>
                <a:cubicBezTo>
                  <a:pt x="2046135" y="104251"/>
                  <a:pt x="2059528" y="103903"/>
                  <a:pt x="2072640" y="106018"/>
                </a:cubicBezTo>
                <a:cubicBezTo>
                  <a:pt x="2087025" y="108338"/>
                  <a:pt x="2100675" y="114224"/>
                  <a:pt x="2115047" y="116619"/>
                </a:cubicBezTo>
                <a:cubicBezTo>
                  <a:pt x="2125649" y="118386"/>
                  <a:pt x="2136313" y="119812"/>
                  <a:pt x="2146852" y="121920"/>
                </a:cubicBezTo>
                <a:cubicBezTo>
                  <a:pt x="2153996" y="123349"/>
                  <a:pt x="2160903" y="125837"/>
                  <a:pt x="2168055" y="127221"/>
                </a:cubicBezTo>
                <a:cubicBezTo>
                  <a:pt x="2188304" y="131140"/>
                  <a:pt x="2229015" y="137823"/>
                  <a:pt x="2229015" y="137823"/>
                </a:cubicBezTo>
                <a:cubicBezTo>
                  <a:pt x="2243151" y="136940"/>
                  <a:pt x="2257429" y="137359"/>
                  <a:pt x="2271422" y="135173"/>
                </a:cubicBezTo>
                <a:cubicBezTo>
                  <a:pt x="2285818" y="132924"/>
                  <a:pt x="2300797" y="131087"/>
                  <a:pt x="2313829" y="124571"/>
                </a:cubicBezTo>
                <a:cubicBezTo>
                  <a:pt x="2317363" y="122804"/>
                  <a:pt x="2320598" y="120228"/>
                  <a:pt x="2324431" y="119270"/>
                </a:cubicBezTo>
                <a:cubicBezTo>
                  <a:pt x="2334858" y="116663"/>
                  <a:pt x="2345697" y="116077"/>
                  <a:pt x="2356236" y="113969"/>
                </a:cubicBezTo>
                <a:cubicBezTo>
                  <a:pt x="2363380" y="112540"/>
                  <a:pt x="2370372" y="110435"/>
                  <a:pt x="2377440" y="108668"/>
                </a:cubicBezTo>
                <a:cubicBezTo>
                  <a:pt x="2397760" y="109552"/>
                  <a:pt x="2418144" y="109478"/>
                  <a:pt x="2438400" y="111319"/>
                </a:cubicBezTo>
                <a:cubicBezTo>
                  <a:pt x="2447373" y="112135"/>
                  <a:pt x="2456040" y="115007"/>
                  <a:pt x="2464904" y="116619"/>
                </a:cubicBezTo>
                <a:cubicBezTo>
                  <a:pt x="2475479" y="118542"/>
                  <a:pt x="2486107" y="120153"/>
                  <a:pt x="2496709" y="121920"/>
                </a:cubicBezTo>
                <a:cubicBezTo>
                  <a:pt x="2523034" y="120275"/>
                  <a:pt x="2545490" y="120327"/>
                  <a:pt x="2570922" y="113969"/>
                </a:cubicBezTo>
                <a:cubicBezTo>
                  <a:pt x="2574755" y="113011"/>
                  <a:pt x="2577739" y="109803"/>
                  <a:pt x="2581523" y="108668"/>
                </a:cubicBezTo>
                <a:cubicBezTo>
                  <a:pt x="2595479" y="104481"/>
                  <a:pt x="2609389" y="99004"/>
                  <a:pt x="2623930" y="98066"/>
                </a:cubicBezTo>
                <a:lnTo>
                  <a:pt x="2706094" y="92766"/>
                </a:lnTo>
                <a:cubicBezTo>
                  <a:pt x="2709628" y="90999"/>
                  <a:pt x="2713458" y="89731"/>
                  <a:pt x="2716695" y="87465"/>
                </a:cubicBezTo>
                <a:cubicBezTo>
                  <a:pt x="2722348" y="83508"/>
                  <a:pt x="2726426" y="77299"/>
                  <a:pt x="2732598" y="74213"/>
                </a:cubicBezTo>
                <a:cubicBezTo>
                  <a:pt x="2739114" y="70955"/>
                  <a:pt x="2746734" y="70679"/>
                  <a:pt x="2753802" y="68912"/>
                </a:cubicBezTo>
                <a:cubicBezTo>
                  <a:pt x="2783733" y="53946"/>
                  <a:pt x="2767135" y="57595"/>
                  <a:pt x="2804160" y="60960"/>
                </a:cubicBezTo>
                <a:cubicBezTo>
                  <a:pt x="2860307" y="74997"/>
                  <a:pt x="2832025" y="72471"/>
                  <a:pt x="2888974" y="68912"/>
                </a:cubicBezTo>
                <a:cubicBezTo>
                  <a:pt x="2903110" y="65378"/>
                  <a:pt x="2916834" y="59141"/>
                  <a:pt x="2931381" y="58310"/>
                </a:cubicBezTo>
                <a:cubicBezTo>
                  <a:pt x="3044509" y="51845"/>
                  <a:pt x="2993290" y="55692"/>
                  <a:pt x="3085106" y="47708"/>
                </a:cubicBezTo>
                <a:cubicBezTo>
                  <a:pt x="3103748" y="43047"/>
                  <a:pt x="3110886" y="42891"/>
                  <a:pt x="3127513" y="31806"/>
                </a:cubicBezTo>
                <a:cubicBezTo>
                  <a:pt x="3132814" y="28272"/>
                  <a:pt x="3137428" y="23381"/>
                  <a:pt x="3143415" y="21204"/>
                </a:cubicBezTo>
                <a:cubicBezTo>
                  <a:pt x="3157108" y="16224"/>
                  <a:pt x="3172790" y="17118"/>
                  <a:pt x="3185822" y="10602"/>
                </a:cubicBezTo>
                <a:cubicBezTo>
                  <a:pt x="3202940" y="2043"/>
                  <a:pt x="3192591" y="6259"/>
                  <a:pt x="3217628" y="0"/>
                </a:cubicBezTo>
                <a:cubicBezTo>
                  <a:pt x="3221162" y="884"/>
                  <a:pt x="3224623" y="2136"/>
                  <a:pt x="3228229" y="2651"/>
                </a:cubicBezTo>
                <a:cubicBezTo>
                  <a:pt x="3255566" y="6557"/>
                  <a:pt x="3310393" y="13253"/>
                  <a:pt x="3310393" y="13253"/>
                </a:cubicBezTo>
                <a:cubicBezTo>
                  <a:pt x="3334304" y="25206"/>
                  <a:pt x="3304636" y="11333"/>
                  <a:pt x="3342198" y="23854"/>
                </a:cubicBezTo>
                <a:cubicBezTo>
                  <a:pt x="3345946" y="25103"/>
                  <a:pt x="3349052" y="27906"/>
                  <a:pt x="3352800" y="29155"/>
                </a:cubicBezTo>
                <a:cubicBezTo>
                  <a:pt x="3359711" y="31459"/>
                  <a:pt x="3367092" y="32152"/>
                  <a:pt x="3374003" y="34456"/>
                </a:cubicBezTo>
                <a:cubicBezTo>
                  <a:pt x="3377751" y="35705"/>
                  <a:pt x="3380708" y="39107"/>
                  <a:pt x="3384605" y="39757"/>
                </a:cubicBezTo>
                <a:cubicBezTo>
                  <a:pt x="3402121" y="42676"/>
                  <a:pt x="3419944" y="43291"/>
                  <a:pt x="3437614" y="45058"/>
                </a:cubicBezTo>
                <a:cubicBezTo>
                  <a:pt x="3450866" y="44174"/>
                  <a:pt x="3464170" y="43874"/>
                  <a:pt x="3477370" y="42407"/>
                </a:cubicBezTo>
                <a:cubicBezTo>
                  <a:pt x="3488052" y="41220"/>
                  <a:pt x="3498440" y="37643"/>
                  <a:pt x="3509175" y="37106"/>
                </a:cubicBezTo>
                <a:cubicBezTo>
                  <a:pt x="3516289" y="36750"/>
                  <a:pt x="3523335" y="38700"/>
                  <a:pt x="3530379" y="39757"/>
                </a:cubicBezTo>
                <a:cubicBezTo>
                  <a:pt x="3541008" y="41351"/>
                  <a:pt x="3551675" y="42806"/>
                  <a:pt x="3562184" y="45058"/>
                </a:cubicBezTo>
                <a:cubicBezTo>
                  <a:pt x="3576431" y="48111"/>
                  <a:pt x="3590219" y="53264"/>
                  <a:pt x="3604591" y="55659"/>
                </a:cubicBezTo>
                <a:lnTo>
                  <a:pt x="3636396" y="60960"/>
                </a:lnTo>
                <a:cubicBezTo>
                  <a:pt x="3658040" y="71782"/>
                  <a:pt x="3634820" y="61130"/>
                  <a:pt x="3668202" y="71562"/>
                </a:cubicBezTo>
                <a:cubicBezTo>
                  <a:pt x="3675407" y="73813"/>
                  <a:pt x="3682105" y="77592"/>
                  <a:pt x="3689405" y="79513"/>
                </a:cubicBezTo>
                <a:cubicBezTo>
                  <a:pt x="3714906" y="86224"/>
                  <a:pt x="3746709" y="87008"/>
                  <a:pt x="3771568" y="90115"/>
                </a:cubicBezTo>
                <a:cubicBezTo>
                  <a:pt x="3782233" y="91448"/>
                  <a:pt x="3792772" y="93649"/>
                  <a:pt x="3803374" y="95416"/>
                </a:cubicBezTo>
                <a:cubicBezTo>
                  <a:pt x="3806908" y="97183"/>
                  <a:pt x="3810227" y="99468"/>
                  <a:pt x="3813975" y="100717"/>
                </a:cubicBezTo>
                <a:cubicBezTo>
                  <a:pt x="3831409" y="106529"/>
                  <a:pt x="3846114" y="107270"/>
                  <a:pt x="3864334" y="111319"/>
                </a:cubicBezTo>
                <a:cubicBezTo>
                  <a:pt x="3870613" y="112714"/>
                  <a:pt x="3876703" y="114852"/>
                  <a:pt x="3882887" y="116619"/>
                </a:cubicBezTo>
                <a:cubicBezTo>
                  <a:pt x="3893489" y="115736"/>
                  <a:pt x="3904119" y="115144"/>
                  <a:pt x="3914692" y="113969"/>
                </a:cubicBezTo>
                <a:cubicBezTo>
                  <a:pt x="3927980" y="112493"/>
                  <a:pt x="3941091" y="109249"/>
                  <a:pt x="3954448" y="108668"/>
                </a:cubicBezTo>
                <a:cubicBezTo>
                  <a:pt x="3961564" y="108359"/>
                  <a:pt x="3968584" y="110435"/>
                  <a:pt x="3975652" y="111319"/>
                </a:cubicBezTo>
                <a:cubicBezTo>
                  <a:pt x="3987338" y="117161"/>
                  <a:pt x="3992438" y="120668"/>
                  <a:pt x="4007457" y="121920"/>
                </a:cubicBezTo>
                <a:cubicBezTo>
                  <a:pt x="4011087" y="122223"/>
                  <a:pt x="4014525" y="120153"/>
                  <a:pt x="4018059" y="119270"/>
                </a:cubicBezTo>
                <a:cubicBezTo>
                  <a:pt x="4039262" y="120153"/>
                  <a:pt x="4060447" y="121920"/>
                  <a:pt x="4081669" y="121920"/>
                </a:cubicBezTo>
                <a:cubicBezTo>
                  <a:pt x="4094951" y="121920"/>
                  <a:pt x="4108299" y="117250"/>
                  <a:pt x="4121426" y="119270"/>
                </a:cubicBezTo>
                <a:cubicBezTo>
                  <a:pt x="4124574" y="119754"/>
                  <a:pt x="4118717" y="125370"/>
                  <a:pt x="4116125" y="127221"/>
                </a:cubicBezTo>
                <a:cubicBezTo>
                  <a:pt x="4112254" y="129986"/>
                  <a:pt x="4102873" y="132522"/>
                  <a:pt x="4102873" y="132522"/>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FB60FBC-5BE6-4D0B-835D-A1B5A3331788}"/>
              </a:ext>
            </a:extLst>
          </p:cNvPr>
          <p:cNvSpPr txBox="1"/>
          <p:nvPr/>
        </p:nvSpPr>
        <p:spPr>
          <a:xfrm>
            <a:off x="11046116" y="503252"/>
            <a:ext cx="1017776" cy="738664"/>
          </a:xfrm>
          <a:prstGeom prst="rect">
            <a:avLst/>
          </a:prstGeom>
          <a:solidFill>
            <a:srgbClr val="C00000"/>
          </a:solidFill>
        </p:spPr>
        <p:txBody>
          <a:bodyPr wrap="square" rtlCol="0">
            <a:spAutoFit/>
          </a:bodyPr>
          <a:lstStyle/>
          <a:p>
            <a:r>
              <a:rPr lang="en-US" sz="1400" b="1" dirty="0">
                <a:solidFill>
                  <a:schemeClr val="bg1"/>
                </a:solidFill>
              </a:rPr>
              <a:t>PPHN (not HIE/TH) +milrinone</a:t>
            </a:r>
          </a:p>
        </p:txBody>
      </p:sp>
      <p:sp>
        <p:nvSpPr>
          <p:cNvPr id="6" name="Freeform: Shape 5">
            <a:extLst>
              <a:ext uri="{FF2B5EF4-FFF2-40B4-BE49-F238E27FC236}">
                <a16:creationId xmlns:a16="http://schemas.microsoft.com/office/drawing/2014/main" id="{4A6E9D31-3B10-4946-A39E-9E7EFCA5CFDF}"/>
              </a:ext>
            </a:extLst>
          </p:cNvPr>
          <p:cNvSpPr/>
          <p:nvPr/>
        </p:nvSpPr>
        <p:spPr>
          <a:xfrm>
            <a:off x="7588195" y="1460390"/>
            <a:ext cx="4118775" cy="408167"/>
          </a:xfrm>
          <a:custGeom>
            <a:avLst/>
            <a:gdLst>
              <a:gd name="connsiteX0" fmla="*/ 0 w 4118775"/>
              <a:gd name="connsiteY0" fmla="*/ 0 h 408167"/>
              <a:gd name="connsiteX1" fmla="*/ 0 w 4118775"/>
              <a:gd name="connsiteY1" fmla="*/ 0 h 408167"/>
              <a:gd name="connsiteX2" fmla="*/ 13252 w 4118775"/>
              <a:gd name="connsiteY2" fmla="*/ 31805 h 408167"/>
              <a:gd name="connsiteX3" fmla="*/ 23854 w 4118775"/>
              <a:gd name="connsiteY3" fmla="*/ 45057 h 408167"/>
              <a:gd name="connsiteX4" fmla="*/ 39756 w 4118775"/>
              <a:gd name="connsiteY4" fmla="*/ 76862 h 408167"/>
              <a:gd name="connsiteX5" fmla="*/ 45057 w 4118775"/>
              <a:gd name="connsiteY5" fmla="*/ 87464 h 408167"/>
              <a:gd name="connsiteX6" fmla="*/ 63610 w 4118775"/>
              <a:gd name="connsiteY6" fmla="*/ 119269 h 408167"/>
              <a:gd name="connsiteX7" fmla="*/ 74212 w 4118775"/>
              <a:gd name="connsiteY7" fmla="*/ 161676 h 408167"/>
              <a:gd name="connsiteX8" fmla="*/ 84814 w 4118775"/>
              <a:gd name="connsiteY8" fmla="*/ 182880 h 408167"/>
              <a:gd name="connsiteX9" fmla="*/ 90115 w 4118775"/>
              <a:gd name="connsiteY9" fmla="*/ 214685 h 408167"/>
              <a:gd name="connsiteX10" fmla="*/ 100716 w 4118775"/>
              <a:gd name="connsiteY10" fmla="*/ 257092 h 408167"/>
              <a:gd name="connsiteX11" fmla="*/ 106017 w 4118775"/>
              <a:gd name="connsiteY11" fmla="*/ 278295 h 408167"/>
              <a:gd name="connsiteX12" fmla="*/ 116619 w 4118775"/>
              <a:gd name="connsiteY12" fmla="*/ 339255 h 408167"/>
              <a:gd name="connsiteX13" fmla="*/ 121920 w 4118775"/>
              <a:gd name="connsiteY13" fmla="*/ 349857 h 408167"/>
              <a:gd name="connsiteX14" fmla="*/ 127221 w 4118775"/>
              <a:gd name="connsiteY14" fmla="*/ 363109 h 408167"/>
              <a:gd name="connsiteX15" fmla="*/ 132522 w 4118775"/>
              <a:gd name="connsiteY15" fmla="*/ 384313 h 408167"/>
              <a:gd name="connsiteX16" fmla="*/ 143123 w 4118775"/>
              <a:gd name="connsiteY16" fmla="*/ 392264 h 408167"/>
              <a:gd name="connsiteX17" fmla="*/ 164327 w 4118775"/>
              <a:gd name="connsiteY17" fmla="*/ 389613 h 408167"/>
              <a:gd name="connsiteX18" fmla="*/ 174928 w 4118775"/>
              <a:gd name="connsiteY18" fmla="*/ 384313 h 408167"/>
              <a:gd name="connsiteX19" fmla="*/ 217335 w 4118775"/>
              <a:gd name="connsiteY19" fmla="*/ 379012 h 408167"/>
              <a:gd name="connsiteX20" fmla="*/ 320702 w 4118775"/>
              <a:gd name="connsiteY20" fmla="*/ 381662 h 408167"/>
              <a:gd name="connsiteX21" fmla="*/ 450574 w 4118775"/>
              <a:gd name="connsiteY21" fmla="*/ 373711 h 408167"/>
              <a:gd name="connsiteX22" fmla="*/ 532737 w 4118775"/>
              <a:gd name="connsiteY22" fmla="*/ 368410 h 408167"/>
              <a:gd name="connsiteX23" fmla="*/ 553941 w 4118775"/>
              <a:gd name="connsiteY23" fmla="*/ 357808 h 408167"/>
              <a:gd name="connsiteX24" fmla="*/ 583095 w 4118775"/>
              <a:gd name="connsiteY24" fmla="*/ 347207 h 408167"/>
              <a:gd name="connsiteX25" fmla="*/ 604299 w 4118775"/>
              <a:gd name="connsiteY25" fmla="*/ 336605 h 408167"/>
              <a:gd name="connsiteX26" fmla="*/ 614901 w 4118775"/>
              <a:gd name="connsiteY26" fmla="*/ 331304 h 408167"/>
              <a:gd name="connsiteX27" fmla="*/ 625502 w 4118775"/>
              <a:gd name="connsiteY27" fmla="*/ 326003 h 408167"/>
              <a:gd name="connsiteX28" fmla="*/ 641405 w 4118775"/>
              <a:gd name="connsiteY28" fmla="*/ 307450 h 408167"/>
              <a:gd name="connsiteX29" fmla="*/ 652007 w 4118775"/>
              <a:gd name="connsiteY29" fmla="*/ 296848 h 408167"/>
              <a:gd name="connsiteX30" fmla="*/ 657308 w 4118775"/>
              <a:gd name="connsiteY30" fmla="*/ 286247 h 408167"/>
              <a:gd name="connsiteX31" fmla="*/ 681162 w 4118775"/>
              <a:gd name="connsiteY31" fmla="*/ 275645 h 408167"/>
              <a:gd name="connsiteX32" fmla="*/ 691763 w 4118775"/>
              <a:gd name="connsiteY32" fmla="*/ 270344 h 408167"/>
              <a:gd name="connsiteX33" fmla="*/ 718268 w 4118775"/>
              <a:gd name="connsiteY33" fmla="*/ 304800 h 408167"/>
              <a:gd name="connsiteX34" fmla="*/ 734170 w 4118775"/>
              <a:gd name="connsiteY34" fmla="*/ 315401 h 408167"/>
              <a:gd name="connsiteX35" fmla="*/ 755374 w 4118775"/>
              <a:gd name="connsiteY35" fmla="*/ 320702 h 408167"/>
              <a:gd name="connsiteX36" fmla="*/ 776577 w 4118775"/>
              <a:gd name="connsiteY36" fmla="*/ 331304 h 408167"/>
              <a:gd name="connsiteX37" fmla="*/ 787179 w 4118775"/>
              <a:gd name="connsiteY37" fmla="*/ 336605 h 408167"/>
              <a:gd name="connsiteX38" fmla="*/ 840188 w 4118775"/>
              <a:gd name="connsiteY38" fmla="*/ 347207 h 408167"/>
              <a:gd name="connsiteX39" fmla="*/ 850789 w 4118775"/>
              <a:gd name="connsiteY39" fmla="*/ 352507 h 408167"/>
              <a:gd name="connsiteX40" fmla="*/ 856090 w 4118775"/>
              <a:gd name="connsiteY40" fmla="*/ 344556 h 408167"/>
              <a:gd name="connsiteX41" fmla="*/ 861391 w 4118775"/>
              <a:gd name="connsiteY41" fmla="*/ 333954 h 408167"/>
              <a:gd name="connsiteX42" fmla="*/ 871993 w 4118775"/>
              <a:gd name="connsiteY42" fmla="*/ 328653 h 408167"/>
              <a:gd name="connsiteX43" fmla="*/ 887895 w 4118775"/>
              <a:gd name="connsiteY43" fmla="*/ 312751 h 408167"/>
              <a:gd name="connsiteX44" fmla="*/ 893196 w 4118775"/>
              <a:gd name="connsiteY44" fmla="*/ 302149 h 408167"/>
              <a:gd name="connsiteX45" fmla="*/ 906448 w 4118775"/>
              <a:gd name="connsiteY45" fmla="*/ 296848 h 408167"/>
              <a:gd name="connsiteX46" fmla="*/ 917050 w 4118775"/>
              <a:gd name="connsiteY46" fmla="*/ 291547 h 408167"/>
              <a:gd name="connsiteX47" fmla="*/ 927652 w 4118775"/>
              <a:gd name="connsiteY47" fmla="*/ 280946 h 408167"/>
              <a:gd name="connsiteX48" fmla="*/ 938254 w 4118775"/>
              <a:gd name="connsiteY48" fmla="*/ 275645 h 408167"/>
              <a:gd name="connsiteX49" fmla="*/ 948855 w 4118775"/>
              <a:gd name="connsiteY49" fmla="*/ 267693 h 408167"/>
              <a:gd name="connsiteX50" fmla="*/ 970059 w 4118775"/>
              <a:gd name="connsiteY50" fmla="*/ 235888 h 408167"/>
              <a:gd name="connsiteX51" fmla="*/ 983311 w 4118775"/>
              <a:gd name="connsiteY51" fmla="*/ 230587 h 408167"/>
              <a:gd name="connsiteX52" fmla="*/ 988612 w 4118775"/>
              <a:gd name="connsiteY52" fmla="*/ 219986 h 408167"/>
              <a:gd name="connsiteX53" fmla="*/ 1009815 w 4118775"/>
              <a:gd name="connsiteY53" fmla="*/ 209384 h 408167"/>
              <a:gd name="connsiteX54" fmla="*/ 1041621 w 4118775"/>
              <a:gd name="connsiteY54" fmla="*/ 222636 h 408167"/>
              <a:gd name="connsiteX55" fmla="*/ 1052222 w 4118775"/>
              <a:gd name="connsiteY55" fmla="*/ 227937 h 408167"/>
              <a:gd name="connsiteX56" fmla="*/ 1073426 w 4118775"/>
              <a:gd name="connsiteY56" fmla="*/ 233238 h 408167"/>
              <a:gd name="connsiteX57" fmla="*/ 1115833 w 4118775"/>
              <a:gd name="connsiteY57" fmla="*/ 238539 h 408167"/>
              <a:gd name="connsiteX58" fmla="*/ 1184744 w 4118775"/>
              <a:gd name="connsiteY58" fmla="*/ 249140 h 408167"/>
              <a:gd name="connsiteX59" fmla="*/ 1205948 w 4118775"/>
              <a:gd name="connsiteY59" fmla="*/ 254441 h 408167"/>
              <a:gd name="connsiteX60" fmla="*/ 1227151 w 4118775"/>
              <a:gd name="connsiteY60" fmla="*/ 278295 h 408167"/>
              <a:gd name="connsiteX61" fmla="*/ 1237753 w 4118775"/>
              <a:gd name="connsiteY61" fmla="*/ 283596 h 408167"/>
              <a:gd name="connsiteX62" fmla="*/ 1251005 w 4118775"/>
              <a:gd name="connsiteY62" fmla="*/ 294198 h 408167"/>
              <a:gd name="connsiteX63" fmla="*/ 1272208 w 4118775"/>
              <a:gd name="connsiteY63" fmla="*/ 304800 h 408167"/>
              <a:gd name="connsiteX64" fmla="*/ 1282810 w 4118775"/>
              <a:gd name="connsiteY64" fmla="*/ 318052 h 408167"/>
              <a:gd name="connsiteX65" fmla="*/ 1314615 w 4118775"/>
              <a:gd name="connsiteY65" fmla="*/ 333954 h 408167"/>
              <a:gd name="connsiteX66" fmla="*/ 1335819 w 4118775"/>
              <a:gd name="connsiteY66" fmla="*/ 344556 h 408167"/>
              <a:gd name="connsiteX67" fmla="*/ 1349071 w 4118775"/>
              <a:gd name="connsiteY67" fmla="*/ 349857 h 408167"/>
              <a:gd name="connsiteX68" fmla="*/ 1362323 w 4118775"/>
              <a:gd name="connsiteY68" fmla="*/ 360459 h 408167"/>
              <a:gd name="connsiteX69" fmla="*/ 1375575 w 4118775"/>
              <a:gd name="connsiteY69" fmla="*/ 365760 h 408167"/>
              <a:gd name="connsiteX70" fmla="*/ 1386177 w 4118775"/>
              <a:gd name="connsiteY70" fmla="*/ 371060 h 408167"/>
              <a:gd name="connsiteX71" fmla="*/ 1396779 w 4118775"/>
              <a:gd name="connsiteY71" fmla="*/ 368410 h 408167"/>
              <a:gd name="connsiteX72" fmla="*/ 1407381 w 4118775"/>
              <a:gd name="connsiteY72" fmla="*/ 363109 h 408167"/>
              <a:gd name="connsiteX73" fmla="*/ 1433885 w 4118775"/>
              <a:gd name="connsiteY73" fmla="*/ 357808 h 408167"/>
              <a:gd name="connsiteX74" fmla="*/ 1465690 w 4118775"/>
              <a:gd name="connsiteY74" fmla="*/ 347207 h 408167"/>
              <a:gd name="connsiteX75" fmla="*/ 1476292 w 4118775"/>
              <a:gd name="connsiteY75" fmla="*/ 341906 h 408167"/>
              <a:gd name="connsiteX76" fmla="*/ 1518699 w 4118775"/>
              <a:gd name="connsiteY76" fmla="*/ 331304 h 408167"/>
              <a:gd name="connsiteX77" fmla="*/ 1529301 w 4118775"/>
              <a:gd name="connsiteY77" fmla="*/ 326003 h 408167"/>
              <a:gd name="connsiteX78" fmla="*/ 1571708 w 4118775"/>
              <a:gd name="connsiteY78" fmla="*/ 320702 h 408167"/>
              <a:gd name="connsiteX79" fmla="*/ 1603513 w 4118775"/>
              <a:gd name="connsiteY79" fmla="*/ 315401 h 408167"/>
              <a:gd name="connsiteX80" fmla="*/ 1619415 w 4118775"/>
              <a:gd name="connsiteY80" fmla="*/ 299499 h 408167"/>
              <a:gd name="connsiteX81" fmla="*/ 1651221 w 4118775"/>
              <a:gd name="connsiteY81" fmla="*/ 288897 h 408167"/>
              <a:gd name="connsiteX82" fmla="*/ 1722782 w 4118775"/>
              <a:gd name="connsiteY82" fmla="*/ 291547 h 408167"/>
              <a:gd name="connsiteX83" fmla="*/ 1743986 w 4118775"/>
              <a:gd name="connsiteY83" fmla="*/ 296848 h 408167"/>
              <a:gd name="connsiteX84" fmla="*/ 1773141 w 4118775"/>
              <a:gd name="connsiteY84" fmla="*/ 302149 h 408167"/>
              <a:gd name="connsiteX85" fmla="*/ 1804946 w 4118775"/>
              <a:gd name="connsiteY85" fmla="*/ 312751 h 408167"/>
              <a:gd name="connsiteX86" fmla="*/ 1815548 w 4118775"/>
              <a:gd name="connsiteY86" fmla="*/ 318052 h 408167"/>
              <a:gd name="connsiteX87" fmla="*/ 1918915 w 4118775"/>
              <a:gd name="connsiteY87" fmla="*/ 328653 h 408167"/>
              <a:gd name="connsiteX88" fmla="*/ 1969273 w 4118775"/>
              <a:gd name="connsiteY88" fmla="*/ 339255 h 408167"/>
              <a:gd name="connsiteX89" fmla="*/ 1979875 w 4118775"/>
              <a:gd name="connsiteY89" fmla="*/ 344556 h 408167"/>
              <a:gd name="connsiteX90" fmla="*/ 1993127 w 4118775"/>
              <a:gd name="connsiteY90" fmla="*/ 349857 h 408167"/>
              <a:gd name="connsiteX91" fmla="*/ 2024932 w 4118775"/>
              <a:gd name="connsiteY91" fmla="*/ 360459 h 408167"/>
              <a:gd name="connsiteX92" fmla="*/ 2054087 w 4118775"/>
              <a:gd name="connsiteY92" fmla="*/ 357808 h 408167"/>
              <a:gd name="connsiteX93" fmla="*/ 2064688 w 4118775"/>
              <a:gd name="connsiteY93" fmla="*/ 352507 h 408167"/>
              <a:gd name="connsiteX94" fmla="*/ 2072640 w 4118775"/>
              <a:gd name="connsiteY94" fmla="*/ 331304 h 408167"/>
              <a:gd name="connsiteX95" fmla="*/ 2083242 w 4118775"/>
              <a:gd name="connsiteY95" fmla="*/ 310100 h 408167"/>
              <a:gd name="connsiteX96" fmla="*/ 2099144 w 4118775"/>
              <a:gd name="connsiteY96" fmla="*/ 288897 h 408167"/>
              <a:gd name="connsiteX97" fmla="*/ 2109746 w 4118775"/>
              <a:gd name="connsiteY97" fmla="*/ 283596 h 408167"/>
              <a:gd name="connsiteX98" fmla="*/ 2120348 w 4118775"/>
              <a:gd name="connsiteY98" fmla="*/ 270344 h 408167"/>
              <a:gd name="connsiteX99" fmla="*/ 2125648 w 4118775"/>
              <a:gd name="connsiteY99" fmla="*/ 259742 h 408167"/>
              <a:gd name="connsiteX100" fmla="*/ 2154803 w 4118775"/>
              <a:gd name="connsiteY100" fmla="*/ 249140 h 408167"/>
              <a:gd name="connsiteX101" fmla="*/ 2165405 w 4118775"/>
              <a:gd name="connsiteY101" fmla="*/ 243840 h 408167"/>
              <a:gd name="connsiteX102" fmla="*/ 2170706 w 4118775"/>
              <a:gd name="connsiteY102" fmla="*/ 233238 h 408167"/>
              <a:gd name="connsiteX103" fmla="*/ 2191909 w 4118775"/>
              <a:gd name="connsiteY103" fmla="*/ 222636 h 408167"/>
              <a:gd name="connsiteX104" fmla="*/ 2215763 w 4118775"/>
              <a:gd name="connsiteY104" fmla="*/ 204083 h 408167"/>
              <a:gd name="connsiteX105" fmla="*/ 2236967 w 4118775"/>
              <a:gd name="connsiteY105" fmla="*/ 193481 h 408167"/>
              <a:gd name="connsiteX106" fmla="*/ 2242268 w 4118775"/>
              <a:gd name="connsiteY106" fmla="*/ 222636 h 408167"/>
              <a:gd name="connsiteX107" fmla="*/ 2263471 w 4118775"/>
              <a:gd name="connsiteY107" fmla="*/ 233238 h 408167"/>
              <a:gd name="connsiteX108" fmla="*/ 2274073 w 4118775"/>
              <a:gd name="connsiteY108" fmla="*/ 254441 h 408167"/>
              <a:gd name="connsiteX109" fmla="*/ 2279374 w 4118775"/>
              <a:gd name="connsiteY109" fmla="*/ 267693 h 408167"/>
              <a:gd name="connsiteX110" fmla="*/ 2289975 w 4118775"/>
              <a:gd name="connsiteY110" fmla="*/ 272994 h 408167"/>
              <a:gd name="connsiteX111" fmla="*/ 2313829 w 4118775"/>
              <a:gd name="connsiteY111" fmla="*/ 294198 h 408167"/>
              <a:gd name="connsiteX112" fmla="*/ 2324431 w 4118775"/>
              <a:gd name="connsiteY112" fmla="*/ 315401 h 408167"/>
              <a:gd name="connsiteX113" fmla="*/ 2345635 w 4118775"/>
              <a:gd name="connsiteY113" fmla="*/ 352507 h 408167"/>
              <a:gd name="connsiteX114" fmla="*/ 2364188 w 4118775"/>
              <a:gd name="connsiteY114" fmla="*/ 379012 h 408167"/>
              <a:gd name="connsiteX115" fmla="*/ 2369488 w 4118775"/>
              <a:gd name="connsiteY115" fmla="*/ 389613 h 408167"/>
              <a:gd name="connsiteX116" fmla="*/ 2380090 w 4118775"/>
              <a:gd name="connsiteY116" fmla="*/ 394914 h 408167"/>
              <a:gd name="connsiteX117" fmla="*/ 2385391 w 4118775"/>
              <a:gd name="connsiteY117" fmla="*/ 408167 h 408167"/>
              <a:gd name="connsiteX118" fmla="*/ 2417196 w 4118775"/>
              <a:gd name="connsiteY118" fmla="*/ 365760 h 408167"/>
              <a:gd name="connsiteX119" fmla="*/ 2417196 w 4118775"/>
              <a:gd name="connsiteY119" fmla="*/ 365760 h 408167"/>
              <a:gd name="connsiteX120" fmla="*/ 2435749 w 4118775"/>
              <a:gd name="connsiteY120" fmla="*/ 341906 h 408167"/>
              <a:gd name="connsiteX121" fmla="*/ 2446351 w 4118775"/>
              <a:gd name="connsiteY121" fmla="*/ 331304 h 408167"/>
              <a:gd name="connsiteX122" fmla="*/ 2456953 w 4118775"/>
              <a:gd name="connsiteY122" fmla="*/ 310100 h 408167"/>
              <a:gd name="connsiteX123" fmla="*/ 2480807 w 4118775"/>
              <a:gd name="connsiteY123" fmla="*/ 286247 h 408167"/>
              <a:gd name="connsiteX124" fmla="*/ 2496709 w 4118775"/>
              <a:gd name="connsiteY124" fmla="*/ 265043 h 408167"/>
              <a:gd name="connsiteX125" fmla="*/ 2512612 w 4118775"/>
              <a:gd name="connsiteY125" fmla="*/ 243840 h 408167"/>
              <a:gd name="connsiteX126" fmla="*/ 2517913 w 4118775"/>
              <a:gd name="connsiteY126" fmla="*/ 233238 h 408167"/>
              <a:gd name="connsiteX127" fmla="*/ 2541767 w 4118775"/>
              <a:gd name="connsiteY127" fmla="*/ 222636 h 408167"/>
              <a:gd name="connsiteX128" fmla="*/ 2552368 w 4118775"/>
              <a:gd name="connsiteY128" fmla="*/ 209384 h 408167"/>
              <a:gd name="connsiteX129" fmla="*/ 2562970 w 4118775"/>
              <a:gd name="connsiteY129" fmla="*/ 188180 h 408167"/>
              <a:gd name="connsiteX130" fmla="*/ 2584174 w 4118775"/>
              <a:gd name="connsiteY130" fmla="*/ 182880 h 408167"/>
              <a:gd name="connsiteX131" fmla="*/ 2621280 w 4118775"/>
              <a:gd name="connsiteY131" fmla="*/ 185530 h 408167"/>
              <a:gd name="connsiteX132" fmla="*/ 2653085 w 4118775"/>
              <a:gd name="connsiteY132" fmla="*/ 190831 h 408167"/>
              <a:gd name="connsiteX133" fmla="*/ 2695492 w 4118775"/>
              <a:gd name="connsiteY133" fmla="*/ 188180 h 408167"/>
              <a:gd name="connsiteX134" fmla="*/ 2735248 w 4118775"/>
              <a:gd name="connsiteY134" fmla="*/ 182880 h 408167"/>
              <a:gd name="connsiteX135" fmla="*/ 2745850 w 4118775"/>
              <a:gd name="connsiteY135" fmla="*/ 185530 h 408167"/>
              <a:gd name="connsiteX136" fmla="*/ 2767054 w 4118775"/>
              <a:gd name="connsiteY136" fmla="*/ 196132 h 408167"/>
              <a:gd name="connsiteX137" fmla="*/ 2780306 w 4118775"/>
              <a:gd name="connsiteY137" fmla="*/ 201433 h 408167"/>
              <a:gd name="connsiteX138" fmla="*/ 2801509 w 4118775"/>
              <a:gd name="connsiteY138" fmla="*/ 225287 h 408167"/>
              <a:gd name="connsiteX139" fmla="*/ 2822713 w 4118775"/>
              <a:gd name="connsiteY139" fmla="*/ 235888 h 408167"/>
              <a:gd name="connsiteX140" fmla="*/ 2833315 w 4118775"/>
              <a:gd name="connsiteY140" fmla="*/ 241189 h 408167"/>
              <a:gd name="connsiteX141" fmla="*/ 2843916 w 4118775"/>
              <a:gd name="connsiteY141" fmla="*/ 246490 h 408167"/>
              <a:gd name="connsiteX142" fmla="*/ 2857168 w 4118775"/>
              <a:gd name="connsiteY142" fmla="*/ 251791 h 408167"/>
              <a:gd name="connsiteX143" fmla="*/ 2878372 w 4118775"/>
              <a:gd name="connsiteY143" fmla="*/ 262393 h 408167"/>
              <a:gd name="connsiteX144" fmla="*/ 2888974 w 4118775"/>
              <a:gd name="connsiteY144" fmla="*/ 267693 h 408167"/>
              <a:gd name="connsiteX145" fmla="*/ 2910177 w 4118775"/>
              <a:gd name="connsiteY145" fmla="*/ 265043 h 408167"/>
              <a:gd name="connsiteX146" fmla="*/ 2915478 w 4118775"/>
              <a:gd name="connsiteY146" fmla="*/ 254441 h 408167"/>
              <a:gd name="connsiteX147" fmla="*/ 2936682 w 4118775"/>
              <a:gd name="connsiteY147" fmla="*/ 243840 h 408167"/>
              <a:gd name="connsiteX148" fmla="*/ 2957885 w 4118775"/>
              <a:gd name="connsiteY148" fmla="*/ 233238 h 408167"/>
              <a:gd name="connsiteX149" fmla="*/ 2968487 w 4118775"/>
              <a:gd name="connsiteY149" fmla="*/ 227937 h 408167"/>
              <a:gd name="connsiteX150" fmla="*/ 3010894 w 4118775"/>
              <a:gd name="connsiteY150" fmla="*/ 217335 h 408167"/>
              <a:gd name="connsiteX151" fmla="*/ 3032097 w 4118775"/>
              <a:gd name="connsiteY151" fmla="*/ 206733 h 408167"/>
              <a:gd name="connsiteX152" fmla="*/ 3085106 w 4118775"/>
              <a:gd name="connsiteY152" fmla="*/ 196132 h 408167"/>
              <a:gd name="connsiteX153" fmla="*/ 3106309 w 4118775"/>
              <a:gd name="connsiteY153" fmla="*/ 190831 h 408167"/>
              <a:gd name="connsiteX154" fmla="*/ 3159318 w 4118775"/>
              <a:gd name="connsiteY154" fmla="*/ 172278 h 408167"/>
              <a:gd name="connsiteX155" fmla="*/ 3159318 w 4118775"/>
              <a:gd name="connsiteY155" fmla="*/ 172278 h 408167"/>
              <a:gd name="connsiteX156" fmla="*/ 3191123 w 4118775"/>
              <a:gd name="connsiteY156" fmla="*/ 156375 h 408167"/>
              <a:gd name="connsiteX157" fmla="*/ 3201725 w 4118775"/>
              <a:gd name="connsiteY157" fmla="*/ 151074 h 408167"/>
              <a:gd name="connsiteX158" fmla="*/ 3214977 w 4118775"/>
              <a:gd name="connsiteY158" fmla="*/ 145773 h 408167"/>
              <a:gd name="connsiteX159" fmla="*/ 3225579 w 4118775"/>
              <a:gd name="connsiteY159" fmla="*/ 135172 h 408167"/>
              <a:gd name="connsiteX160" fmla="*/ 3297141 w 4118775"/>
              <a:gd name="connsiteY160" fmla="*/ 132521 h 408167"/>
              <a:gd name="connsiteX161" fmla="*/ 3350149 w 4118775"/>
              <a:gd name="connsiteY161" fmla="*/ 137822 h 408167"/>
              <a:gd name="connsiteX162" fmla="*/ 3400508 w 4118775"/>
              <a:gd name="connsiteY162" fmla="*/ 148424 h 408167"/>
              <a:gd name="connsiteX163" fmla="*/ 3464118 w 4118775"/>
              <a:gd name="connsiteY163" fmla="*/ 153725 h 408167"/>
              <a:gd name="connsiteX164" fmla="*/ 3506525 w 4118775"/>
              <a:gd name="connsiteY164" fmla="*/ 169627 h 408167"/>
              <a:gd name="connsiteX165" fmla="*/ 3556883 w 4118775"/>
              <a:gd name="connsiteY165" fmla="*/ 166977 h 408167"/>
              <a:gd name="connsiteX166" fmla="*/ 3641697 w 4118775"/>
              <a:gd name="connsiteY166" fmla="*/ 166977 h 408167"/>
              <a:gd name="connsiteX167" fmla="*/ 3702657 w 4118775"/>
              <a:gd name="connsiteY167" fmla="*/ 166977 h 408167"/>
              <a:gd name="connsiteX168" fmla="*/ 3784821 w 4118775"/>
              <a:gd name="connsiteY168" fmla="*/ 169627 h 408167"/>
              <a:gd name="connsiteX169" fmla="*/ 3827228 w 4118775"/>
              <a:gd name="connsiteY169" fmla="*/ 180229 h 408167"/>
              <a:gd name="connsiteX170" fmla="*/ 3848431 w 4118775"/>
              <a:gd name="connsiteY170" fmla="*/ 185530 h 408167"/>
              <a:gd name="connsiteX171" fmla="*/ 3859033 w 4118775"/>
              <a:gd name="connsiteY171" fmla="*/ 190831 h 408167"/>
              <a:gd name="connsiteX172" fmla="*/ 3880236 w 4118775"/>
              <a:gd name="connsiteY172" fmla="*/ 196132 h 408167"/>
              <a:gd name="connsiteX173" fmla="*/ 3912042 w 4118775"/>
              <a:gd name="connsiteY173" fmla="*/ 209384 h 408167"/>
              <a:gd name="connsiteX174" fmla="*/ 3933245 w 4118775"/>
              <a:gd name="connsiteY174" fmla="*/ 206733 h 408167"/>
              <a:gd name="connsiteX175" fmla="*/ 3996855 w 4118775"/>
              <a:gd name="connsiteY175" fmla="*/ 188180 h 408167"/>
              <a:gd name="connsiteX176" fmla="*/ 4036612 w 4118775"/>
              <a:gd name="connsiteY176" fmla="*/ 182880 h 408167"/>
              <a:gd name="connsiteX177" fmla="*/ 4057815 w 4118775"/>
              <a:gd name="connsiteY177" fmla="*/ 177579 h 408167"/>
              <a:gd name="connsiteX178" fmla="*/ 4118775 w 4118775"/>
              <a:gd name="connsiteY178" fmla="*/ 172278 h 40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4118775" h="408167">
                <a:moveTo>
                  <a:pt x="0" y="0"/>
                </a:moveTo>
                <a:lnTo>
                  <a:pt x="0" y="0"/>
                </a:lnTo>
                <a:cubicBezTo>
                  <a:pt x="4417" y="10602"/>
                  <a:pt x="7878" y="21655"/>
                  <a:pt x="13252" y="31805"/>
                </a:cubicBezTo>
                <a:cubicBezTo>
                  <a:pt x="15899" y="36805"/>
                  <a:pt x="20986" y="40181"/>
                  <a:pt x="23854" y="45057"/>
                </a:cubicBezTo>
                <a:cubicBezTo>
                  <a:pt x="29864" y="55273"/>
                  <a:pt x="34455" y="66260"/>
                  <a:pt x="39756" y="76862"/>
                </a:cubicBezTo>
                <a:cubicBezTo>
                  <a:pt x="41523" y="80396"/>
                  <a:pt x="42686" y="84303"/>
                  <a:pt x="45057" y="87464"/>
                </a:cubicBezTo>
                <a:cubicBezTo>
                  <a:pt x="57749" y="104388"/>
                  <a:pt x="51032" y="94115"/>
                  <a:pt x="63610" y="119269"/>
                </a:cubicBezTo>
                <a:cubicBezTo>
                  <a:pt x="67144" y="133405"/>
                  <a:pt x="67696" y="148644"/>
                  <a:pt x="74212" y="161676"/>
                </a:cubicBezTo>
                <a:lnTo>
                  <a:pt x="84814" y="182880"/>
                </a:lnTo>
                <a:cubicBezTo>
                  <a:pt x="86581" y="193482"/>
                  <a:pt x="87863" y="204176"/>
                  <a:pt x="90115" y="214685"/>
                </a:cubicBezTo>
                <a:cubicBezTo>
                  <a:pt x="93168" y="228932"/>
                  <a:pt x="97182" y="242956"/>
                  <a:pt x="100716" y="257092"/>
                </a:cubicBezTo>
                <a:cubicBezTo>
                  <a:pt x="102483" y="264160"/>
                  <a:pt x="105054" y="271074"/>
                  <a:pt x="106017" y="278295"/>
                </a:cubicBezTo>
                <a:cubicBezTo>
                  <a:pt x="108797" y="299144"/>
                  <a:pt x="109974" y="319320"/>
                  <a:pt x="116619" y="339255"/>
                </a:cubicBezTo>
                <a:cubicBezTo>
                  <a:pt x="117868" y="343003"/>
                  <a:pt x="120315" y="346246"/>
                  <a:pt x="121920" y="349857"/>
                </a:cubicBezTo>
                <a:cubicBezTo>
                  <a:pt x="123852" y="354205"/>
                  <a:pt x="125822" y="358562"/>
                  <a:pt x="127221" y="363109"/>
                </a:cubicBezTo>
                <a:cubicBezTo>
                  <a:pt x="129364" y="370072"/>
                  <a:pt x="129033" y="377917"/>
                  <a:pt x="132522" y="384313"/>
                </a:cubicBezTo>
                <a:cubicBezTo>
                  <a:pt x="134637" y="388191"/>
                  <a:pt x="139589" y="389614"/>
                  <a:pt x="143123" y="392264"/>
                </a:cubicBezTo>
                <a:cubicBezTo>
                  <a:pt x="150191" y="391380"/>
                  <a:pt x="157417" y="391341"/>
                  <a:pt x="164327" y="389613"/>
                </a:cubicBezTo>
                <a:cubicBezTo>
                  <a:pt x="168160" y="388655"/>
                  <a:pt x="171054" y="385088"/>
                  <a:pt x="174928" y="384313"/>
                </a:cubicBezTo>
                <a:cubicBezTo>
                  <a:pt x="188897" y="381519"/>
                  <a:pt x="203199" y="380779"/>
                  <a:pt x="217335" y="379012"/>
                </a:cubicBezTo>
                <a:cubicBezTo>
                  <a:pt x="251791" y="379895"/>
                  <a:pt x="286235" y="381662"/>
                  <a:pt x="320702" y="381662"/>
                </a:cubicBezTo>
                <a:cubicBezTo>
                  <a:pt x="360230" y="381662"/>
                  <a:pt x="411731" y="376437"/>
                  <a:pt x="450574" y="373711"/>
                </a:cubicBezTo>
                <a:lnTo>
                  <a:pt x="532737" y="368410"/>
                </a:lnTo>
                <a:cubicBezTo>
                  <a:pt x="539805" y="364876"/>
                  <a:pt x="546444" y="360307"/>
                  <a:pt x="553941" y="357808"/>
                </a:cubicBezTo>
                <a:cubicBezTo>
                  <a:pt x="563951" y="354471"/>
                  <a:pt x="573515" y="351628"/>
                  <a:pt x="583095" y="347207"/>
                </a:cubicBezTo>
                <a:cubicBezTo>
                  <a:pt x="590270" y="343896"/>
                  <a:pt x="597231" y="340139"/>
                  <a:pt x="604299" y="336605"/>
                </a:cubicBezTo>
                <a:lnTo>
                  <a:pt x="614901" y="331304"/>
                </a:lnTo>
                <a:lnTo>
                  <a:pt x="625502" y="326003"/>
                </a:lnTo>
                <a:cubicBezTo>
                  <a:pt x="634826" y="302693"/>
                  <a:pt x="624425" y="320185"/>
                  <a:pt x="641405" y="307450"/>
                </a:cubicBezTo>
                <a:cubicBezTo>
                  <a:pt x="645403" y="304451"/>
                  <a:pt x="649008" y="300846"/>
                  <a:pt x="652007" y="296848"/>
                </a:cubicBezTo>
                <a:cubicBezTo>
                  <a:pt x="654378" y="293687"/>
                  <a:pt x="654113" y="288571"/>
                  <a:pt x="657308" y="286247"/>
                </a:cubicBezTo>
                <a:cubicBezTo>
                  <a:pt x="664345" y="281129"/>
                  <a:pt x="673262" y="279291"/>
                  <a:pt x="681162" y="275645"/>
                </a:cubicBezTo>
                <a:cubicBezTo>
                  <a:pt x="684749" y="273989"/>
                  <a:pt x="688229" y="272111"/>
                  <a:pt x="691763" y="270344"/>
                </a:cubicBezTo>
                <a:cubicBezTo>
                  <a:pt x="700954" y="284130"/>
                  <a:pt x="705869" y="294881"/>
                  <a:pt x="718268" y="304800"/>
                </a:cubicBezTo>
                <a:cubicBezTo>
                  <a:pt x="723243" y="308780"/>
                  <a:pt x="728315" y="312892"/>
                  <a:pt x="734170" y="315401"/>
                </a:cubicBezTo>
                <a:cubicBezTo>
                  <a:pt x="740866" y="318271"/>
                  <a:pt x="748306" y="318935"/>
                  <a:pt x="755374" y="320702"/>
                </a:cubicBezTo>
                <a:lnTo>
                  <a:pt x="776577" y="331304"/>
                </a:lnTo>
                <a:cubicBezTo>
                  <a:pt x="780111" y="333071"/>
                  <a:pt x="783282" y="335955"/>
                  <a:pt x="787179" y="336605"/>
                </a:cubicBezTo>
                <a:cubicBezTo>
                  <a:pt x="802841" y="339215"/>
                  <a:pt x="824371" y="341935"/>
                  <a:pt x="840188" y="347207"/>
                </a:cubicBezTo>
                <a:cubicBezTo>
                  <a:pt x="843936" y="348456"/>
                  <a:pt x="847255" y="350740"/>
                  <a:pt x="850789" y="352507"/>
                </a:cubicBezTo>
                <a:cubicBezTo>
                  <a:pt x="852556" y="349857"/>
                  <a:pt x="854510" y="347322"/>
                  <a:pt x="856090" y="344556"/>
                </a:cubicBezTo>
                <a:cubicBezTo>
                  <a:pt x="858050" y="341125"/>
                  <a:pt x="858597" y="336748"/>
                  <a:pt x="861391" y="333954"/>
                </a:cubicBezTo>
                <a:cubicBezTo>
                  <a:pt x="864185" y="331160"/>
                  <a:pt x="868459" y="330420"/>
                  <a:pt x="871993" y="328653"/>
                </a:cubicBezTo>
                <a:cubicBezTo>
                  <a:pt x="886130" y="300381"/>
                  <a:pt x="866691" y="333956"/>
                  <a:pt x="887895" y="312751"/>
                </a:cubicBezTo>
                <a:cubicBezTo>
                  <a:pt x="890689" y="309957"/>
                  <a:pt x="890196" y="304720"/>
                  <a:pt x="893196" y="302149"/>
                </a:cubicBezTo>
                <a:cubicBezTo>
                  <a:pt x="896808" y="299053"/>
                  <a:pt x="902100" y="298780"/>
                  <a:pt x="906448" y="296848"/>
                </a:cubicBezTo>
                <a:cubicBezTo>
                  <a:pt x="910059" y="295243"/>
                  <a:pt x="913889" y="293918"/>
                  <a:pt x="917050" y="291547"/>
                </a:cubicBezTo>
                <a:cubicBezTo>
                  <a:pt x="921048" y="288549"/>
                  <a:pt x="923654" y="283944"/>
                  <a:pt x="927652" y="280946"/>
                </a:cubicBezTo>
                <a:cubicBezTo>
                  <a:pt x="930813" y="278575"/>
                  <a:pt x="934904" y="277739"/>
                  <a:pt x="938254" y="275645"/>
                </a:cubicBezTo>
                <a:cubicBezTo>
                  <a:pt x="942000" y="273304"/>
                  <a:pt x="945321" y="270344"/>
                  <a:pt x="948855" y="267693"/>
                </a:cubicBezTo>
                <a:cubicBezTo>
                  <a:pt x="955293" y="254818"/>
                  <a:pt x="957917" y="243983"/>
                  <a:pt x="970059" y="235888"/>
                </a:cubicBezTo>
                <a:cubicBezTo>
                  <a:pt x="974018" y="233249"/>
                  <a:pt x="978894" y="232354"/>
                  <a:pt x="983311" y="230587"/>
                </a:cubicBezTo>
                <a:cubicBezTo>
                  <a:pt x="985078" y="227053"/>
                  <a:pt x="985527" y="222454"/>
                  <a:pt x="988612" y="219986"/>
                </a:cubicBezTo>
                <a:cubicBezTo>
                  <a:pt x="994782" y="215050"/>
                  <a:pt x="1009815" y="209384"/>
                  <a:pt x="1009815" y="209384"/>
                </a:cubicBezTo>
                <a:cubicBezTo>
                  <a:pt x="1028083" y="213950"/>
                  <a:pt x="1017160" y="210405"/>
                  <a:pt x="1041621" y="222636"/>
                </a:cubicBezTo>
                <a:cubicBezTo>
                  <a:pt x="1045155" y="224403"/>
                  <a:pt x="1048389" y="226979"/>
                  <a:pt x="1052222" y="227937"/>
                </a:cubicBezTo>
                <a:cubicBezTo>
                  <a:pt x="1059290" y="229704"/>
                  <a:pt x="1066240" y="232040"/>
                  <a:pt x="1073426" y="233238"/>
                </a:cubicBezTo>
                <a:cubicBezTo>
                  <a:pt x="1087478" y="235580"/>
                  <a:pt x="1101712" y="236656"/>
                  <a:pt x="1115833" y="238539"/>
                </a:cubicBezTo>
                <a:cubicBezTo>
                  <a:pt x="1131090" y="240573"/>
                  <a:pt x="1168562" y="245904"/>
                  <a:pt x="1184744" y="249140"/>
                </a:cubicBezTo>
                <a:cubicBezTo>
                  <a:pt x="1191888" y="250569"/>
                  <a:pt x="1198880" y="252674"/>
                  <a:pt x="1205948" y="254441"/>
                </a:cubicBezTo>
                <a:cubicBezTo>
                  <a:pt x="1211409" y="261267"/>
                  <a:pt x="1219849" y="272818"/>
                  <a:pt x="1227151" y="278295"/>
                </a:cubicBezTo>
                <a:cubicBezTo>
                  <a:pt x="1230312" y="280666"/>
                  <a:pt x="1234465" y="281404"/>
                  <a:pt x="1237753" y="283596"/>
                </a:cubicBezTo>
                <a:cubicBezTo>
                  <a:pt x="1242460" y="286734"/>
                  <a:pt x="1246187" y="291233"/>
                  <a:pt x="1251005" y="294198"/>
                </a:cubicBezTo>
                <a:cubicBezTo>
                  <a:pt x="1257735" y="298340"/>
                  <a:pt x="1272208" y="304800"/>
                  <a:pt x="1272208" y="304800"/>
                </a:cubicBezTo>
                <a:cubicBezTo>
                  <a:pt x="1275742" y="309217"/>
                  <a:pt x="1278148" y="314847"/>
                  <a:pt x="1282810" y="318052"/>
                </a:cubicBezTo>
                <a:cubicBezTo>
                  <a:pt x="1292577" y="324767"/>
                  <a:pt x="1304013" y="328653"/>
                  <a:pt x="1314615" y="333954"/>
                </a:cubicBezTo>
                <a:cubicBezTo>
                  <a:pt x="1321683" y="337488"/>
                  <a:pt x="1328482" y="341621"/>
                  <a:pt x="1335819" y="344556"/>
                </a:cubicBezTo>
                <a:cubicBezTo>
                  <a:pt x="1340236" y="346323"/>
                  <a:pt x="1344991" y="347409"/>
                  <a:pt x="1349071" y="349857"/>
                </a:cubicBezTo>
                <a:cubicBezTo>
                  <a:pt x="1353922" y="352768"/>
                  <a:pt x="1357472" y="357548"/>
                  <a:pt x="1362323" y="360459"/>
                </a:cubicBezTo>
                <a:cubicBezTo>
                  <a:pt x="1366403" y="362907"/>
                  <a:pt x="1371227" y="363828"/>
                  <a:pt x="1375575" y="365760"/>
                </a:cubicBezTo>
                <a:cubicBezTo>
                  <a:pt x="1379185" y="367365"/>
                  <a:pt x="1382643" y="369293"/>
                  <a:pt x="1386177" y="371060"/>
                </a:cubicBezTo>
                <a:cubicBezTo>
                  <a:pt x="1389711" y="370177"/>
                  <a:pt x="1393368" y="369689"/>
                  <a:pt x="1396779" y="368410"/>
                </a:cubicBezTo>
                <a:cubicBezTo>
                  <a:pt x="1400479" y="367023"/>
                  <a:pt x="1403582" y="364194"/>
                  <a:pt x="1407381" y="363109"/>
                </a:cubicBezTo>
                <a:cubicBezTo>
                  <a:pt x="1416044" y="360634"/>
                  <a:pt x="1425050" y="359575"/>
                  <a:pt x="1433885" y="357808"/>
                </a:cubicBezTo>
                <a:cubicBezTo>
                  <a:pt x="1457793" y="345854"/>
                  <a:pt x="1428135" y="359725"/>
                  <a:pt x="1465690" y="347207"/>
                </a:cubicBezTo>
                <a:cubicBezTo>
                  <a:pt x="1469438" y="345958"/>
                  <a:pt x="1472508" y="343041"/>
                  <a:pt x="1476292" y="341906"/>
                </a:cubicBezTo>
                <a:cubicBezTo>
                  <a:pt x="1490248" y="337719"/>
                  <a:pt x="1505667" y="337820"/>
                  <a:pt x="1518699" y="331304"/>
                </a:cubicBezTo>
                <a:cubicBezTo>
                  <a:pt x="1522233" y="329537"/>
                  <a:pt x="1525427" y="326778"/>
                  <a:pt x="1529301" y="326003"/>
                </a:cubicBezTo>
                <a:cubicBezTo>
                  <a:pt x="1543270" y="323209"/>
                  <a:pt x="1557606" y="322717"/>
                  <a:pt x="1571708" y="320702"/>
                </a:cubicBezTo>
                <a:cubicBezTo>
                  <a:pt x="1582348" y="319182"/>
                  <a:pt x="1592911" y="317168"/>
                  <a:pt x="1603513" y="315401"/>
                </a:cubicBezTo>
                <a:cubicBezTo>
                  <a:pt x="1631787" y="301264"/>
                  <a:pt x="1598212" y="320702"/>
                  <a:pt x="1619415" y="299499"/>
                </a:cubicBezTo>
                <a:cubicBezTo>
                  <a:pt x="1625121" y="293793"/>
                  <a:pt x="1647227" y="289896"/>
                  <a:pt x="1651221" y="288897"/>
                </a:cubicBezTo>
                <a:cubicBezTo>
                  <a:pt x="1675075" y="289780"/>
                  <a:pt x="1698999" y="289509"/>
                  <a:pt x="1722782" y="291547"/>
                </a:cubicBezTo>
                <a:cubicBezTo>
                  <a:pt x="1730041" y="292169"/>
                  <a:pt x="1736857" y="295347"/>
                  <a:pt x="1743986" y="296848"/>
                </a:cubicBezTo>
                <a:cubicBezTo>
                  <a:pt x="1753652" y="298883"/>
                  <a:pt x="1763423" y="300382"/>
                  <a:pt x="1773141" y="302149"/>
                </a:cubicBezTo>
                <a:cubicBezTo>
                  <a:pt x="1797045" y="314102"/>
                  <a:pt x="1767394" y="300234"/>
                  <a:pt x="1804946" y="312751"/>
                </a:cubicBezTo>
                <a:cubicBezTo>
                  <a:pt x="1808694" y="314000"/>
                  <a:pt x="1811682" y="317238"/>
                  <a:pt x="1815548" y="318052"/>
                </a:cubicBezTo>
                <a:cubicBezTo>
                  <a:pt x="1839472" y="323089"/>
                  <a:pt x="1900742" y="327139"/>
                  <a:pt x="1918915" y="328653"/>
                </a:cubicBezTo>
                <a:cubicBezTo>
                  <a:pt x="1944915" y="341654"/>
                  <a:pt x="1913955" y="327609"/>
                  <a:pt x="1969273" y="339255"/>
                </a:cubicBezTo>
                <a:cubicBezTo>
                  <a:pt x="1973139" y="340069"/>
                  <a:pt x="1976264" y="342951"/>
                  <a:pt x="1979875" y="344556"/>
                </a:cubicBezTo>
                <a:cubicBezTo>
                  <a:pt x="1984223" y="346488"/>
                  <a:pt x="1988614" y="348352"/>
                  <a:pt x="1993127" y="349857"/>
                </a:cubicBezTo>
                <a:cubicBezTo>
                  <a:pt x="2032774" y="363073"/>
                  <a:pt x="1993489" y="347881"/>
                  <a:pt x="2024932" y="360459"/>
                </a:cubicBezTo>
                <a:cubicBezTo>
                  <a:pt x="2034650" y="359575"/>
                  <a:pt x="2044518" y="359722"/>
                  <a:pt x="2054087" y="357808"/>
                </a:cubicBezTo>
                <a:cubicBezTo>
                  <a:pt x="2057961" y="357033"/>
                  <a:pt x="2062422" y="355744"/>
                  <a:pt x="2064688" y="352507"/>
                </a:cubicBezTo>
                <a:cubicBezTo>
                  <a:pt x="2069017" y="346323"/>
                  <a:pt x="2069614" y="338219"/>
                  <a:pt x="2072640" y="331304"/>
                </a:cubicBezTo>
                <a:cubicBezTo>
                  <a:pt x="2075808" y="324064"/>
                  <a:pt x="2079708" y="317168"/>
                  <a:pt x="2083242" y="310100"/>
                </a:cubicBezTo>
                <a:cubicBezTo>
                  <a:pt x="2088660" y="299264"/>
                  <a:pt x="2088426" y="296935"/>
                  <a:pt x="2099144" y="288897"/>
                </a:cubicBezTo>
                <a:cubicBezTo>
                  <a:pt x="2102305" y="286526"/>
                  <a:pt x="2106212" y="285363"/>
                  <a:pt x="2109746" y="283596"/>
                </a:cubicBezTo>
                <a:cubicBezTo>
                  <a:pt x="2113280" y="279179"/>
                  <a:pt x="2117210" y="275051"/>
                  <a:pt x="2120348" y="270344"/>
                </a:cubicBezTo>
                <a:cubicBezTo>
                  <a:pt x="2122540" y="267057"/>
                  <a:pt x="2122854" y="262536"/>
                  <a:pt x="2125648" y="259742"/>
                </a:cubicBezTo>
                <a:cubicBezTo>
                  <a:pt x="2130833" y="254557"/>
                  <a:pt x="2150633" y="250656"/>
                  <a:pt x="2154803" y="249140"/>
                </a:cubicBezTo>
                <a:cubicBezTo>
                  <a:pt x="2158516" y="247790"/>
                  <a:pt x="2161871" y="245607"/>
                  <a:pt x="2165405" y="243840"/>
                </a:cubicBezTo>
                <a:cubicBezTo>
                  <a:pt x="2167172" y="240306"/>
                  <a:pt x="2167621" y="235706"/>
                  <a:pt x="2170706" y="233238"/>
                </a:cubicBezTo>
                <a:cubicBezTo>
                  <a:pt x="2176876" y="228302"/>
                  <a:pt x="2185672" y="227487"/>
                  <a:pt x="2191909" y="222636"/>
                </a:cubicBezTo>
                <a:cubicBezTo>
                  <a:pt x="2199860" y="216452"/>
                  <a:pt x="2206753" y="208588"/>
                  <a:pt x="2215763" y="204083"/>
                </a:cubicBezTo>
                <a:lnTo>
                  <a:pt x="2236967" y="193481"/>
                </a:lnTo>
                <a:cubicBezTo>
                  <a:pt x="2238734" y="203199"/>
                  <a:pt x="2236789" y="214417"/>
                  <a:pt x="2242268" y="222636"/>
                </a:cubicBezTo>
                <a:cubicBezTo>
                  <a:pt x="2246651" y="229211"/>
                  <a:pt x="2263471" y="233238"/>
                  <a:pt x="2263471" y="233238"/>
                </a:cubicBezTo>
                <a:cubicBezTo>
                  <a:pt x="2267005" y="240306"/>
                  <a:pt x="2271138" y="247104"/>
                  <a:pt x="2274073" y="254441"/>
                </a:cubicBezTo>
                <a:cubicBezTo>
                  <a:pt x="2275840" y="258858"/>
                  <a:pt x="2276278" y="264081"/>
                  <a:pt x="2279374" y="267693"/>
                </a:cubicBezTo>
                <a:cubicBezTo>
                  <a:pt x="2281945" y="270693"/>
                  <a:pt x="2286688" y="270802"/>
                  <a:pt x="2289975" y="272994"/>
                </a:cubicBezTo>
                <a:cubicBezTo>
                  <a:pt x="2294471" y="275991"/>
                  <a:pt x="2310411" y="289071"/>
                  <a:pt x="2313829" y="294198"/>
                </a:cubicBezTo>
                <a:cubicBezTo>
                  <a:pt x="2318212" y="300773"/>
                  <a:pt x="2320510" y="308540"/>
                  <a:pt x="2324431" y="315401"/>
                </a:cubicBezTo>
                <a:cubicBezTo>
                  <a:pt x="2335613" y="334968"/>
                  <a:pt x="2336901" y="329215"/>
                  <a:pt x="2345635" y="352507"/>
                </a:cubicBezTo>
                <a:cubicBezTo>
                  <a:pt x="2354973" y="377411"/>
                  <a:pt x="2346834" y="370335"/>
                  <a:pt x="2364188" y="379012"/>
                </a:cubicBezTo>
                <a:cubicBezTo>
                  <a:pt x="2365955" y="382546"/>
                  <a:pt x="2366694" y="386819"/>
                  <a:pt x="2369488" y="389613"/>
                </a:cubicBezTo>
                <a:cubicBezTo>
                  <a:pt x="2372282" y="392407"/>
                  <a:pt x="2377519" y="391914"/>
                  <a:pt x="2380090" y="394914"/>
                </a:cubicBezTo>
                <a:cubicBezTo>
                  <a:pt x="2383186" y="398527"/>
                  <a:pt x="2383624" y="403749"/>
                  <a:pt x="2385391" y="408167"/>
                </a:cubicBezTo>
                <a:cubicBezTo>
                  <a:pt x="2412182" y="381376"/>
                  <a:pt x="2402125" y="395903"/>
                  <a:pt x="2417196" y="365760"/>
                </a:cubicBezTo>
                <a:lnTo>
                  <a:pt x="2417196" y="365760"/>
                </a:lnTo>
                <a:cubicBezTo>
                  <a:pt x="2423380" y="357809"/>
                  <a:pt x="2428626" y="349029"/>
                  <a:pt x="2435749" y="341906"/>
                </a:cubicBezTo>
                <a:cubicBezTo>
                  <a:pt x="2439283" y="338372"/>
                  <a:pt x="2443579" y="335462"/>
                  <a:pt x="2446351" y="331304"/>
                </a:cubicBezTo>
                <a:cubicBezTo>
                  <a:pt x="2450734" y="324729"/>
                  <a:pt x="2451365" y="315688"/>
                  <a:pt x="2456953" y="310100"/>
                </a:cubicBezTo>
                <a:cubicBezTo>
                  <a:pt x="2464904" y="302149"/>
                  <a:pt x="2475778" y="296305"/>
                  <a:pt x="2480807" y="286247"/>
                </a:cubicBezTo>
                <a:cubicBezTo>
                  <a:pt x="2493638" y="260584"/>
                  <a:pt x="2476616" y="291835"/>
                  <a:pt x="2496709" y="265043"/>
                </a:cubicBezTo>
                <a:cubicBezTo>
                  <a:pt x="2519307" y="234910"/>
                  <a:pt x="2480165" y="276284"/>
                  <a:pt x="2512612" y="243840"/>
                </a:cubicBezTo>
                <a:cubicBezTo>
                  <a:pt x="2514379" y="240306"/>
                  <a:pt x="2515119" y="236032"/>
                  <a:pt x="2517913" y="233238"/>
                </a:cubicBezTo>
                <a:cubicBezTo>
                  <a:pt x="2520389" y="230762"/>
                  <a:pt x="2539755" y="223441"/>
                  <a:pt x="2541767" y="222636"/>
                </a:cubicBezTo>
                <a:cubicBezTo>
                  <a:pt x="2545301" y="218219"/>
                  <a:pt x="2549403" y="214202"/>
                  <a:pt x="2552368" y="209384"/>
                </a:cubicBezTo>
                <a:cubicBezTo>
                  <a:pt x="2556509" y="202654"/>
                  <a:pt x="2555304" y="190096"/>
                  <a:pt x="2562970" y="188180"/>
                </a:cubicBezTo>
                <a:lnTo>
                  <a:pt x="2584174" y="182880"/>
                </a:lnTo>
                <a:cubicBezTo>
                  <a:pt x="2596543" y="183763"/>
                  <a:pt x="2608962" y="184109"/>
                  <a:pt x="2621280" y="185530"/>
                </a:cubicBezTo>
                <a:cubicBezTo>
                  <a:pt x="2631957" y="186762"/>
                  <a:pt x="2642344" y="190447"/>
                  <a:pt x="2653085" y="190831"/>
                </a:cubicBezTo>
                <a:cubicBezTo>
                  <a:pt x="2667239" y="191336"/>
                  <a:pt x="2681356" y="189064"/>
                  <a:pt x="2695492" y="188180"/>
                </a:cubicBezTo>
                <a:cubicBezTo>
                  <a:pt x="2708744" y="186413"/>
                  <a:pt x="2721897" y="183583"/>
                  <a:pt x="2735248" y="182880"/>
                </a:cubicBezTo>
                <a:cubicBezTo>
                  <a:pt x="2738886" y="182689"/>
                  <a:pt x="2742487" y="184129"/>
                  <a:pt x="2745850" y="185530"/>
                </a:cubicBezTo>
                <a:cubicBezTo>
                  <a:pt x="2753144" y="188569"/>
                  <a:pt x="2759717" y="193197"/>
                  <a:pt x="2767054" y="196132"/>
                </a:cubicBezTo>
                <a:lnTo>
                  <a:pt x="2780306" y="201433"/>
                </a:lnTo>
                <a:cubicBezTo>
                  <a:pt x="2784582" y="206778"/>
                  <a:pt x="2795255" y="221117"/>
                  <a:pt x="2801509" y="225287"/>
                </a:cubicBezTo>
                <a:cubicBezTo>
                  <a:pt x="2808084" y="229670"/>
                  <a:pt x="2815645" y="232354"/>
                  <a:pt x="2822713" y="235888"/>
                </a:cubicBezTo>
                <a:lnTo>
                  <a:pt x="2833315" y="241189"/>
                </a:lnTo>
                <a:cubicBezTo>
                  <a:pt x="2836849" y="242956"/>
                  <a:pt x="2840248" y="245023"/>
                  <a:pt x="2843916" y="246490"/>
                </a:cubicBezTo>
                <a:cubicBezTo>
                  <a:pt x="2848333" y="248257"/>
                  <a:pt x="2852848" y="249797"/>
                  <a:pt x="2857168" y="251791"/>
                </a:cubicBezTo>
                <a:cubicBezTo>
                  <a:pt x="2864343" y="255103"/>
                  <a:pt x="2871304" y="258859"/>
                  <a:pt x="2878372" y="262393"/>
                </a:cubicBezTo>
                <a:lnTo>
                  <a:pt x="2888974" y="267693"/>
                </a:lnTo>
                <a:cubicBezTo>
                  <a:pt x="2896042" y="266810"/>
                  <a:pt x="2903806" y="268228"/>
                  <a:pt x="2910177" y="265043"/>
                </a:cubicBezTo>
                <a:cubicBezTo>
                  <a:pt x="2913711" y="263276"/>
                  <a:pt x="2912393" y="256909"/>
                  <a:pt x="2915478" y="254441"/>
                </a:cubicBezTo>
                <a:cubicBezTo>
                  <a:pt x="2921649" y="249505"/>
                  <a:pt x="2929614" y="247374"/>
                  <a:pt x="2936682" y="243840"/>
                </a:cubicBezTo>
                <a:lnTo>
                  <a:pt x="2957885" y="233238"/>
                </a:lnTo>
                <a:cubicBezTo>
                  <a:pt x="2961419" y="231471"/>
                  <a:pt x="2964654" y="228895"/>
                  <a:pt x="2968487" y="227937"/>
                </a:cubicBezTo>
                <a:lnTo>
                  <a:pt x="3010894" y="217335"/>
                </a:lnTo>
                <a:cubicBezTo>
                  <a:pt x="3017962" y="213801"/>
                  <a:pt x="3024431" y="208649"/>
                  <a:pt x="3032097" y="206733"/>
                </a:cubicBezTo>
                <a:cubicBezTo>
                  <a:pt x="3081369" y="194417"/>
                  <a:pt x="3020090" y="209136"/>
                  <a:pt x="3085106" y="196132"/>
                </a:cubicBezTo>
                <a:cubicBezTo>
                  <a:pt x="3092250" y="194703"/>
                  <a:pt x="3099241" y="192598"/>
                  <a:pt x="3106309" y="190831"/>
                </a:cubicBezTo>
                <a:cubicBezTo>
                  <a:pt x="3128568" y="174138"/>
                  <a:pt x="3112625" y="183951"/>
                  <a:pt x="3159318" y="172278"/>
                </a:cubicBezTo>
                <a:lnTo>
                  <a:pt x="3159318" y="172278"/>
                </a:lnTo>
                <a:lnTo>
                  <a:pt x="3191123" y="156375"/>
                </a:lnTo>
                <a:cubicBezTo>
                  <a:pt x="3194657" y="154608"/>
                  <a:pt x="3198056" y="152541"/>
                  <a:pt x="3201725" y="151074"/>
                </a:cubicBezTo>
                <a:lnTo>
                  <a:pt x="3214977" y="145773"/>
                </a:lnTo>
                <a:cubicBezTo>
                  <a:pt x="3218511" y="142239"/>
                  <a:pt x="3221109" y="137407"/>
                  <a:pt x="3225579" y="135172"/>
                </a:cubicBezTo>
                <a:cubicBezTo>
                  <a:pt x="3245784" y="125070"/>
                  <a:pt x="3279437" y="131159"/>
                  <a:pt x="3297141" y="132521"/>
                </a:cubicBezTo>
                <a:cubicBezTo>
                  <a:pt x="3314846" y="133883"/>
                  <a:pt x="3332480" y="136055"/>
                  <a:pt x="3350149" y="137822"/>
                </a:cubicBezTo>
                <a:cubicBezTo>
                  <a:pt x="3371710" y="148602"/>
                  <a:pt x="3360216" y="144291"/>
                  <a:pt x="3400508" y="148424"/>
                </a:cubicBezTo>
                <a:cubicBezTo>
                  <a:pt x="3421674" y="150595"/>
                  <a:pt x="3442915" y="151958"/>
                  <a:pt x="3464118" y="153725"/>
                </a:cubicBezTo>
                <a:cubicBezTo>
                  <a:pt x="3491838" y="167585"/>
                  <a:pt x="3477656" y="162411"/>
                  <a:pt x="3506525" y="169627"/>
                </a:cubicBezTo>
                <a:cubicBezTo>
                  <a:pt x="3523311" y="168744"/>
                  <a:pt x="3540074" y="166977"/>
                  <a:pt x="3556883" y="166977"/>
                </a:cubicBezTo>
                <a:cubicBezTo>
                  <a:pt x="3647032" y="166977"/>
                  <a:pt x="3602380" y="174839"/>
                  <a:pt x="3641697" y="166977"/>
                </a:cubicBezTo>
                <a:cubicBezTo>
                  <a:pt x="3683657" y="172970"/>
                  <a:pt x="3632734" y="166977"/>
                  <a:pt x="3702657" y="166977"/>
                </a:cubicBezTo>
                <a:cubicBezTo>
                  <a:pt x="3730059" y="166977"/>
                  <a:pt x="3757433" y="168744"/>
                  <a:pt x="3784821" y="169627"/>
                </a:cubicBezTo>
                <a:lnTo>
                  <a:pt x="3827228" y="180229"/>
                </a:lnTo>
                <a:cubicBezTo>
                  <a:pt x="3834296" y="181996"/>
                  <a:pt x="3841915" y="182272"/>
                  <a:pt x="3848431" y="185530"/>
                </a:cubicBezTo>
                <a:cubicBezTo>
                  <a:pt x="3851965" y="187297"/>
                  <a:pt x="3855285" y="189582"/>
                  <a:pt x="3859033" y="190831"/>
                </a:cubicBezTo>
                <a:cubicBezTo>
                  <a:pt x="3865944" y="193135"/>
                  <a:pt x="3873282" y="193959"/>
                  <a:pt x="3880236" y="196132"/>
                </a:cubicBezTo>
                <a:cubicBezTo>
                  <a:pt x="3896841" y="201321"/>
                  <a:pt x="3899032" y="202879"/>
                  <a:pt x="3912042" y="209384"/>
                </a:cubicBezTo>
                <a:cubicBezTo>
                  <a:pt x="3919110" y="208500"/>
                  <a:pt x="3926335" y="208461"/>
                  <a:pt x="3933245" y="206733"/>
                </a:cubicBezTo>
                <a:cubicBezTo>
                  <a:pt x="3979649" y="195132"/>
                  <a:pt x="3924815" y="197784"/>
                  <a:pt x="3996855" y="188180"/>
                </a:cubicBezTo>
                <a:cubicBezTo>
                  <a:pt x="4010107" y="186413"/>
                  <a:pt x="4023440" y="185171"/>
                  <a:pt x="4036612" y="182880"/>
                </a:cubicBezTo>
                <a:cubicBezTo>
                  <a:pt x="4043789" y="181632"/>
                  <a:pt x="4050603" y="178609"/>
                  <a:pt x="4057815" y="177579"/>
                </a:cubicBezTo>
                <a:cubicBezTo>
                  <a:pt x="4096767" y="172014"/>
                  <a:pt x="4095558" y="172278"/>
                  <a:pt x="4118775" y="172278"/>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E8D46B9-2C47-441C-B05D-3102F051421F}"/>
              </a:ext>
            </a:extLst>
          </p:cNvPr>
          <p:cNvSpPr txBox="1"/>
          <p:nvPr/>
        </p:nvSpPr>
        <p:spPr>
          <a:xfrm>
            <a:off x="10805378" y="1777761"/>
            <a:ext cx="1322567" cy="523220"/>
          </a:xfrm>
          <a:prstGeom prst="rect">
            <a:avLst/>
          </a:prstGeom>
          <a:solidFill>
            <a:srgbClr val="00B0F0"/>
          </a:solidFill>
        </p:spPr>
        <p:txBody>
          <a:bodyPr wrap="square" rtlCol="0">
            <a:spAutoFit/>
          </a:bodyPr>
          <a:lstStyle/>
          <a:p>
            <a:r>
              <a:rPr lang="en-US" sz="1400" b="1" dirty="0">
                <a:solidFill>
                  <a:schemeClr val="bg1"/>
                </a:solidFill>
              </a:rPr>
              <a:t>PPHN (HIE/TH) + milrinone</a:t>
            </a:r>
          </a:p>
        </p:txBody>
      </p:sp>
      <p:sp>
        <p:nvSpPr>
          <p:cNvPr id="7" name="Star: 32 Points 6">
            <a:extLst>
              <a:ext uri="{FF2B5EF4-FFF2-40B4-BE49-F238E27FC236}">
                <a16:creationId xmlns:a16="http://schemas.microsoft.com/office/drawing/2014/main" id="{105E6E0B-AE48-4C1D-B553-5F364976FD70}"/>
              </a:ext>
            </a:extLst>
          </p:cNvPr>
          <p:cNvSpPr/>
          <p:nvPr/>
        </p:nvSpPr>
        <p:spPr>
          <a:xfrm>
            <a:off x="10419708" y="2456295"/>
            <a:ext cx="1772292" cy="1006867"/>
          </a:xfrm>
          <a:prstGeom prst="star32">
            <a:avLst>
              <a:gd name="adj"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Creatinine</a:t>
            </a:r>
          </a:p>
          <a:p>
            <a:pPr algn="ctr"/>
            <a:r>
              <a:rPr lang="en-US" dirty="0"/>
              <a:t>1.18 ± 0.52 mg/dL</a:t>
            </a:r>
          </a:p>
        </p:txBody>
      </p:sp>
      <p:sp>
        <p:nvSpPr>
          <p:cNvPr id="14" name="Star: 32 Points 13">
            <a:extLst>
              <a:ext uri="{FF2B5EF4-FFF2-40B4-BE49-F238E27FC236}">
                <a16:creationId xmlns:a16="http://schemas.microsoft.com/office/drawing/2014/main" id="{97BE1109-C7BD-4E7F-95FF-5A72F5E74403}"/>
              </a:ext>
            </a:extLst>
          </p:cNvPr>
          <p:cNvSpPr/>
          <p:nvPr/>
        </p:nvSpPr>
        <p:spPr>
          <a:xfrm>
            <a:off x="9082356" y="-26408"/>
            <a:ext cx="1772292" cy="1006867"/>
          </a:xfrm>
          <a:prstGeom prst="star32">
            <a:avLst>
              <a:gd name="adj"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Creatinine</a:t>
            </a:r>
          </a:p>
          <a:p>
            <a:pPr algn="ctr"/>
            <a:r>
              <a:rPr lang="en-US" dirty="0"/>
              <a:t>0.69 ± 0.19 mg/dL</a:t>
            </a:r>
          </a:p>
        </p:txBody>
      </p:sp>
    </p:spTree>
    <p:extLst>
      <p:ext uri="{BB962C8B-B14F-4D97-AF65-F5344CB8AC3E}">
        <p14:creationId xmlns:p14="http://schemas.microsoft.com/office/powerpoint/2010/main" val="311026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3" grpId="0" animBg="1"/>
      <p:bldP spid="7"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21911-6882-B659-6DEF-DDFE6793DBBD}"/>
              </a:ext>
            </a:extLst>
          </p:cNvPr>
          <p:cNvPicPr>
            <a:picLocks noChangeAspect="1"/>
          </p:cNvPicPr>
          <p:nvPr/>
        </p:nvPicPr>
        <p:blipFill>
          <a:blip r:embed="rId2"/>
          <a:stretch>
            <a:fillRect/>
          </a:stretch>
        </p:blipFill>
        <p:spPr>
          <a:xfrm>
            <a:off x="3123343" y="162479"/>
            <a:ext cx="8907693" cy="6625509"/>
          </a:xfrm>
          <a:prstGeom prst="rect">
            <a:avLst/>
          </a:prstGeom>
        </p:spPr>
      </p:pic>
      <p:sp>
        <p:nvSpPr>
          <p:cNvPr id="5" name="TextBox 4">
            <a:extLst>
              <a:ext uri="{FF2B5EF4-FFF2-40B4-BE49-F238E27FC236}">
                <a16:creationId xmlns:a16="http://schemas.microsoft.com/office/drawing/2014/main" id="{6623E71C-9443-8626-E1D8-37C2454529AD}"/>
              </a:ext>
            </a:extLst>
          </p:cNvPr>
          <p:cNvSpPr txBox="1"/>
          <p:nvPr/>
        </p:nvSpPr>
        <p:spPr>
          <a:xfrm>
            <a:off x="297129" y="162479"/>
            <a:ext cx="2948683" cy="3477875"/>
          </a:xfrm>
          <a:prstGeom prst="rect">
            <a:avLst/>
          </a:prstGeom>
          <a:solidFill>
            <a:srgbClr val="C00000"/>
          </a:solidFill>
        </p:spPr>
        <p:txBody>
          <a:bodyPr wrap="square" rtlCol="0">
            <a:spAutoFit/>
          </a:bodyPr>
          <a:lstStyle/>
          <a:p>
            <a:r>
              <a:rPr lang="en-US" sz="4400" b="1" dirty="0">
                <a:solidFill>
                  <a:schemeClr val="bg1"/>
                </a:solidFill>
              </a:rPr>
              <a:t>How to enhance the effect of iNO in PPHN?</a:t>
            </a:r>
          </a:p>
        </p:txBody>
      </p:sp>
      <p:sp>
        <p:nvSpPr>
          <p:cNvPr id="2" name="Rectangle: Rounded Corners 1">
            <a:extLst>
              <a:ext uri="{FF2B5EF4-FFF2-40B4-BE49-F238E27FC236}">
                <a16:creationId xmlns:a16="http://schemas.microsoft.com/office/drawing/2014/main" id="{E8078D1E-6D9B-B945-3F1D-873144137632}"/>
              </a:ext>
            </a:extLst>
          </p:cNvPr>
          <p:cNvSpPr/>
          <p:nvPr/>
        </p:nvSpPr>
        <p:spPr>
          <a:xfrm>
            <a:off x="6519673" y="4523511"/>
            <a:ext cx="2865324" cy="1932153"/>
          </a:xfrm>
          <a:prstGeom prst="roundRect">
            <a:avLst/>
          </a:prstGeom>
          <a:noFill/>
          <a:ln w="76200">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57A0E4A-9DD7-DCC4-0CE1-D890DB295CB5}"/>
              </a:ext>
            </a:extLst>
          </p:cNvPr>
          <p:cNvSpPr txBox="1"/>
          <p:nvPr/>
        </p:nvSpPr>
        <p:spPr>
          <a:xfrm>
            <a:off x="8726816" y="6104856"/>
            <a:ext cx="1981200" cy="369332"/>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US" b="1" dirty="0"/>
              <a:t>HYDROCORTISONE</a:t>
            </a:r>
          </a:p>
        </p:txBody>
      </p:sp>
    </p:spTree>
    <p:extLst>
      <p:ext uri="{BB962C8B-B14F-4D97-AF65-F5344CB8AC3E}">
        <p14:creationId xmlns:p14="http://schemas.microsoft.com/office/powerpoint/2010/main" val="336599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468048-5BAE-9C71-2DFA-E35ADFA792DF}"/>
              </a:ext>
            </a:extLst>
          </p:cNvPr>
          <p:cNvPicPr>
            <a:picLocks noChangeAspect="1"/>
          </p:cNvPicPr>
          <p:nvPr/>
        </p:nvPicPr>
        <p:blipFill>
          <a:blip r:embed="rId2"/>
          <a:stretch>
            <a:fillRect/>
          </a:stretch>
        </p:blipFill>
        <p:spPr>
          <a:xfrm>
            <a:off x="0" y="2137213"/>
            <a:ext cx="12192000" cy="4156341"/>
          </a:xfrm>
          <a:prstGeom prst="rect">
            <a:avLst/>
          </a:prstGeom>
        </p:spPr>
      </p:pic>
      <p:sp>
        <p:nvSpPr>
          <p:cNvPr id="2" name="Title 1">
            <a:extLst>
              <a:ext uri="{FF2B5EF4-FFF2-40B4-BE49-F238E27FC236}">
                <a16:creationId xmlns:a16="http://schemas.microsoft.com/office/drawing/2014/main" id="{FBCA2465-87D4-3221-5050-9A685BEB8DA2}"/>
              </a:ext>
            </a:extLst>
          </p:cNvPr>
          <p:cNvSpPr>
            <a:spLocks noGrp="1"/>
          </p:cNvSpPr>
          <p:nvPr>
            <p:ph type="title"/>
          </p:nvPr>
        </p:nvSpPr>
        <p:spPr/>
        <p:txBody>
          <a:bodyPr/>
          <a:lstStyle/>
          <a:p>
            <a:r>
              <a:rPr lang="en-US" dirty="0"/>
              <a:t>Phenotypes of Neonatal Pulmonary Hypertension</a:t>
            </a:r>
          </a:p>
        </p:txBody>
      </p:sp>
      <p:sp>
        <p:nvSpPr>
          <p:cNvPr id="4" name="Oval 3">
            <a:extLst>
              <a:ext uri="{FF2B5EF4-FFF2-40B4-BE49-F238E27FC236}">
                <a16:creationId xmlns:a16="http://schemas.microsoft.com/office/drawing/2014/main" id="{3CCCABAE-656E-0B78-CCCF-FF2FA4888305}"/>
              </a:ext>
            </a:extLst>
          </p:cNvPr>
          <p:cNvSpPr/>
          <p:nvPr/>
        </p:nvSpPr>
        <p:spPr>
          <a:xfrm>
            <a:off x="2958957" y="1243174"/>
            <a:ext cx="1931541" cy="678094"/>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iNO usually effective</a:t>
            </a:r>
          </a:p>
        </p:txBody>
      </p:sp>
      <p:sp>
        <p:nvSpPr>
          <p:cNvPr id="5" name="Oval 4">
            <a:extLst>
              <a:ext uri="{FF2B5EF4-FFF2-40B4-BE49-F238E27FC236}">
                <a16:creationId xmlns:a16="http://schemas.microsoft.com/office/drawing/2014/main" id="{802DE82B-6283-3EDC-B976-D28429F54402}"/>
              </a:ext>
            </a:extLst>
          </p:cNvPr>
          <p:cNvSpPr/>
          <p:nvPr/>
        </p:nvSpPr>
        <p:spPr>
          <a:xfrm>
            <a:off x="6335733" y="1243174"/>
            <a:ext cx="1931541" cy="678094"/>
          </a:xfrm>
          <a:prstGeom prst="ellipse">
            <a:avLst/>
          </a:prstGeom>
          <a:solidFill>
            <a:srgbClr val="C000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iNO can ↑ Qp further</a:t>
            </a:r>
          </a:p>
        </p:txBody>
      </p:sp>
      <p:sp>
        <p:nvSpPr>
          <p:cNvPr id="6" name="Oval 5">
            <a:extLst>
              <a:ext uri="{FF2B5EF4-FFF2-40B4-BE49-F238E27FC236}">
                <a16:creationId xmlns:a16="http://schemas.microsoft.com/office/drawing/2014/main" id="{65F5D51C-5C38-4625-5E59-CF418498B7A1}"/>
              </a:ext>
            </a:extLst>
          </p:cNvPr>
          <p:cNvSpPr/>
          <p:nvPr/>
        </p:nvSpPr>
        <p:spPr>
          <a:xfrm>
            <a:off x="8842625" y="1107225"/>
            <a:ext cx="2669568" cy="1029988"/>
          </a:xfrm>
          <a:prstGeom prst="ellipse">
            <a:avLst/>
          </a:prstGeom>
          <a:solidFill>
            <a:srgbClr val="C000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iNO can ↑ PCWP and ↑ pulmonary edema </a:t>
            </a:r>
          </a:p>
        </p:txBody>
      </p:sp>
    </p:spTree>
    <p:extLst>
      <p:ext uri="{BB962C8B-B14F-4D97-AF65-F5344CB8AC3E}">
        <p14:creationId xmlns:p14="http://schemas.microsoft.com/office/powerpoint/2010/main" val="293443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833AD3-E3E6-4EF3-9275-C16520FFDE23}"/>
              </a:ext>
            </a:extLst>
          </p:cNvPr>
          <p:cNvSpPr>
            <a:spLocks noGrp="1"/>
          </p:cNvSpPr>
          <p:nvPr>
            <p:ph type="title"/>
          </p:nvPr>
        </p:nvSpPr>
        <p:spPr>
          <a:xfrm>
            <a:off x="570987" y="172781"/>
            <a:ext cx="2628900" cy="2547257"/>
          </a:xfrm>
          <a:solidFill>
            <a:srgbClr val="0066FF"/>
          </a:solidFill>
        </p:spPr>
        <p:txBody>
          <a:bodyPr vert="horz" lIns="91440" tIns="45720" rIns="91440" bIns="45720" rtlCol="0" anchor="ctr">
            <a:normAutofit fontScale="90000"/>
          </a:bodyPr>
          <a:lstStyle/>
          <a:p>
            <a:r>
              <a:rPr lang="en-US" sz="4800" kern="1200" dirty="0">
                <a:solidFill>
                  <a:schemeClr val="bg1"/>
                </a:solidFill>
                <a:latin typeface="+mj-lt"/>
                <a:ea typeface="+mj-ea"/>
                <a:cs typeface="+mj-cs"/>
              </a:rPr>
              <a:t>Sildenafil</a:t>
            </a:r>
            <a:br>
              <a:rPr lang="en-US" sz="1800" kern="1200" dirty="0">
                <a:solidFill>
                  <a:schemeClr val="bg1"/>
                </a:solidFill>
                <a:latin typeface="+mj-lt"/>
                <a:ea typeface="+mj-ea"/>
                <a:cs typeface="+mj-cs"/>
              </a:rPr>
            </a:br>
            <a:r>
              <a:rPr lang="en-US" sz="1800" kern="1200" dirty="0">
                <a:solidFill>
                  <a:schemeClr val="bg1"/>
                </a:solidFill>
                <a:latin typeface="+mj-lt"/>
                <a:ea typeface="+mj-ea"/>
                <a:cs typeface="+mj-cs"/>
              </a:rPr>
              <a:t>(</a:t>
            </a:r>
            <a:r>
              <a:rPr lang="en-US" sz="1800" dirty="0">
                <a:solidFill>
                  <a:schemeClr val="bg1"/>
                </a:solidFill>
              </a:rPr>
              <a:t>Lakshminrusimha and Keszler – Diagnosis and Management of PPHN in Assisted Ventilation of the Neonate 5</a:t>
            </a:r>
            <a:r>
              <a:rPr lang="en-US" sz="1800" baseline="30000" dirty="0">
                <a:solidFill>
                  <a:schemeClr val="bg1"/>
                </a:solidFill>
              </a:rPr>
              <a:t>th</a:t>
            </a:r>
            <a:r>
              <a:rPr lang="en-US" sz="1800" dirty="0">
                <a:solidFill>
                  <a:schemeClr val="bg1"/>
                </a:solidFill>
              </a:rPr>
              <a:t> ed ~ 2022</a:t>
            </a:r>
            <a:br>
              <a:rPr lang="en-US" sz="1800" dirty="0">
                <a:solidFill>
                  <a:schemeClr val="bg1"/>
                </a:solidFill>
              </a:rPr>
            </a:br>
            <a:r>
              <a:rPr lang="en-US" sz="1800" dirty="0">
                <a:solidFill>
                  <a:schemeClr val="bg1"/>
                </a:solidFill>
              </a:rPr>
              <a:t>Steinhorn et al J Peds 2009</a:t>
            </a:r>
            <a:br>
              <a:rPr lang="en-US" sz="1800" dirty="0">
                <a:solidFill>
                  <a:schemeClr val="bg1"/>
                </a:solidFill>
              </a:rPr>
            </a:br>
            <a:r>
              <a:rPr lang="en-US" sz="1800" dirty="0">
                <a:solidFill>
                  <a:schemeClr val="bg1"/>
                </a:solidFill>
              </a:rPr>
              <a:t>Pierce et al J Peds 2021</a:t>
            </a:r>
            <a:endParaRPr lang="en-US" sz="1800" kern="1200" dirty="0">
              <a:solidFill>
                <a:schemeClr val="bg1"/>
              </a:solidFill>
              <a:latin typeface="+mj-lt"/>
              <a:ea typeface="+mj-ea"/>
              <a:cs typeface="+mj-cs"/>
            </a:endParaRPr>
          </a:p>
        </p:txBody>
      </p:sp>
      <p:pic>
        <p:nvPicPr>
          <p:cNvPr id="3" name="Picture 2">
            <a:extLst>
              <a:ext uri="{FF2B5EF4-FFF2-40B4-BE49-F238E27FC236}">
                <a16:creationId xmlns:a16="http://schemas.microsoft.com/office/drawing/2014/main" id="{D33B66AA-6BE8-4694-870F-E3E7CA8D6C95}"/>
              </a:ext>
            </a:extLst>
          </p:cNvPr>
          <p:cNvPicPr>
            <a:picLocks noChangeAspect="1"/>
          </p:cNvPicPr>
          <p:nvPr/>
        </p:nvPicPr>
        <p:blipFill>
          <a:blip r:embed="rId2"/>
          <a:stretch>
            <a:fillRect/>
          </a:stretch>
        </p:blipFill>
        <p:spPr>
          <a:xfrm>
            <a:off x="6604000" y="0"/>
            <a:ext cx="5505449" cy="6838043"/>
          </a:xfrm>
          <a:prstGeom prst="rect">
            <a:avLst/>
          </a:prstGeom>
        </p:spPr>
      </p:pic>
      <p:pic>
        <p:nvPicPr>
          <p:cNvPr id="5" name="Picture 4">
            <a:extLst>
              <a:ext uri="{FF2B5EF4-FFF2-40B4-BE49-F238E27FC236}">
                <a16:creationId xmlns:a16="http://schemas.microsoft.com/office/drawing/2014/main" id="{AAED1DA9-F39A-41EB-9D95-F9FEF4E125DE}"/>
              </a:ext>
            </a:extLst>
          </p:cNvPr>
          <p:cNvPicPr>
            <a:picLocks noChangeAspect="1" noChangeArrowheads="1"/>
          </p:cNvPicPr>
          <p:nvPr/>
        </p:nvPicPr>
        <p:blipFill>
          <a:blip r:embed="rId3"/>
          <a:srcRect/>
          <a:stretch>
            <a:fillRect/>
          </a:stretch>
        </p:blipFill>
        <p:spPr bwMode="auto">
          <a:xfrm>
            <a:off x="422630" y="3051951"/>
            <a:ext cx="5673370" cy="3674364"/>
          </a:xfrm>
          <a:prstGeom prst="rect">
            <a:avLst/>
          </a:prstGeom>
          <a:noFill/>
          <a:ln w="9525">
            <a:noFill/>
            <a:miter lim="800000"/>
            <a:headEnd/>
            <a:tailEnd/>
          </a:ln>
        </p:spPr>
      </p:pic>
      <p:sp>
        <p:nvSpPr>
          <p:cNvPr id="2" name="Star: 32 Points 1">
            <a:extLst>
              <a:ext uri="{FF2B5EF4-FFF2-40B4-BE49-F238E27FC236}">
                <a16:creationId xmlns:a16="http://schemas.microsoft.com/office/drawing/2014/main" id="{913E9EED-CC2A-458F-B1E0-096B2BBB19A2}"/>
              </a:ext>
            </a:extLst>
          </p:cNvPr>
          <p:cNvSpPr/>
          <p:nvPr/>
        </p:nvSpPr>
        <p:spPr>
          <a:xfrm>
            <a:off x="3467100" y="1079521"/>
            <a:ext cx="2628900" cy="2342508"/>
          </a:xfrm>
          <a:prstGeom prst="star3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Hypo-tension – 27.6%</a:t>
            </a:r>
          </a:p>
          <a:p>
            <a:pPr algn="ctr"/>
            <a:r>
              <a:rPr lang="en-US" sz="2800" dirty="0"/>
              <a:t>(Sepsis)</a:t>
            </a:r>
          </a:p>
        </p:txBody>
      </p:sp>
    </p:spTree>
    <p:extLst>
      <p:ext uri="{BB962C8B-B14F-4D97-AF65-F5344CB8AC3E}">
        <p14:creationId xmlns:p14="http://schemas.microsoft.com/office/powerpoint/2010/main" val="292678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E130B6-112E-2815-117E-E01DE031BE68}"/>
              </a:ext>
            </a:extLst>
          </p:cNvPr>
          <p:cNvPicPr>
            <a:picLocks noChangeAspect="1"/>
          </p:cNvPicPr>
          <p:nvPr/>
        </p:nvPicPr>
        <p:blipFill>
          <a:blip r:embed="rId2"/>
          <a:stretch>
            <a:fillRect/>
          </a:stretch>
        </p:blipFill>
        <p:spPr>
          <a:xfrm>
            <a:off x="0" y="308222"/>
            <a:ext cx="12192000" cy="6241555"/>
          </a:xfrm>
          <a:prstGeom prst="rect">
            <a:avLst/>
          </a:prstGeom>
        </p:spPr>
      </p:pic>
    </p:spTree>
    <p:extLst>
      <p:ext uri="{BB962C8B-B14F-4D97-AF65-F5344CB8AC3E}">
        <p14:creationId xmlns:p14="http://schemas.microsoft.com/office/powerpoint/2010/main" val="29777002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CC1C0B-8188-3FBF-9EC3-EB72900341C4}"/>
              </a:ext>
            </a:extLst>
          </p:cNvPr>
          <p:cNvPicPr>
            <a:picLocks noChangeAspect="1"/>
          </p:cNvPicPr>
          <p:nvPr/>
        </p:nvPicPr>
        <p:blipFill>
          <a:blip r:embed="rId2"/>
          <a:stretch>
            <a:fillRect/>
          </a:stretch>
        </p:blipFill>
        <p:spPr>
          <a:xfrm>
            <a:off x="229974" y="0"/>
            <a:ext cx="11732051" cy="6858000"/>
          </a:xfrm>
          <a:prstGeom prst="rect">
            <a:avLst/>
          </a:prstGeom>
        </p:spPr>
      </p:pic>
      <p:sp>
        <p:nvSpPr>
          <p:cNvPr id="6" name="TextBox 5">
            <a:extLst>
              <a:ext uri="{FF2B5EF4-FFF2-40B4-BE49-F238E27FC236}">
                <a16:creationId xmlns:a16="http://schemas.microsoft.com/office/drawing/2014/main" id="{2752A673-16DE-1943-69A3-D9B6D9AD72B2}"/>
              </a:ext>
            </a:extLst>
          </p:cNvPr>
          <p:cNvSpPr txBox="1"/>
          <p:nvPr/>
        </p:nvSpPr>
        <p:spPr>
          <a:xfrm>
            <a:off x="123290" y="82193"/>
            <a:ext cx="2984643" cy="707886"/>
          </a:xfrm>
          <a:prstGeom prst="rect">
            <a:avLst/>
          </a:prstGeom>
          <a:solidFill>
            <a:schemeClr val="accent4">
              <a:lumMod val="50000"/>
            </a:schemeClr>
          </a:solidFill>
        </p:spPr>
        <p:txBody>
          <a:bodyPr wrap="square" rtlCol="0">
            <a:spAutoFit/>
          </a:bodyPr>
          <a:lstStyle/>
          <a:p>
            <a:r>
              <a:rPr lang="en-US" sz="4000" b="1" dirty="0">
                <a:solidFill>
                  <a:schemeClr val="bg1"/>
                </a:solidFill>
              </a:rPr>
              <a:t>RV Afterload</a:t>
            </a:r>
          </a:p>
        </p:txBody>
      </p:sp>
    </p:spTree>
    <p:extLst>
      <p:ext uri="{BB962C8B-B14F-4D97-AF65-F5344CB8AC3E}">
        <p14:creationId xmlns:p14="http://schemas.microsoft.com/office/powerpoint/2010/main" val="23314167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D7EF2-D16A-444C-95F7-9438C1B872A9}"/>
              </a:ext>
            </a:extLst>
          </p:cNvPr>
          <p:cNvSpPr>
            <a:spLocks noGrp="1"/>
          </p:cNvSpPr>
          <p:nvPr>
            <p:ph type="title"/>
          </p:nvPr>
        </p:nvSpPr>
        <p:spPr>
          <a:xfrm>
            <a:off x="0" y="0"/>
            <a:ext cx="12192000" cy="720725"/>
          </a:xfrm>
        </p:spPr>
        <p:txBody>
          <a:bodyPr>
            <a:normAutofit/>
          </a:bodyPr>
          <a:lstStyle/>
          <a:p>
            <a:pPr algn="ctr"/>
            <a:r>
              <a:rPr lang="en-US" sz="3000" dirty="0"/>
              <a:t>Echo severe RV dysfunction with a closing ductus</a:t>
            </a:r>
          </a:p>
        </p:txBody>
      </p:sp>
      <p:pic>
        <p:nvPicPr>
          <p:cNvPr id="6" name="SandoRV">
            <a:hlinkClick r:id="" action="ppaction://media"/>
            <a:extLst>
              <a:ext uri="{FF2B5EF4-FFF2-40B4-BE49-F238E27FC236}">
                <a16:creationId xmlns:a16="http://schemas.microsoft.com/office/drawing/2014/main" id="{D3C2507D-0193-47A8-B573-70E921DD19D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402333" y="3698121"/>
            <a:ext cx="4272646" cy="3140166"/>
          </a:xfrm>
          <a:prstGeom prst="rect">
            <a:avLst/>
          </a:prstGeom>
        </p:spPr>
      </p:pic>
      <p:pic>
        <p:nvPicPr>
          <p:cNvPr id="4" name="Sando4 ch">
            <a:hlinkClick r:id="" action="ppaction://media"/>
            <a:extLst>
              <a:ext uri="{FF2B5EF4-FFF2-40B4-BE49-F238E27FC236}">
                <a16:creationId xmlns:a16="http://schemas.microsoft.com/office/drawing/2014/main" id="{C84F46B4-7949-45E1-98B4-F782804A3C52}"/>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402332" y="720725"/>
            <a:ext cx="4272647" cy="2977396"/>
          </a:xfrm>
          <a:prstGeom prst="rect">
            <a:avLst/>
          </a:prstGeom>
        </p:spPr>
      </p:pic>
      <p:pic>
        <p:nvPicPr>
          <p:cNvPr id="5" name="SandoFAC">
            <a:hlinkClick r:id="" action="ppaction://media"/>
            <a:extLst>
              <a:ext uri="{FF2B5EF4-FFF2-40B4-BE49-F238E27FC236}">
                <a16:creationId xmlns:a16="http://schemas.microsoft.com/office/drawing/2014/main" id="{07300AE7-0B0F-4A69-8AE8-076D9114AF17}"/>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5674979" y="720725"/>
            <a:ext cx="4478392" cy="3037306"/>
          </a:xfrm>
          <a:prstGeom prst="rect">
            <a:avLst/>
          </a:prstGeom>
        </p:spPr>
      </p:pic>
      <p:sp>
        <p:nvSpPr>
          <p:cNvPr id="17" name="Content Placeholder 3">
            <a:extLst>
              <a:ext uri="{FF2B5EF4-FFF2-40B4-BE49-F238E27FC236}">
                <a16:creationId xmlns:a16="http://schemas.microsoft.com/office/drawing/2014/main" id="{9FB0D463-117E-4188-80EA-7BA58D65969F}"/>
              </a:ext>
            </a:extLst>
          </p:cNvPr>
          <p:cNvSpPr txBox="1">
            <a:spLocks/>
          </p:cNvSpPr>
          <p:nvPr/>
        </p:nvSpPr>
        <p:spPr>
          <a:xfrm>
            <a:off x="8642826" y="851227"/>
            <a:ext cx="1395445" cy="6980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bg1"/>
                </a:solidFill>
              </a:rPr>
              <a:t>FAC of 0.19</a:t>
            </a:r>
          </a:p>
        </p:txBody>
      </p:sp>
      <p:grpSp>
        <p:nvGrpSpPr>
          <p:cNvPr id="20" name="Group 19">
            <a:extLst>
              <a:ext uri="{FF2B5EF4-FFF2-40B4-BE49-F238E27FC236}">
                <a16:creationId xmlns:a16="http://schemas.microsoft.com/office/drawing/2014/main" id="{714C8653-BD84-4EE7-AEB3-D41B930EC30C}"/>
              </a:ext>
            </a:extLst>
          </p:cNvPr>
          <p:cNvGrpSpPr/>
          <p:nvPr/>
        </p:nvGrpSpPr>
        <p:grpSpPr>
          <a:xfrm>
            <a:off x="5595520" y="3724854"/>
            <a:ext cx="4557851" cy="3140166"/>
            <a:chOff x="4923063" y="3258771"/>
            <a:chExt cx="3910692" cy="2708100"/>
          </a:xfrm>
        </p:grpSpPr>
        <p:grpSp>
          <p:nvGrpSpPr>
            <p:cNvPr id="14" name="Group 13">
              <a:extLst>
                <a:ext uri="{FF2B5EF4-FFF2-40B4-BE49-F238E27FC236}">
                  <a16:creationId xmlns:a16="http://schemas.microsoft.com/office/drawing/2014/main" id="{5F876A81-C19A-4F7E-9E99-9CE750443CE3}"/>
                </a:ext>
              </a:extLst>
            </p:cNvPr>
            <p:cNvGrpSpPr/>
            <p:nvPr/>
          </p:nvGrpSpPr>
          <p:grpSpPr>
            <a:xfrm>
              <a:off x="4947555" y="3258771"/>
              <a:ext cx="3886200" cy="2708100"/>
              <a:chOff x="4947555" y="3258771"/>
              <a:chExt cx="3886200" cy="2708100"/>
            </a:xfrm>
          </p:grpSpPr>
          <p:pic>
            <p:nvPicPr>
              <p:cNvPr id="8" name="Picture 7" descr="A picture containing text, monitor, screen, display&#10;&#10;Description automatically generated">
                <a:extLst>
                  <a:ext uri="{FF2B5EF4-FFF2-40B4-BE49-F238E27FC236}">
                    <a16:creationId xmlns:a16="http://schemas.microsoft.com/office/drawing/2014/main" id="{A6EE00F0-3A33-4DA1-8B56-BA9E0CF91B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47555" y="3258771"/>
                <a:ext cx="3886200" cy="2708100"/>
              </a:xfrm>
              <a:prstGeom prst="rect">
                <a:avLst/>
              </a:prstGeom>
            </p:spPr>
          </p:pic>
          <p:sp>
            <p:nvSpPr>
              <p:cNvPr id="13" name="Rectangle 12">
                <a:extLst>
                  <a:ext uri="{FF2B5EF4-FFF2-40B4-BE49-F238E27FC236}">
                    <a16:creationId xmlns:a16="http://schemas.microsoft.com/office/drawing/2014/main" id="{DAECB5E1-0D9E-48E1-A0B9-05B996164A7A}"/>
                  </a:ext>
                </a:extLst>
              </p:cNvPr>
              <p:cNvSpPr/>
              <p:nvPr/>
            </p:nvSpPr>
            <p:spPr>
              <a:xfrm>
                <a:off x="4947555" y="3285997"/>
                <a:ext cx="922564" cy="2860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Content Placeholder 3">
              <a:extLst>
                <a:ext uri="{FF2B5EF4-FFF2-40B4-BE49-F238E27FC236}">
                  <a16:creationId xmlns:a16="http://schemas.microsoft.com/office/drawing/2014/main" id="{925A13A9-9A73-453D-A5C0-528131E32CA4}"/>
                </a:ext>
              </a:extLst>
            </p:cNvPr>
            <p:cNvSpPr txBox="1">
              <a:spLocks/>
            </p:cNvSpPr>
            <p:nvPr/>
          </p:nvSpPr>
          <p:spPr>
            <a:xfrm>
              <a:off x="4923063" y="3340901"/>
              <a:ext cx="1565378" cy="8045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bg1"/>
                  </a:solidFill>
                </a:rPr>
                <a:t>TAPSE of 3</a:t>
              </a:r>
            </a:p>
          </p:txBody>
        </p:sp>
      </p:grpSp>
      <p:sp>
        <p:nvSpPr>
          <p:cNvPr id="22" name="Content Placeholder 3">
            <a:extLst>
              <a:ext uri="{FF2B5EF4-FFF2-40B4-BE49-F238E27FC236}">
                <a16:creationId xmlns:a16="http://schemas.microsoft.com/office/drawing/2014/main" id="{7DE3F488-ABF6-40EC-8976-4ACEB3DF09FD}"/>
              </a:ext>
            </a:extLst>
          </p:cNvPr>
          <p:cNvSpPr txBox="1">
            <a:spLocks/>
          </p:cNvSpPr>
          <p:nvPr/>
        </p:nvSpPr>
        <p:spPr>
          <a:xfrm>
            <a:off x="1156606" y="4363750"/>
            <a:ext cx="1565378" cy="8045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dirty="0">
              <a:solidFill>
                <a:schemeClr val="bg1"/>
              </a:solidFill>
            </a:endParaRPr>
          </a:p>
        </p:txBody>
      </p:sp>
      <p:sp>
        <p:nvSpPr>
          <p:cNvPr id="15" name="TextBox 14">
            <a:extLst>
              <a:ext uri="{FF2B5EF4-FFF2-40B4-BE49-F238E27FC236}">
                <a16:creationId xmlns:a16="http://schemas.microsoft.com/office/drawing/2014/main" id="{17D9D70B-F085-450C-90B3-02986D5A412F}"/>
              </a:ext>
            </a:extLst>
          </p:cNvPr>
          <p:cNvSpPr txBox="1"/>
          <p:nvPr/>
        </p:nvSpPr>
        <p:spPr>
          <a:xfrm>
            <a:off x="-34926" y="2693742"/>
            <a:ext cx="1472184" cy="1754326"/>
          </a:xfrm>
          <a:prstGeom prst="rect">
            <a:avLst/>
          </a:prstGeom>
          <a:noFill/>
        </p:spPr>
        <p:txBody>
          <a:bodyPr wrap="square" rtlCol="0">
            <a:spAutoFit/>
          </a:bodyPr>
          <a:lstStyle/>
          <a:p>
            <a:pPr algn="ctr"/>
            <a:r>
              <a:rPr lang="en-US" dirty="0"/>
              <a:t>Courtesy: Dr. Amy Stanford, Asst Prof of Pediatrics, U Iowa</a:t>
            </a:r>
            <a:r>
              <a:rPr lang="en-US" i="0" dirty="0">
                <a:effectLst/>
              </a:rPr>
              <a:t> </a:t>
            </a:r>
          </a:p>
        </p:txBody>
      </p:sp>
    </p:spTree>
    <p:extLst>
      <p:ext uri="{BB962C8B-B14F-4D97-AF65-F5344CB8AC3E}">
        <p14:creationId xmlns:p14="http://schemas.microsoft.com/office/powerpoint/2010/main" val="179233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 fill="hold"/>
                                        <p:tgtEl>
                                          <p:spTgt spid="4"/>
                                        </p:tgtEl>
                                      </p:cBhvr>
                                    </p:cmd>
                                  </p:childTnLst>
                                </p:cTn>
                              </p:par>
                            </p:childTnLst>
                          </p:cTn>
                        </p:par>
                        <p:par>
                          <p:cTn id="7" fill="hold">
                            <p:stCondLst>
                              <p:cond delay="708"/>
                            </p:stCondLst>
                            <p:childTnLst>
                              <p:par>
                                <p:cTn id="8" presetID="1" presetClass="mediacall" presetSubtype="0" fill="hold" nodeType="afterEffect">
                                  <p:stCondLst>
                                    <p:cond delay="0"/>
                                  </p:stCondLst>
                                  <p:childTnLst>
                                    <p:cmd type="call" cmd="playFrom(0.0)">
                                      <p:cBhvr>
                                        <p:cTn id="9" dur="708" fill="hold"/>
                                        <p:tgtEl>
                                          <p:spTgt spid="6"/>
                                        </p:tgtEl>
                                      </p:cBhvr>
                                    </p:cmd>
                                  </p:childTnLst>
                                </p:cTn>
                              </p:par>
                            </p:childTnLst>
                          </p:cTn>
                        </p:par>
                        <p:par>
                          <p:cTn id="10" fill="hold">
                            <p:stCondLst>
                              <p:cond delay="1416"/>
                            </p:stCondLst>
                            <p:childTnLst>
                              <p:par>
                                <p:cTn id="11" presetID="1" presetClass="mediacall" presetSubtype="0" fill="hold" nodeType="afterEffect">
                                  <p:stCondLst>
                                    <p:cond delay="0"/>
                                  </p:stCondLst>
                                  <p:childTnLst>
                                    <p:cmd type="call" cmd="playFrom(0.0)">
                                      <p:cBhvr>
                                        <p:cTn id="12" dur="7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repeatCount="indefinite"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vol="80000">
                <p:cTn id="25" repeatCount="indefinite" fill="hold" display="0">
                  <p:stCondLst>
                    <p:cond delay="indefinite"/>
                  </p:stCondLst>
                </p:cTn>
                <p:tgtEl>
                  <p:spTgt spid="5"/>
                </p:tgtEl>
              </p:cMediaNode>
            </p:vide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77A72B-D93F-40A3-9BC5-58E1081CD815}"/>
              </a:ext>
            </a:extLst>
          </p:cNvPr>
          <p:cNvSpPr>
            <a:spLocks noGrp="1"/>
          </p:cNvSpPr>
          <p:nvPr>
            <p:ph type="title"/>
          </p:nvPr>
        </p:nvSpPr>
        <p:spPr/>
        <p:txBody>
          <a:bodyPr/>
          <a:lstStyle>
            <a:defPPr>
              <a:defRPr lang="en-US"/>
            </a:defPPr>
            <a:lvl1pPr algn="l" defTabSz="609585" rtl="0" fontAlgn="base">
              <a:spcBef>
                <a:spcPct val="0"/>
              </a:spcBef>
              <a:spcAft>
                <a:spcPct val="0"/>
              </a:spcAft>
              <a:defRPr kern="1200">
                <a:solidFill>
                  <a:schemeClr val="tx1"/>
                </a:solidFill>
                <a:latin typeface="Arial" pitchFamily="34" charset="0"/>
                <a:ea typeface="ヒラギノ角ゴ Pro W3" charset="-128"/>
                <a:cs typeface="+mn-cs"/>
              </a:defRPr>
            </a:lvl1pPr>
            <a:lvl2pPr marL="609585" algn="l" defTabSz="609585" rtl="0" fontAlgn="base">
              <a:spcBef>
                <a:spcPct val="0"/>
              </a:spcBef>
              <a:spcAft>
                <a:spcPct val="0"/>
              </a:spcAft>
              <a:defRPr kern="1200">
                <a:solidFill>
                  <a:schemeClr val="tx1"/>
                </a:solidFill>
                <a:latin typeface="Arial" pitchFamily="34" charset="0"/>
                <a:ea typeface="ヒラギノ角ゴ Pro W3" charset="-128"/>
                <a:cs typeface="+mn-cs"/>
              </a:defRPr>
            </a:lvl2pPr>
            <a:lvl3pPr marL="1219170" algn="l" defTabSz="609585" rtl="0" fontAlgn="base">
              <a:spcBef>
                <a:spcPct val="0"/>
              </a:spcBef>
              <a:spcAft>
                <a:spcPct val="0"/>
              </a:spcAft>
              <a:defRPr kern="1200">
                <a:solidFill>
                  <a:schemeClr val="tx1"/>
                </a:solidFill>
                <a:latin typeface="Arial" pitchFamily="34" charset="0"/>
                <a:ea typeface="ヒラギノ角ゴ Pro W3" charset="-128"/>
                <a:cs typeface="+mn-cs"/>
              </a:defRPr>
            </a:lvl3pPr>
            <a:lvl4pPr marL="1828754" algn="l" defTabSz="609585" rtl="0" fontAlgn="base">
              <a:spcBef>
                <a:spcPct val="0"/>
              </a:spcBef>
              <a:spcAft>
                <a:spcPct val="0"/>
              </a:spcAft>
              <a:defRPr kern="1200">
                <a:solidFill>
                  <a:schemeClr val="tx1"/>
                </a:solidFill>
                <a:latin typeface="Arial" pitchFamily="34" charset="0"/>
                <a:ea typeface="ヒラギノ角ゴ Pro W3" charset="-128"/>
                <a:cs typeface="+mn-cs"/>
              </a:defRPr>
            </a:lvl4pPr>
            <a:lvl5pPr marL="2438339" algn="l" defTabSz="609585" rtl="0" fontAlgn="base">
              <a:spcBef>
                <a:spcPct val="0"/>
              </a:spcBef>
              <a:spcAft>
                <a:spcPct val="0"/>
              </a:spcAft>
              <a:defRPr kern="1200">
                <a:solidFill>
                  <a:schemeClr val="tx1"/>
                </a:solidFill>
                <a:latin typeface="Arial" pitchFamily="34" charset="0"/>
                <a:ea typeface="ヒラギノ角ゴ Pro W3" charset="-128"/>
                <a:cs typeface="+mn-cs"/>
              </a:defRPr>
            </a:lvl5pPr>
            <a:lvl6pPr marL="3047924" algn="l" defTabSz="1219170" rtl="0" eaLnBrk="1" latinLnBrk="0" hangingPunct="1">
              <a:defRPr kern="1200">
                <a:solidFill>
                  <a:schemeClr val="tx1"/>
                </a:solidFill>
                <a:latin typeface="Arial" pitchFamily="34" charset="0"/>
                <a:ea typeface="ヒラギノ角ゴ Pro W3" charset="-128"/>
                <a:cs typeface="+mn-cs"/>
              </a:defRPr>
            </a:lvl6pPr>
            <a:lvl7pPr marL="3657509" algn="l" defTabSz="1219170" rtl="0" eaLnBrk="1" latinLnBrk="0" hangingPunct="1">
              <a:defRPr kern="1200">
                <a:solidFill>
                  <a:schemeClr val="tx1"/>
                </a:solidFill>
                <a:latin typeface="Arial" pitchFamily="34" charset="0"/>
                <a:ea typeface="ヒラギノ角ゴ Pro W3" charset="-128"/>
                <a:cs typeface="+mn-cs"/>
              </a:defRPr>
            </a:lvl7pPr>
            <a:lvl8pPr marL="4267093" algn="l" defTabSz="1219170" rtl="0" eaLnBrk="1" latinLnBrk="0" hangingPunct="1">
              <a:defRPr kern="1200">
                <a:solidFill>
                  <a:schemeClr val="tx1"/>
                </a:solidFill>
                <a:latin typeface="Arial" pitchFamily="34" charset="0"/>
                <a:ea typeface="ヒラギノ角ゴ Pro W3" charset="-128"/>
                <a:cs typeface="+mn-cs"/>
              </a:defRPr>
            </a:lvl8pPr>
            <a:lvl9pPr marL="4876678" algn="l" defTabSz="1219170" rtl="0" eaLnBrk="1" latinLnBrk="0" hangingPunct="1">
              <a:defRPr kern="1200">
                <a:solidFill>
                  <a:schemeClr val="tx1"/>
                </a:solidFill>
                <a:latin typeface="Arial" pitchFamily="34" charset="0"/>
                <a:ea typeface="ヒラギノ角ゴ Pro W3" charset="-128"/>
                <a:cs typeface="+mn-cs"/>
              </a:defRPr>
            </a:lvl9pPr>
          </a:lstStyle>
          <a:p>
            <a:pPr algn="ctr"/>
            <a:r>
              <a:rPr lang="en-US" dirty="0">
                <a:solidFill>
                  <a:schemeClr val="bg1"/>
                </a:solidFill>
              </a:rPr>
              <a:t>How to keep the Heart Happy?</a:t>
            </a:r>
          </a:p>
        </p:txBody>
      </p:sp>
      <p:sp>
        <p:nvSpPr>
          <p:cNvPr id="5" name="Content Placeholder 4">
            <a:extLst>
              <a:ext uri="{FF2B5EF4-FFF2-40B4-BE49-F238E27FC236}">
                <a16:creationId xmlns:a16="http://schemas.microsoft.com/office/drawing/2014/main" id="{929DE0B8-12AE-4DB7-B9F2-8AA039EC9160}"/>
              </a:ext>
            </a:extLst>
          </p:cNvPr>
          <p:cNvSpPr>
            <a:spLocks noGrp="1"/>
          </p:cNvSpPr>
          <p:nvPr>
            <p:ph idx="1"/>
          </p:nvPr>
        </p:nvSpPr>
        <p:spPr/>
        <p:txBody>
          <a:bodyPr/>
          <a:lstStyle>
            <a:defPPr>
              <a:defRPr lang="en-US"/>
            </a:defPPr>
            <a:lvl1pPr algn="l" defTabSz="609585" rtl="0" fontAlgn="base">
              <a:spcBef>
                <a:spcPct val="0"/>
              </a:spcBef>
              <a:spcAft>
                <a:spcPct val="0"/>
              </a:spcAft>
              <a:defRPr kern="1200">
                <a:solidFill>
                  <a:schemeClr val="tx1"/>
                </a:solidFill>
                <a:latin typeface="Arial" pitchFamily="34" charset="0"/>
                <a:ea typeface="ヒラギノ角ゴ Pro W3" charset="-128"/>
                <a:cs typeface="+mn-cs"/>
              </a:defRPr>
            </a:lvl1pPr>
            <a:lvl2pPr marL="609585" algn="l" defTabSz="609585" rtl="0" fontAlgn="base">
              <a:spcBef>
                <a:spcPct val="0"/>
              </a:spcBef>
              <a:spcAft>
                <a:spcPct val="0"/>
              </a:spcAft>
              <a:defRPr kern="1200">
                <a:solidFill>
                  <a:schemeClr val="tx1"/>
                </a:solidFill>
                <a:latin typeface="Arial" pitchFamily="34" charset="0"/>
                <a:ea typeface="ヒラギノ角ゴ Pro W3" charset="-128"/>
                <a:cs typeface="+mn-cs"/>
              </a:defRPr>
            </a:lvl2pPr>
            <a:lvl3pPr marL="1219170" algn="l" defTabSz="609585" rtl="0" fontAlgn="base">
              <a:spcBef>
                <a:spcPct val="0"/>
              </a:spcBef>
              <a:spcAft>
                <a:spcPct val="0"/>
              </a:spcAft>
              <a:defRPr kern="1200">
                <a:solidFill>
                  <a:schemeClr val="tx1"/>
                </a:solidFill>
                <a:latin typeface="Arial" pitchFamily="34" charset="0"/>
                <a:ea typeface="ヒラギノ角ゴ Pro W3" charset="-128"/>
                <a:cs typeface="+mn-cs"/>
              </a:defRPr>
            </a:lvl3pPr>
            <a:lvl4pPr marL="1828754" algn="l" defTabSz="609585" rtl="0" fontAlgn="base">
              <a:spcBef>
                <a:spcPct val="0"/>
              </a:spcBef>
              <a:spcAft>
                <a:spcPct val="0"/>
              </a:spcAft>
              <a:defRPr kern="1200">
                <a:solidFill>
                  <a:schemeClr val="tx1"/>
                </a:solidFill>
                <a:latin typeface="Arial" pitchFamily="34" charset="0"/>
                <a:ea typeface="ヒラギノ角ゴ Pro W3" charset="-128"/>
                <a:cs typeface="+mn-cs"/>
              </a:defRPr>
            </a:lvl4pPr>
            <a:lvl5pPr marL="2438339" algn="l" defTabSz="609585" rtl="0" fontAlgn="base">
              <a:spcBef>
                <a:spcPct val="0"/>
              </a:spcBef>
              <a:spcAft>
                <a:spcPct val="0"/>
              </a:spcAft>
              <a:defRPr kern="1200">
                <a:solidFill>
                  <a:schemeClr val="tx1"/>
                </a:solidFill>
                <a:latin typeface="Arial" pitchFamily="34" charset="0"/>
                <a:ea typeface="ヒラギノ角ゴ Pro W3" charset="-128"/>
                <a:cs typeface="+mn-cs"/>
              </a:defRPr>
            </a:lvl5pPr>
            <a:lvl6pPr marL="3047924" algn="l" defTabSz="1219170" rtl="0" eaLnBrk="1" latinLnBrk="0" hangingPunct="1">
              <a:defRPr kern="1200">
                <a:solidFill>
                  <a:schemeClr val="tx1"/>
                </a:solidFill>
                <a:latin typeface="Arial" pitchFamily="34" charset="0"/>
                <a:ea typeface="ヒラギノ角ゴ Pro W3" charset="-128"/>
                <a:cs typeface="+mn-cs"/>
              </a:defRPr>
            </a:lvl6pPr>
            <a:lvl7pPr marL="3657509" algn="l" defTabSz="1219170" rtl="0" eaLnBrk="1" latinLnBrk="0" hangingPunct="1">
              <a:defRPr kern="1200">
                <a:solidFill>
                  <a:schemeClr val="tx1"/>
                </a:solidFill>
                <a:latin typeface="Arial" pitchFamily="34" charset="0"/>
                <a:ea typeface="ヒラギノ角ゴ Pro W3" charset="-128"/>
                <a:cs typeface="+mn-cs"/>
              </a:defRPr>
            </a:lvl7pPr>
            <a:lvl8pPr marL="4267093" algn="l" defTabSz="1219170" rtl="0" eaLnBrk="1" latinLnBrk="0" hangingPunct="1">
              <a:defRPr kern="1200">
                <a:solidFill>
                  <a:schemeClr val="tx1"/>
                </a:solidFill>
                <a:latin typeface="Arial" pitchFamily="34" charset="0"/>
                <a:ea typeface="ヒラギノ角ゴ Pro W3" charset="-128"/>
                <a:cs typeface="+mn-cs"/>
              </a:defRPr>
            </a:lvl8pPr>
            <a:lvl9pPr marL="4876678" algn="l" defTabSz="1219170" rtl="0" eaLnBrk="1" latinLnBrk="0" hangingPunct="1">
              <a:defRPr kern="1200">
                <a:solidFill>
                  <a:schemeClr val="tx1"/>
                </a:solidFill>
                <a:latin typeface="Arial" pitchFamily="34" charset="0"/>
                <a:ea typeface="ヒラギノ角ゴ Pro W3" charset="-128"/>
                <a:cs typeface="+mn-cs"/>
              </a:defRPr>
            </a:lvl9pPr>
          </a:lstStyle>
          <a:p>
            <a:endParaRPr lang="en-US" dirty="0"/>
          </a:p>
        </p:txBody>
      </p:sp>
      <p:pic>
        <p:nvPicPr>
          <p:cNvPr id="6" name="Picture 5">
            <a:extLst>
              <a:ext uri="{FF2B5EF4-FFF2-40B4-BE49-F238E27FC236}">
                <a16:creationId xmlns:a16="http://schemas.microsoft.com/office/drawing/2014/main" id="{2BEACC8C-378C-4200-ABB4-5686FB9EE631}"/>
              </a:ext>
            </a:extLst>
          </p:cNvPr>
          <p:cNvPicPr>
            <a:picLocks noChangeAspect="1"/>
          </p:cNvPicPr>
          <p:nvPr/>
        </p:nvPicPr>
        <p:blipFill>
          <a:blip r:embed="rId2"/>
          <a:stretch>
            <a:fillRect/>
          </a:stretch>
        </p:blipFill>
        <p:spPr>
          <a:xfrm>
            <a:off x="1614411" y="538815"/>
            <a:ext cx="10589920" cy="5956829"/>
          </a:xfrm>
          <a:prstGeom prst="rect">
            <a:avLst/>
          </a:prstGeom>
        </p:spPr>
      </p:pic>
      <p:sp>
        <p:nvSpPr>
          <p:cNvPr id="7" name="TextBox 6">
            <a:extLst>
              <a:ext uri="{FF2B5EF4-FFF2-40B4-BE49-F238E27FC236}">
                <a16:creationId xmlns:a16="http://schemas.microsoft.com/office/drawing/2014/main" id="{F9E4B71F-EEE2-47D7-BBB8-56028A2A1CC3}"/>
              </a:ext>
            </a:extLst>
          </p:cNvPr>
          <p:cNvSpPr txBox="1"/>
          <p:nvPr/>
        </p:nvSpPr>
        <p:spPr>
          <a:xfrm>
            <a:off x="2379134" y="6443133"/>
            <a:ext cx="8805333" cy="276999"/>
          </a:xfrm>
          <a:prstGeom prst="rect">
            <a:avLst/>
          </a:prstGeom>
          <a:noFill/>
        </p:spPr>
        <p:txBody>
          <a:bodyPr wrap="square" rtlCol="0">
            <a:spAutoFit/>
          </a:bodyPr>
          <a:lstStyle>
            <a:defPPr>
              <a:defRPr lang="en-US"/>
            </a:defPPr>
            <a:lvl1pPr algn="l" defTabSz="609585" rtl="0" fontAlgn="base">
              <a:spcBef>
                <a:spcPct val="0"/>
              </a:spcBef>
              <a:spcAft>
                <a:spcPct val="0"/>
              </a:spcAft>
              <a:defRPr kern="1200">
                <a:solidFill>
                  <a:schemeClr val="tx1"/>
                </a:solidFill>
                <a:latin typeface="Arial" pitchFamily="34" charset="0"/>
                <a:ea typeface="ヒラギノ角ゴ Pro W3" charset="-128"/>
                <a:cs typeface="+mn-cs"/>
              </a:defRPr>
            </a:lvl1pPr>
            <a:lvl2pPr marL="609585" algn="l" defTabSz="609585" rtl="0" fontAlgn="base">
              <a:spcBef>
                <a:spcPct val="0"/>
              </a:spcBef>
              <a:spcAft>
                <a:spcPct val="0"/>
              </a:spcAft>
              <a:defRPr kern="1200">
                <a:solidFill>
                  <a:schemeClr val="tx1"/>
                </a:solidFill>
                <a:latin typeface="Arial" pitchFamily="34" charset="0"/>
                <a:ea typeface="ヒラギノ角ゴ Pro W3" charset="-128"/>
                <a:cs typeface="+mn-cs"/>
              </a:defRPr>
            </a:lvl2pPr>
            <a:lvl3pPr marL="1219170" algn="l" defTabSz="609585" rtl="0" fontAlgn="base">
              <a:spcBef>
                <a:spcPct val="0"/>
              </a:spcBef>
              <a:spcAft>
                <a:spcPct val="0"/>
              </a:spcAft>
              <a:defRPr kern="1200">
                <a:solidFill>
                  <a:schemeClr val="tx1"/>
                </a:solidFill>
                <a:latin typeface="Arial" pitchFamily="34" charset="0"/>
                <a:ea typeface="ヒラギノ角ゴ Pro W3" charset="-128"/>
                <a:cs typeface="+mn-cs"/>
              </a:defRPr>
            </a:lvl3pPr>
            <a:lvl4pPr marL="1828754" algn="l" defTabSz="609585" rtl="0" fontAlgn="base">
              <a:spcBef>
                <a:spcPct val="0"/>
              </a:spcBef>
              <a:spcAft>
                <a:spcPct val="0"/>
              </a:spcAft>
              <a:defRPr kern="1200">
                <a:solidFill>
                  <a:schemeClr val="tx1"/>
                </a:solidFill>
                <a:latin typeface="Arial" pitchFamily="34" charset="0"/>
                <a:ea typeface="ヒラギノ角ゴ Pro W3" charset="-128"/>
                <a:cs typeface="+mn-cs"/>
              </a:defRPr>
            </a:lvl4pPr>
            <a:lvl5pPr marL="2438339" algn="l" defTabSz="609585" rtl="0" fontAlgn="base">
              <a:spcBef>
                <a:spcPct val="0"/>
              </a:spcBef>
              <a:spcAft>
                <a:spcPct val="0"/>
              </a:spcAft>
              <a:defRPr kern="1200">
                <a:solidFill>
                  <a:schemeClr val="tx1"/>
                </a:solidFill>
                <a:latin typeface="Arial" pitchFamily="34" charset="0"/>
                <a:ea typeface="ヒラギノ角ゴ Pro W3" charset="-128"/>
                <a:cs typeface="+mn-cs"/>
              </a:defRPr>
            </a:lvl5pPr>
            <a:lvl6pPr marL="3047924" algn="l" defTabSz="1219170" rtl="0" eaLnBrk="1" latinLnBrk="0" hangingPunct="1">
              <a:defRPr kern="1200">
                <a:solidFill>
                  <a:schemeClr val="tx1"/>
                </a:solidFill>
                <a:latin typeface="Arial" pitchFamily="34" charset="0"/>
                <a:ea typeface="ヒラギノ角ゴ Pro W3" charset="-128"/>
                <a:cs typeface="+mn-cs"/>
              </a:defRPr>
            </a:lvl6pPr>
            <a:lvl7pPr marL="3657509" algn="l" defTabSz="1219170" rtl="0" eaLnBrk="1" latinLnBrk="0" hangingPunct="1">
              <a:defRPr kern="1200">
                <a:solidFill>
                  <a:schemeClr val="tx1"/>
                </a:solidFill>
                <a:latin typeface="Arial" pitchFamily="34" charset="0"/>
                <a:ea typeface="ヒラギノ角ゴ Pro W3" charset="-128"/>
                <a:cs typeface="+mn-cs"/>
              </a:defRPr>
            </a:lvl7pPr>
            <a:lvl8pPr marL="4267093" algn="l" defTabSz="1219170" rtl="0" eaLnBrk="1" latinLnBrk="0" hangingPunct="1">
              <a:defRPr kern="1200">
                <a:solidFill>
                  <a:schemeClr val="tx1"/>
                </a:solidFill>
                <a:latin typeface="Arial" pitchFamily="34" charset="0"/>
                <a:ea typeface="ヒラギノ角ゴ Pro W3" charset="-128"/>
                <a:cs typeface="+mn-cs"/>
              </a:defRPr>
            </a:lvl8pPr>
            <a:lvl9pPr marL="4876678" algn="l" defTabSz="1219170" rtl="0" eaLnBrk="1" latinLnBrk="0" hangingPunct="1">
              <a:defRPr kern="1200">
                <a:solidFill>
                  <a:schemeClr val="tx1"/>
                </a:solidFill>
                <a:latin typeface="Arial" pitchFamily="34" charset="0"/>
                <a:ea typeface="ヒラギノ角ゴ Pro W3" charset="-128"/>
                <a:cs typeface="+mn-cs"/>
              </a:defRPr>
            </a:lvl9pPr>
          </a:lstStyle>
          <a:p>
            <a:r>
              <a:rPr lang="en-US" sz="1200" i="1" dirty="0"/>
              <a:t>Lakshminrusimha and Keszler – Diagnosis and management of PPHN – Assisted Ventilation of the Neonate (submitted)</a:t>
            </a:r>
          </a:p>
        </p:txBody>
      </p:sp>
      <p:pic>
        <p:nvPicPr>
          <p:cNvPr id="2" name="Picture 1">
            <a:extLst>
              <a:ext uri="{FF2B5EF4-FFF2-40B4-BE49-F238E27FC236}">
                <a16:creationId xmlns:a16="http://schemas.microsoft.com/office/drawing/2014/main" id="{97AA85B2-66AA-4737-A835-B9CA7E6FC584}"/>
              </a:ext>
            </a:extLst>
          </p:cNvPr>
          <p:cNvPicPr>
            <a:picLocks noChangeAspect="1"/>
          </p:cNvPicPr>
          <p:nvPr/>
        </p:nvPicPr>
        <p:blipFill>
          <a:blip r:embed="rId3"/>
          <a:stretch>
            <a:fillRect/>
          </a:stretch>
        </p:blipFill>
        <p:spPr>
          <a:xfrm>
            <a:off x="171142" y="6110452"/>
            <a:ext cx="11064813" cy="725551"/>
          </a:xfrm>
          <a:prstGeom prst="rect">
            <a:avLst/>
          </a:prstGeom>
        </p:spPr>
      </p:pic>
      <p:pic>
        <p:nvPicPr>
          <p:cNvPr id="8" name="Picture 7">
            <a:extLst>
              <a:ext uri="{FF2B5EF4-FFF2-40B4-BE49-F238E27FC236}">
                <a16:creationId xmlns:a16="http://schemas.microsoft.com/office/drawing/2014/main" id="{14385859-69D7-4318-96BC-49C0C784160B}"/>
              </a:ext>
            </a:extLst>
          </p:cNvPr>
          <p:cNvPicPr>
            <a:picLocks noChangeAspect="1"/>
          </p:cNvPicPr>
          <p:nvPr/>
        </p:nvPicPr>
        <p:blipFill>
          <a:blip r:embed="rId4"/>
          <a:stretch>
            <a:fillRect/>
          </a:stretch>
        </p:blipFill>
        <p:spPr>
          <a:xfrm>
            <a:off x="0" y="869950"/>
            <a:ext cx="5980176" cy="4968513"/>
          </a:xfrm>
          <a:prstGeom prst="rect">
            <a:avLst/>
          </a:prstGeom>
        </p:spPr>
      </p:pic>
      <p:sp>
        <p:nvSpPr>
          <p:cNvPr id="3" name="TextBox 2">
            <a:extLst>
              <a:ext uri="{FF2B5EF4-FFF2-40B4-BE49-F238E27FC236}">
                <a16:creationId xmlns:a16="http://schemas.microsoft.com/office/drawing/2014/main" id="{6D104575-666E-B313-6C42-595B0BFE9567}"/>
              </a:ext>
            </a:extLst>
          </p:cNvPr>
          <p:cNvSpPr txBox="1"/>
          <p:nvPr/>
        </p:nvSpPr>
        <p:spPr>
          <a:xfrm>
            <a:off x="10296144" y="690589"/>
            <a:ext cx="1609344" cy="1323439"/>
          </a:xfrm>
          <a:prstGeom prst="rect">
            <a:avLst/>
          </a:prstGeom>
          <a:solidFill>
            <a:schemeClr val="accent6">
              <a:lumMod val="60000"/>
              <a:lumOff val="40000"/>
            </a:schemeClr>
          </a:solidFill>
          <a:ln>
            <a:solidFill>
              <a:schemeClr val="tx1"/>
            </a:solidFill>
          </a:ln>
        </p:spPr>
        <p:txBody>
          <a:bodyPr wrap="square" rtlCol="0">
            <a:spAutoFit/>
          </a:bodyPr>
          <a:lstStyle/>
          <a:p>
            <a:pPr algn="ctr"/>
            <a:r>
              <a:rPr lang="en-US" sz="1600" b="1" dirty="0"/>
              <a:t>“Selective” systemic vasoconstrictor: Vasopressin or Norepinephrine</a:t>
            </a:r>
          </a:p>
        </p:txBody>
      </p:sp>
      <p:sp>
        <p:nvSpPr>
          <p:cNvPr id="9" name="TextBox 8">
            <a:extLst>
              <a:ext uri="{FF2B5EF4-FFF2-40B4-BE49-F238E27FC236}">
                <a16:creationId xmlns:a16="http://schemas.microsoft.com/office/drawing/2014/main" id="{92560A8E-8FCD-4E21-2C17-0F256A3A9AA8}"/>
              </a:ext>
            </a:extLst>
          </p:cNvPr>
          <p:cNvSpPr txBox="1"/>
          <p:nvPr/>
        </p:nvSpPr>
        <p:spPr>
          <a:xfrm>
            <a:off x="5980176" y="887763"/>
            <a:ext cx="929195" cy="1200329"/>
          </a:xfrm>
          <a:prstGeom prst="rect">
            <a:avLst/>
          </a:prstGeom>
          <a:solidFill>
            <a:schemeClr val="tx1"/>
          </a:solidFill>
        </p:spPr>
        <p:txBody>
          <a:bodyPr wrap="square" rtlCol="0">
            <a:spAutoFit/>
          </a:bodyPr>
          <a:lstStyle/>
          <a:p>
            <a:r>
              <a:rPr lang="en-US" sz="7200" b="1" dirty="0">
                <a:solidFill>
                  <a:schemeClr val="bg1"/>
                </a:solidFill>
              </a:rPr>
              <a:t>M</a:t>
            </a:r>
          </a:p>
        </p:txBody>
      </p:sp>
      <p:sp>
        <p:nvSpPr>
          <p:cNvPr id="10" name="TextBox 9">
            <a:extLst>
              <a:ext uri="{FF2B5EF4-FFF2-40B4-BE49-F238E27FC236}">
                <a16:creationId xmlns:a16="http://schemas.microsoft.com/office/drawing/2014/main" id="{5E8A28D3-D457-CE99-D3AB-EE9D7E0B2DDF}"/>
              </a:ext>
            </a:extLst>
          </p:cNvPr>
          <p:cNvSpPr txBox="1"/>
          <p:nvPr/>
        </p:nvSpPr>
        <p:spPr>
          <a:xfrm>
            <a:off x="10771358" y="2048643"/>
            <a:ext cx="929195" cy="1200329"/>
          </a:xfrm>
          <a:prstGeom prst="rect">
            <a:avLst/>
          </a:prstGeom>
          <a:solidFill>
            <a:schemeClr val="tx1"/>
          </a:solidFill>
        </p:spPr>
        <p:txBody>
          <a:bodyPr wrap="square" rtlCol="0">
            <a:spAutoFit/>
          </a:bodyPr>
          <a:lstStyle/>
          <a:p>
            <a:pPr algn="ctr"/>
            <a:r>
              <a:rPr lang="en-US" sz="7200" b="1" dirty="0">
                <a:solidFill>
                  <a:schemeClr val="bg1"/>
                </a:solidFill>
              </a:rPr>
              <a:t>V</a:t>
            </a:r>
          </a:p>
        </p:txBody>
      </p:sp>
      <p:sp>
        <p:nvSpPr>
          <p:cNvPr id="11" name="TextBox 10">
            <a:extLst>
              <a:ext uri="{FF2B5EF4-FFF2-40B4-BE49-F238E27FC236}">
                <a16:creationId xmlns:a16="http://schemas.microsoft.com/office/drawing/2014/main" id="{4238371C-674D-154A-3114-9C839F158597}"/>
              </a:ext>
            </a:extLst>
          </p:cNvPr>
          <p:cNvSpPr txBox="1"/>
          <p:nvPr/>
        </p:nvSpPr>
        <p:spPr>
          <a:xfrm>
            <a:off x="10896840" y="4645879"/>
            <a:ext cx="929195" cy="1200329"/>
          </a:xfrm>
          <a:prstGeom prst="rect">
            <a:avLst/>
          </a:prstGeom>
          <a:solidFill>
            <a:schemeClr val="tx1"/>
          </a:solidFill>
        </p:spPr>
        <p:txBody>
          <a:bodyPr wrap="square" rtlCol="0">
            <a:spAutoFit/>
          </a:bodyPr>
          <a:lstStyle/>
          <a:p>
            <a:pPr algn="ctr"/>
            <a:r>
              <a:rPr lang="en-US" sz="7200" b="1" dirty="0">
                <a:solidFill>
                  <a:schemeClr val="bg1"/>
                </a:solidFill>
              </a:rPr>
              <a:t>P</a:t>
            </a:r>
          </a:p>
        </p:txBody>
      </p:sp>
      <p:sp>
        <p:nvSpPr>
          <p:cNvPr id="12" name="TextBox 11">
            <a:extLst>
              <a:ext uri="{FF2B5EF4-FFF2-40B4-BE49-F238E27FC236}">
                <a16:creationId xmlns:a16="http://schemas.microsoft.com/office/drawing/2014/main" id="{4BC337CB-23C0-CEF2-45A6-852031022A45}"/>
              </a:ext>
            </a:extLst>
          </p:cNvPr>
          <p:cNvSpPr txBox="1"/>
          <p:nvPr/>
        </p:nvSpPr>
        <p:spPr>
          <a:xfrm>
            <a:off x="328773" y="159249"/>
            <a:ext cx="4885362" cy="369332"/>
          </a:xfrm>
          <a:prstGeom prst="rect">
            <a:avLst/>
          </a:prstGeom>
          <a:noFill/>
        </p:spPr>
        <p:txBody>
          <a:bodyPr wrap="square" rtlCol="0">
            <a:spAutoFit/>
          </a:bodyPr>
          <a:lstStyle/>
          <a:p>
            <a:r>
              <a:rPr lang="en-US" dirty="0"/>
              <a:t>Courtesy Regan Giesinger, MD</a:t>
            </a:r>
          </a:p>
        </p:txBody>
      </p:sp>
    </p:spTree>
    <p:extLst>
      <p:ext uri="{BB962C8B-B14F-4D97-AF65-F5344CB8AC3E}">
        <p14:creationId xmlns:p14="http://schemas.microsoft.com/office/powerpoint/2010/main" val="53517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0007A3-454E-5570-2669-890D6D7B286A}"/>
              </a:ext>
            </a:extLst>
          </p:cNvPr>
          <p:cNvSpPr>
            <a:spLocks noGrp="1"/>
          </p:cNvSpPr>
          <p:nvPr>
            <p:ph type="title"/>
          </p:nvPr>
        </p:nvSpPr>
        <p:spPr>
          <a:xfrm>
            <a:off x="0" y="-4802"/>
            <a:ext cx="7119991" cy="1029988"/>
          </a:xfrm>
        </p:spPr>
        <p:txBody>
          <a:bodyPr/>
          <a:lstStyle/>
          <a:p>
            <a:r>
              <a:rPr lang="en-US" dirty="0"/>
              <a:t>PGE1 in PPHN?</a:t>
            </a:r>
          </a:p>
        </p:txBody>
      </p:sp>
      <p:sp>
        <p:nvSpPr>
          <p:cNvPr id="5" name="Content Placeholder 4">
            <a:extLst>
              <a:ext uri="{FF2B5EF4-FFF2-40B4-BE49-F238E27FC236}">
                <a16:creationId xmlns:a16="http://schemas.microsoft.com/office/drawing/2014/main" id="{C4A29138-0FBA-DD82-F2CF-77D4D8667CBD}"/>
              </a:ext>
            </a:extLst>
          </p:cNvPr>
          <p:cNvSpPr>
            <a:spLocks noGrp="1"/>
          </p:cNvSpPr>
          <p:nvPr>
            <p:ph idx="1"/>
          </p:nvPr>
        </p:nvSpPr>
        <p:spPr>
          <a:xfrm>
            <a:off x="297837" y="1191333"/>
            <a:ext cx="4977944" cy="4985630"/>
          </a:xfrm>
        </p:spPr>
        <p:txBody>
          <a:bodyPr>
            <a:normAutofit fontScale="92500"/>
          </a:bodyPr>
          <a:lstStyle/>
          <a:p>
            <a:r>
              <a:rPr lang="en-US" dirty="0"/>
              <a:t>Start PGE1 to reduce RV afterload with supra-systemic PH</a:t>
            </a:r>
          </a:p>
          <a:p>
            <a:r>
              <a:rPr lang="en-US" dirty="0"/>
              <a:t>Wean or stop PGE1 when:</a:t>
            </a:r>
          </a:p>
          <a:p>
            <a:pPr lvl="1"/>
            <a:r>
              <a:rPr lang="en-US" dirty="0"/>
              <a:t>Respiratory status is improving</a:t>
            </a:r>
          </a:p>
          <a:p>
            <a:pPr lvl="1"/>
            <a:r>
              <a:rPr lang="en-US" dirty="0"/>
              <a:t>There is no preductal-postductal SpO</a:t>
            </a:r>
            <a:r>
              <a:rPr lang="en-US" baseline="-25000" dirty="0"/>
              <a:t>2</a:t>
            </a:r>
            <a:r>
              <a:rPr lang="en-US" dirty="0"/>
              <a:t> gradient</a:t>
            </a:r>
          </a:p>
          <a:p>
            <a:pPr lvl="1"/>
            <a:r>
              <a:rPr lang="en-US" dirty="0"/>
              <a:t>Other therapies are deescalating </a:t>
            </a:r>
          </a:p>
          <a:p>
            <a:pPr lvl="1"/>
            <a:r>
              <a:rPr lang="en-US" dirty="0"/>
              <a:t>Echocardiogram shows that PVR/PA pressures are sub-systemic</a:t>
            </a:r>
          </a:p>
          <a:p>
            <a:r>
              <a:rPr lang="en-US" dirty="0"/>
              <a:t>NOTE: It is important not to continue PGE1 after reversal of R</a:t>
            </a:r>
            <a:r>
              <a:rPr lang="en-US" dirty="0">
                <a:sym typeface="Wingdings" panose="05000000000000000000" pitchFamily="2" charset="2"/>
              </a:rPr>
              <a:t>L shunt to LR as it can worsen LV preload</a:t>
            </a:r>
            <a:endParaRPr lang="en-US" dirty="0"/>
          </a:p>
        </p:txBody>
      </p:sp>
      <p:pic>
        <p:nvPicPr>
          <p:cNvPr id="8" name="Picture 7">
            <a:extLst>
              <a:ext uri="{FF2B5EF4-FFF2-40B4-BE49-F238E27FC236}">
                <a16:creationId xmlns:a16="http://schemas.microsoft.com/office/drawing/2014/main" id="{D3724198-80B2-D993-BA40-1E3A1C810B96}"/>
              </a:ext>
            </a:extLst>
          </p:cNvPr>
          <p:cNvPicPr>
            <a:picLocks noChangeAspect="1"/>
          </p:cNvPicPr>
          <p:nvPr/>
        </p:nvPicPr>
        <p:blipFill>
          <a:blip r:embed="rId2"/>
          <a:stretch>
            <a:fillRect/>
          </a:stretch>
        </p:blipFill>
        <p:spPr>
          <a:xfrm>
            <a:off x="7327497" y="723739"/>
            <a:ext cx="4656822" cy="5892379"/>
          </a:xfrm>
          <a:prstGeom prst="rect">
            <a:avLst/>
          </a:prstGeom>
        </p:spPr>
      </p:pic>
      <p:sp>
        <p:nvSpPr>
          <p:cNvPr id="9" name="TextBox 8">
            <a:extLst>
              <a:ext uri="{FF2B5EF4-FFF2-40B4-BE49-F238E27FC236}">
                <a16:creationId xmlns:a16="http://schemas.microsoft.com/office/drawing/2014/main" id="{3760AD02-EC2F-B354-72FB-C175FE118617}"/>
              </a:ext>
            </a:extLst>
          </p:cNvPr>
          <p:cNvSpPr txBox="1"/>
          <p:nvPr/>
        </p:nvSpPr>
        <p:spPr>
          <a:xfrm>
            <a:off x="10336494" y="812098"/>
            <a:ext cx="1647825" cy="923330"/>
          </a:xfrm>
          <a:prstGeom prst="rect">
            <a:avLst/>
          </a:prstGeom>
          <a:solidFill>
            <a:schemeClr val="bg1">
              <a:lumMod val="95000"/>
            </a:schemeClr>
          </a:solidFill>
          <a:ln>
            <a:solidFill>
              <a:schemeClr val="tx1"/>
            </a:solidFill>
          </a:ln>
        </p:spPr>
        <p:txBody>
          <a:bodyPr wrap="square" rtlCol="0">
            <a:spAutoFit/>
          </a:bodyPr>
          <a:lstStyle/>
          <a:p>
            <a:pPr algn="ctr"/>
            <a:r>
              <a:rPr lang="en-US" dirty="0"/>
              <a:t>Restrictive PDA with high RV afterload</a:t>
            </a:r>
          </a:p>
        </p:txBody>
      </p:sp>
      <p:sp>
        <p:nvSpPr>
          <p:cNvPr id="10" name="TextBox 9">
            <a:extLst>
              <a:ext uri="{FF2B5EF4-FFF2-40B4-BE49-F238E27FC236}">
                <a16:creationId xmlns:a16="http://schemas.microsoft.com/office/drawing/2014/main" id="{9E84C82C-4A82-E140-BEC2-739D9A61A58E}"/>
              </a:ext>
            </a:extLst>
          </p:cNvPr>
          <p:cNvSpPr txBox="1"/>
          <p:nvPr/>
        </p:nvSpPr>
        <p:spPr>
          <a:xfrm>
            <a:off x="10234585" y="5122573"/>
            <a:ext cx="1749734" cy="1477328"/>
          </a:xfrm>
          <a:prstGeom prst="rect">
            <a:avLst/>
          </a:prstGeom>
          <a:solidFill>
            <a:schemeClr val="bg1">
              <a:lumMod val="95000"/>
            </a:schemeClr>
          </a:solidFill>
          <a:ln>
            <a:solidFill>
              <a:schemeClr val="tx1"/>
            </a:solidFill>
          </a:ln>
        </p:spPr>
        <p:txBody>
          <a:bodyPr wrap="square" rtlCol="0">
            <a:spAutoFit/>
          </a:bodyPr>
          <a:lstStyle/>
          <a:p>
            <a:pPr algn="ctr"/>
            <a:r>
              <a:rPr lang="en-US" dirty="0"/>
              <a:t>Systemic hypoperfusion due to LV dysfunction and ↓ LV preload</a:t>
            </a:r>
          </a:p>
        </p:txBody>
      </p:sp>
      <p:sp>
        <p:nvSpPr>
          <p:cNvPr id="12" name="TextBox 11">
            <a:extLst>
              <a:ext uri="{FF2B5EF4-FFF2-40B4-BE49-F238E27FC236}">
                <a16:creationId xmlns:a16="http://schemas.microsoft.com/office/drawing/2014/main" id="{AAF10171-6FFE-8F5A-565D-7368DEFAB492}"/>
              </a:ext>
            </a:extLst>
          </p:cNvPr>
          <p:cNvSpPr txBox="1"/>
          <p:nvPr/>
        </p:nvSpPr>
        <p:spPr>
          <a:xfrm>
            <a:off x="8451564" y="-4432"/>
            <a:ext cx="1647825" cy="646331"/>
          </a:xfrm>
          <a:prstGeom prst="rect">
            <a:avLst/>
          </a:prstGeom>
          <a:solidFill>
            <a:schemeClr val="bg1">
              <a:lumMod val="95000"/>
            </a:schemeClr>
          </a:solidFill>
          <a:ln>
            <a:solidFill>
              <a:schemeClr val="tx1"/>
            </a:solidFill>
          </a:ln>
        </p:spPr>
        <p:txBody>
          <a:bodyPr wrap="square" rtlCol="0">
            <a:spAutoFit/>
          </a:bodyPr>
          <a:lstStyle/>
          <a:p>
            <a:pPr algn="ctr"/>
            <a:r>
              <a:rPr lang="en-US" dirty="0"/>
              <a:t>Indication for PGE1</a:t>
            </a:r>
          </a:p>
        </p:txBody>
      </p:sp>
      <p:pic>
        <p:nvPicPr>
          <p:cNvPr id="14" name="Picture 13">
            <a:extLst>
              <a:ext uri="{FF2B5EF4-FFF2-40B4-BE49-F238E27FC236}">
                <a16:creationId xmlns:a16="http://schemas.microsoft.com/office/drawing/2014/main" id="{92DF5EB8-9E3B-584E-43AD-EFD796737506}"/>
              </a:ext>
            </a:extLst>
          </p:cNvPr>
          <p:cNvPicPr>
            <a:picLocks noChangeAspect="1"/>
          </p:cNvPicPr>
          <p:nvPr/>
        </p:nvPicPr>
        <p:blipFill>
          <a:blip r:embed="rId3"/>
          <a:stretch>
            <a:fillRect/>
          </a:stretch>
        </p:blipFill>
        <p:spPr>
          <a:xfrm>
            <a:off x="7327497" y="750055"/>
            <a:ext cx="4656822" cy="5892380"/>
          </a:xfrm>
          <a:prstGeom prst="rect">
            <a:avLst/>
          </a:prstGeom>
        </p:spPr>
      </p:pic>
      <p:sp>
        <p:nvSpPr>
          <p:cNvPr id="15" name="TextBox 14">
            <a:extLst>
              <a:ext uri="{FF2B5EF4-FFF2-40B4-BE49-F238E27FC236}">
                <a16:creationId xmlns:a16="http://schemas.microsoft.com/office/drawing/2014/main" id="{3302A6F0-FB41-9F91-E422-0E59822F6A0B}"/>
              </a:ext>
            </a:extLst>
          </p:cNvPr>
          <p:cNvSpPr txBox="1"/>
          <p:nvPr/>
        </p:nvSpPr>
        <p:spPr>
          <a:xfrm>
            <a:off x="10336494" y="-21434"/>
            <a:ext cx="1647825" cy="923330"/>
          </a:xfrm>
          <a:prstGeom prst="rect">
            <a:avLst/>
          </a:prstGeom>
          <a:solidFill>
            <a:schemeClr val="bg1">
              <a:lumMod val="95000"/>
            </a:schemeClr>
          </a:solidFill>
          <a:ln>
            <a:solidFill>
              <a:schemeClr val="tx1"/>
            </a:solidFill>
          </a:ln>
        </p:spPr>
        <p:txBody>
          <a:bodyPr wrap="square" rtlCol="0">
            <a:spAutoFit/>
          </a:bodyPr>
          <a:lstStyle/>
          <a:p>
            <a:pPr algn="ctr"/>
            <a:r>
              <a:rPr lang="en-US" dirty="0"/>
              <a:t>Reopened PDA by PGE1 to ↓ RV afterload</a:t>
            </a:r>
          </a:p>
        </p:txBody>
      </p:sp>
      <p:sp>
        <p:nvSpPr>
          <p:cNvPr id="16" name="TextBox 15">
            <a:extLst>
              <a:ext uri="{FF2B5EF4-FFF2-40B4-BE49-F238E27FC236}">
                <a16:creationId xmlns:a16="http://schemas.microsoft.com/office/drawing/2014/main" id="{A1703E76-E535-C1E5-DEF5-D732539EB59F}"/>
              </a:ext>
            </a:extLst>
          </p:cNvPr>
          <p:cNvSpPr txBox="1"/>
          <p:nvPr/>
        </p:nvSpPr>
        <p:spPr>
          <a:xfrm>
            <a:off x="10526540" y="4937907"/>
            <a:ext cx="1288741" cy="1754326"/>
          </a:xfrm>
          <a:prstGeom prst="rect">
            <a:avLst/>
          </a:prstGeom>
          <a:solidFill>
            <a:schemeClr val="bg1">
              <a:lumMod val="95000"/>
            </a:schemeClr>
          </a:solidFill>
          <a:ln>
            <a:solidFill>
              <a:schemeClr val="tx1"/>
            </a:solidFill>
          </a:ln>
        </p:spPr>
        <p:txBody>
          <a:bodyPr wrap="square" rtlCol="0">
            <a:spAutoFit/>
          </a:bodyPr>
          <a:lstStyle/>
          <a:p>
            <a:pPr algn="ctr"/>
            <a:r>
              <a:rPr lang="en-US" dirty="0"/>
              <a:t>↑ systemic perfusion “Blue blood is better than no blood”</a:t>
            </a:r>
          </a:p>
        </p:txBody>
      </p:sp>
      <p:pic>
        <p:nvPicPr>
          <p:cNvPr id="17" name="Picture 16">
            <a:extLst>
              <a:ext uri="{FF2B5EF4-FFF2-40B4-BE49-F238E27FC236}">
                <a16:creationId xmlns:a16="http://schemas.microsoft.com/office/drawing/2014/main" id="{1E93BF81-639F-2C6B-7543-767B9DCE909B}"/>
              </a:ext>
            </a:extLst>
          </p:cNvPr>
          <p:cNvPicPr>
            <a:picLocks noChangeAspect="1"/>
          </p:cNvPicPr>
          <p:nvPr/>
        </p:nvPicPr>
        <p:blipFill>
          <a:blip r:embed="rId4"/>
          <a:stretch>
            <a:fillRect/>
          </a:stretch>
        </p:blipFill>
        <p:spPr>
          <a:xfrm>
            <a:off x="7328284" y="753056"/>
            <a:ext cx="4682393" cy="5924737"/>
          </a:xfrm>
          <a:prstGeom prst="rect">
            <a:avLst/>
          </a:prstGeom>
        </p:spPr>
      </p:pic>
      <p:sp>
        <p:nvSpPr>
          <p:cNvPr id="18" name="TextBox 17">
            <a:extLst>
              <a:ext uri="{FF2B5EF4-FFF2-40B4-BE49-F238E27FC236}">
                <a16:creationId xmlns:a16="http://schemas.microsoft.com/office/drawing/2014/main" id="{ABCA9167-4320-D036-2153-F2291C916C3B}"/>
              </a:ext>
            </a:extLst>
          </p:cNvPr>
          <p:cNvSpPr txBox="1"/>
          <p:nvPr/>
        </p:nvSpPr>
        <p:spPr>
          <a:xfrm>
            <a:off x="8469864" y="-72805"/>
            <a:ext cx="3518940" cy="830997"/>
          </a:xfrm>
          <a:prstGeom prst="rect">
            <a:avLst/>
          </a:prstGeom>
          <a:solidFill>
            <a:schemeClr val="bg1">
              <a:lumMod val="95000"/>
            </a:schemeClr>
          </a:solidFill>
          <a:ln>
            <a:solidFill>
              <a:schemeClr val="tx1"/>
            </a:solidFill>
          </a:ln>
        </p:spPr>
        <p:txBody>
          <a:bodyPr wrap="square" rtlCol="0">
            <a:spAutoFit/>
          </a:bodyPr>
          <a:lstStyle/>
          <a:p>
            <a:pPr algn="ctr"/>
            <a:r>
              <a:rPr lang="en-US" sz="2400" dirty="0"/>
              <a:t>When to stop IV PGE1 in PPHN?</a:t>
            </a:r>
          </a:p>
        </p:txBody>
      </p:sp>
      <p:sp>
        <p:nvSpPr>
          <p:cNvPr id="19" name="TextBox 18">
            <a:extLst>
              <a:ext uri="{FF2B5EF4-FFF2-40B4-BE49-F238E27FC236}">
                <a16:creationId xmlns:a16="http://schemas.microsoft.com/office/drawing/2014/main" id="{6F8252A3-005F-5732-FD94-8B98B9DA497A}"/>
              </a:ext>
            </a:extLst>
          </p:cNvPr>
          <p:cNvSpPr txBox="1"/>
          <p:nvPr/>
        </p:nvSpPr>
        <p:spPr>
          <a:xfrm>
            <a:off x="5666886" y="2261670"/>
            <a:ext cx="1647825" cy="1754326"/>
          </a:xfrm>
          <a:prstGeom prst="rect">
            <a:avLst/>
          </a:prstGeom>
          <a:solidFill>
            <a:schemeClr val="bg1">
              <a:lumMod val="95000"/>
            </a:schemeClr>
          </a:solidFill>
          <a:ln>
            <a:solidFill>
              <a:schemeClr val="tx1"/>
            </a:solidFill>
          </a:ln>
        </p:spPr>
        <p:txBody>
          <a:bodyPr wrap="square" rtlCol="0">
            <a:spAutoFit/>
          </a:bodyPr>
          <a:lstStyle/>
          <a:p>
            <a:pPr algn="ctr"/>
            <a:r>
              <a:rPr lang="en-US" dirty="0"/>
              <a:t>Shunt becomes L</a:t>
            </a:r>
            <a:r>
              <a:rPr lang="en-US" dirty="0">
                <a:sym typeface="Wingdings" panose="05000000000000000000" pitchFamily="2" charset="2"/>
              </a:rPr>
              <a:t>R and there is no more preductal to postductal SpO</a:t>
            </a:r>
            <a:r>
              <a:rPr lang="en-US" baseline="-25000" dirty="0">
                <a:sym typeface="Wingdings" panose="05000000000000000000" pitchFamily="2" charset="2"/>
              </a:rPr>
              <a:t>2</a:t>
            </a:r>
            <a:r>
              <a:rPr lang="en-US" dirty="0">
                <a:sym typeface="Wingdings" panose="05000000000000000000" pitchFamily="2" charset="2"/>
              </a:rPr>
              <a:t> gradient</a:t>
            </a:r>
            <a:endParaRPr lang="en-US" dirty="0"/>
          </a:p>
        </p:txBody>
      </p:sp>
      <p:sp>
        <p:nvSpPr>
          <p:cNvPr id="20" name="TextBox 19">
            <a:extLst>
              <a:ext uri="{FF2B5EF4-FFF2-40B4-BE49-F238E27FC236}">
                <a16:creationId xmlns:a16="http://schemas.microsoft.com/office/drawing/2014/main" id="{4ACC31AA-171C-3F1A-DBCA-A0F164CD8F3C}"/>
              </a:ext>
            </a:extLst>
          </p:cNvPr>
          <p:cNvSpPr txBox="1"/>
          <p:nvPr/>
        </p:nvSpPr>
        <p:spPr>
          <a:xfrm>
            <a:off x="10780414" y="4106910"/>
            <a:ext cx="1354402" cy="2031325"/>
          </a:xfrm>
          <a:prstGeom prst="rect">
            <a:avLst/>
          </a:prstGeom>
          <a:solidFill>
            <a:schemeClr val="bg1">
              <a:lumMod val="95000"/>
            </a:schemeClr>
          </a:solidFill>
          <a:ln>
            <a:solidFill>
              <a:schemeClr val="tx1"/>
            </a:solidFill>
          </a:ln>
        </p:spPr>
        <p:txBody>
          <a:bodyPr wrap="square" rtlCol="0">
            <a:spAutoFit/>
          </a:bodyPr>
          <a:lstStyle/>
          <a:p>
            <a:pPr algn="ctr"/>
            <a:r>
              <a:rPr lang="en-US" dirty="0"/>
              <a:t>Continuing IV PGE1 with a large L</a:t>
            </a:r>
            <a:r>
              <a:rPr lang="en-US" dirty="0">
                <a:sym typeface="Wingdings" panose="05000000000000000000" pitchFamily="2" charset="2"/>
              </a:rPr>
              <a:t>R shunt can cause pulmonary flooding</a:t>
            </a:r>
            <a:endParaRPr lang="en-US" dirty="0"/>
          </a:p>
        </p:txBody>
      </p:sp>
      <p:sp>
        <p:nvSpPr>
          <p:cNvPr id="21" name="TextBox 20">
            <a:extLst>
              <a:ext uri="{FF2B5EF4-FFF2-40B4-BE49-F238E27FC236}">
                <a16:creationId xmlns:a16="http://schemas.microsoft.com/office/drawing/2014/main" id="{20B48931-5234-E456-5960-D1EB413A7CB1}"/>
              </a:ext>
            </a:extLst>
          </p:cNvPr>
          <p:cNvSpPr txBox="1"/>
          <p:nvPr/>
        </p:nvSpPr>
        <p:spPr>
          <a:xfrm>
            <a:off x="6676802" y="5076406"/>
            <a:ext cx="1687950" cy="1477328"/>
          </a:xfrm>
          <a:prstGeom prst="rect">
            <a:avLst/>
          </a:prstGeom>
          <a:solidFill>
            <a:schemeClr val="bg1">
              <a:lumMod val="95000"/>
            </a:schemeClr>
          </a:solidFill>
          <a:ln>
            <a:solidFill>
              <a:schemeClr val="tx1"/>
            </a:solidFill>
          </a:ln>
        </p:spPr>
        <p:txBody>
          <a:bodyPr wrap="square" rtlCol="0">
            <a:spAutoFit/>
          </a:bodyPr>
          <a:lstStyle/>
          <a:p>
            <a:pPr algn="ctr"/>
            <a:r>
              <a:rPr lang="en-US" dirty="0"/>
              <a:t>Ductal steal L</a:t>
            </a:r>
            <a:r>
              <a:rPr lang="en-US" dirty="0">
                <a:sym typeface="Wingdings" panose="05000000000000000000" pitchFamily="2" charset="2"/>
              </a:rPr>
              <a:t>R</a:t>
            </a:r>
            <a:r>
              <a:rPr lang="en-US" dirty="0"/>
              <a:t> can lead to postductal systemic hypoperfusion</a:t>
            </a:r>
          </a:p>
        </p:txBody>
      </p:sp>
    </p:spTree>
    <p:extLst>
      <p:ext uri="{BB962C8B-B14F-4D97-AF65-F5344CB8AC3E}">
        <p14:creationId xmlns:p14="http://schemas.microsoft.com/office/powerpoint/2010/main" val="310261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5" grpId="0" animBg="1"/>
      <p:bldP spid="16" grpId="0" animBg="1"/>
      <p:bldP spid="18" grpId="0" animBg="1"/>
      <p:bldP spid="19" grpId="0" animBg="1"/>
      <p:bldP spid="20" grpId="0" animBg="1"/>
      <p:bldP spid="2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C5556C9-0EC2-D6E5-B8CC-D077073AF813}"/>
              </a:ext>
            </a:extLst>
          </p:cNvPr>
          <p:cNvSpPr>
            <a:spLocks noGrp="1"/>
          </p:cNvSpPr>
          <p:nvPr>
            <p:ph type="body" sz="quarter" idx="11"/>
          </p:nvPr>
        </p:nvSpPr>
        <p:spPr/>
        <p:txBody>
          <a:bodyPr/>
          <a:lstStyle/>
          <a:p>
            <a:r>
              <a:rPr lang="en-US" dirty="0"/>
              <a:t>Blood Pressure Management</a:t>
            </a:r>
          </a:p>
        </p:txBody>
      </p:sp>
      <p:pic>
        <p:nvPicPr>
          <p:cNvPr id="7" name="Picture 6">
            <a:extLst>
              <a:ext uri="{FF2B5EF4-FFF2-40B4-BE49-F238E27FC236}">
                <a16:creationId xmlns:a16="http://schemas.microsoft.com/office/drawing/2014/main" id="{C4D8EAC9-E933-3EA9-A596-9A594CC8BE6E}"/>
              </a:ext>
            </a:extLst>
          </p:cNvPr>
          <p:cNvPicPr>
            <a:picLocks noChangeAspect="1"/>
          </p:cNvPicPr>
          <p:nvPr/>
        </p:nvPicPr>
        <p:blipFill>
          <a:blip r:embed="rId2"/>
          <a:stretch>
            <a:fillRect/>
          </a:stretch>
        </p:blipFill>
        <p:spPr>
          <a:xfrm>
            <a:off x="88589" y="4979379"/>
            <a:ext cx="12192509" cy="1750194"/>
          </a:xfrm>
          <a:prstGeom prst="rect">
            <a:avLst/>
          </a:prstGeom>
        </p:spPr>
      </p:pic>
      <p:pic>
        <p:nvPicPr>
          <p:cNvPr id="9" name="Picture 8">
            <a:extLst>
              <a:ext uri="{FF2B5EF4-FFF2-40B4-BE49-F238E27FC236}">
                <a16:creationId xmlns:a16="http://schemas.microsoft.com/office/drawing/2014/main" id="{33A117D7-144A-F2D0-4761-67F229452749}"/>
              </a:ext>
            </a:extLst>
          </p:cNvPr>
          <p:cNvPicPr>
            <a:picLocks noChangeAspect="1"/>
          </p:cNvPicPr>
          <p:nvPr/>
        </p:nvPicPr>
        <p:blipFill>
          <a:blip r:embed="rId3"/>
          <a:stretch>
            <a:fillRect/>
          </a:stretch>
        </p:blipFill>
        <p:spPr>
          <a:xfrm>
            <a:off x="-1" y="0"/>
            <a:ext cx="2013735" cy="4537276"/>
          </a:xfrm>
          <a:prstGeom prst="rect">
            <a:avLst/>
          </a:prstGeom>
        </p:spPr>
      </p:pic>
      <p:pic>
        <p:nvPicPr>
          <p:cNvPr id="6" name="Picture 5">
            <a:extLst>
              <a:ext uri="{FF2B5EF4-FFF2-40B4-BE49-F238E27FC236}">
                <a16:creationId xmlns:a16="http://schemas.microsoft.com/office/drawing/2014/main" id="{79ECC6B0-EA56-D564-0221-0C55A825DFA0}"/>
              </a:ext>
            </a:extLst>
          </p:cNvPr>
          <p:cNvPicPr>
            <a:picLocks noChangeAspect="1"/>
          </p:cNvPicPr>
          <p:nvPr/>
        </p:nvPicPr>
        <p:blipFill>
          <a:blip r:embed="rId4"/>
          <a:stretch>
            <a:fillRect/>
          </a:stretch>
        </p:blipFill>
        <p:spPr>
          <a:xfrm>
            <a:off x="9473185" y="0"/>
            <a:ext cx="2609088" cy="4928277"/>
          </a:xfrm>
          <a:prstGeom prst="rect">
            <a:avLst/>
          </a:prstGeom>
        </p:spPr>
      </p:pic>
    </p:spTree>
    <p:extLst>
      <p:ext uri="{BB962C8B-B14F-4D97-AF65-F5344CB8AC3E}">
        <p14:creationId xmlns:p14="http://schemas.microsoft.com/office/powerpoint/2010/main" val="248361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CBABF-CC16-0E34-CEDF-E3D812893E64}"/>
              </a:ext>
            </a:extLst>
          </p:cNvPr>
          <p:cNvSpPr>
            <a:spLocks noGrp="1"/>
          </p:cNvSpPr>
          <p:nvPr>
            <p:ph type="title"/>
          </p:nvPr>
        </p:nvSpPr>
        <p:spPr/>
        <p:txBody>
          <a:bodyPr/>
          <a:lstStyle/>
          <a:p>
            <a:r>
              <a:rPr lang="en-US" dirty="0"/>
              <a:t>Systemic Hypotension</a:t>
            </a:r>
          </a:p>
        </p:txBody>
      </p:sp>
      <p:sp>
        <p:nvSpPr>
          <p:cNvPr id="3" name="Content Placeholder 2">
            <a:extLst>
              <a:ext uri="{FF2B5EF4-FFF2-40B4-BE49-F238E27FC236}">
                <a16:creationId xmlns:a16="http://schemas.microsoft.com/office/drawing/2014/main" id="{C4BCA39B-5914-84FD-2DAC-466F80370926}"/>
              </a:ext>
            </a:extLst>
          </p:cNvPr>
          <p:cNvSpPr>
            <a:spLocks noGrp="1"/>
          </p:cNvSpPr>
          <p:nvPr>
            <p:ph idx="1"/>
          </p:nvPr>
        </p:nvSpPr>
        <p:spPr/>
        <p:txBody>
          <a:bodyPr/>
          <a:lstStyle/>
          <a:p>
            <a:r>
              <a:rPr lang="en-US" dirty="0"/>
              <a:t>After starting IV milrinone in addition to iNO, umbilical arterial blood pressure tracing is 47/25 (mean – 34) mmHg</a:t>
            </a:r>
          </a:p>
          <a:p>
            <a:r>
              <a:rPr lang="en-US" dirty="0"/>
              <a:t>Preductal SpO2: 93%, Postductal: 85%, Lactate: 1.2 mM/L, Urine output – 0.7 ml/kg</a:t>
            </a:r>
          </a:p>
          <a:p>
            <a:r>
              <a:rPr lang="en-US" dirty="0"/>
              <a:t>What is the next step?</a:t>
            </a:r>
          </a:p>
          <a:p>
            <a:pPr marL="514350" indent="-514350">
              <a:buFont typeface="+mj-lt"/>
              <a:buAutoNum type="alphaUcPeriod"/>
            </a:pPr>
            <a:r>
              <a:rPr lang="en-US" dirty="0"/>
              <a:t>Permissive hypotension: continue to monitor lactate and urine output</a:t>
            </a:r>
          </a:p>
          <a:p>
            <a:pPr marL="514350" indent="-514350">
              <a:buFont typeface="+mj-lt"/>
              <a:buAutoNum type="alphaUcPeriod"/>
            </a:pPr>
            <a:r>
              <a:rPr lang="en-US" dirty="0"/>
              <a:t>Check Central venous pressure through UV line</a:t>
            </a:r>
          </a:p>
          <a:p>
            <a:pPr marL="514350" indent="-514350">
              <a:buFont typeface="+mj-lt"/>
              <a:buAutoNum type="alphaUcPeriod"/>
            </a:pPr>
            <a:r>
              <a:rPr lang="en-US" dirty="0"/>
              <a:t>Administer a fluid bolus: 10 ml/kg (normal saline vs. LR)</a:t>
            </a:r>
          </a:p>
          <a:p>
            <a:pPr marL="514350" indent="-514350">
              <a:buFont typeface="+mj-lt"/>
              <a:buAutoNum type="alphaUcPeriod"/>
            </a:pPr>
            <a:r>
              <a:rPr lang="en-US" dirty="0"/>
              <a:t>Start vasopressor (dopamine vs. epinephrine vs. norepinephrine vs. vasopressin)</a:t>
            </a:r>
          </a:p>
        </p:txBody>
      </p:sp>
      <p:sp>
        <p:nvSpPr>
          <p:cNvPr id="4" name="Star: 32 Points 3">
            <a:extLst>
              <a:ext uri="{FF2B5EF4-FFF2-40B4-BE49-F238E27FC236}">
                <a16:creationId xmlns:a16="http://schemas.microsoft.com/office/drawing/2014/main" id="{D53A24D8-D958-5BE5-C11F-084DEEA508A9}"/>
              </a:ext>
            </a:extLst>
          </p:cNvPr>
          <p:cNvSpPr/>
          <p:nvPr/>
        </p:nvSpPr>
        <p:spPr>
          <a:xfrm>
            <a:off x="110516" y="134934"/>
            <a:ext cx="969264" cy="968914"/>
          </a:xfrm>
          <a:prstGeom prst="star32">
            <a:avLst/>
          </a:prstGeom>
          <a:solidFill>
            <a:srgbClr val="FF0000"/>
          </a:solid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6000" b="1" dirty="0">
                <a:ln w="22225">
                  <a:solidFill>
                    <a:schemeClr val="accent2"/>
                  </a:solidFill>
                  <a:prstDash val="solid"/>
                </a:ln>
                <a:solidFill>
                  <a:schemeClr val="accent2">
                    <a:lumMod val="40000"/>
                    <a:lumOff val="60000"/>
                  </a:schemeClr>
                </a:solidFill>
              </a:rPr>
              <a:t>C</a:t>
            </a:r>
          </a:p>
        </p:txBody>
      </p:sp>
    </p:spTree>
    <p:extLst>
      <p:ext uri="{BB962C8B-B14F-4D97-AF65-F5344CB8AC3E}">
        <p14:creationId xmlns:p14="http://schemas.microsoft.com/office/powerpoint/2010/main" val="9159260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77837"/>
            <a:ext cx="12192000" cy="689291"/>
          </a:xfrm>
          <a:prstGeom prst="rect">
            <a:avLst/>
          </a:prstGeom>
          <a:solidFill>
            <a:srgbClr val="C00000"/>
          </a:solidFill>
        </p:spPr>
        <p:txBody>
          <a:bodyPr vert="horz" wrap="square" lIns="0" tIns="12065" rIns="0" bIns="0" rtlCol="0">
            <a:spAutoFit/>
          </a:bodyPr>
          <a:lstStyle/>
          <a:p>
            <a:pPr marL="12700">
              <a:lnSpc>
                <a:spcPct val="100000"/>
              </a:lnSpc>
              <a:spcBef>
                <a:spcPts val="95"/>
              </a:spcBef>
            </a:pPr>
            <a:r>
              <a:rPr lang="en-US" sz="4400" b="1" spc="-5" dirty="0">
                <a:solidFill>
                  <a:srgbClr val="FFFFFF"/>
                </a:solidFill>
                <a:latin typeface="Arial"/>
                <a:cs typeface="Arial"/>
              </a:rPr>
              <a:t>Neonates Do Not Read Physiology Textbooks</a:t>
            </a:r>
            <a:endParaRPr sz="4400" dirty="0">
              <a:latin typeface="Arial"/>
              <a:cs typeface="Arial"/>
            </a:endParaRPr>
          </a:p>
        </p:txBody>
      </p:sp>
      <p:pic>
        <p:nvPicPr>
          <p:cNvPr id="9" name="Picture 8">
            <a:extLst>
              <a:ext uri="{FF2B5EF4-FFF2-40B4-BE49-F238E27FC236}">
                <a16:creationId xmlns:a16="http://schemas.microsoft.com/office/drawing/2014/main" id="{FB109F75-B882-AD31-0EFA-DA6C1877925A}"/>
              </a:ext>
            </a:extLst>
          </p:cNvPr>
          <p:cNvPicPr>
            <a:picLocks noChangeAspect="1"/>
          </p:cNvPicPr>
          <p:nvPr/>
        </p:nvPicPr>
        <p:blipFill>
          <a:blip r:embed="rId2"/>
          <a:stretch>
            <a:fillRect/>
          </a:stretch>
        </p:blipFill>
        <p:spPr>
          <a:xfrm>
            <a:off x="242241" y="1445885"/>
            <a:ext cx="3040891" cy="5220415"/>
          </a:xfrm>
          <a:prstGeom prst="rect">
            <a:avLst/>
          </a:prstGeom>
        </p:spPr>
      </p:pic>
      <p:pic>
        <p:nvPicPr>
          <p:cNvPr id="11" name="Picture 10">
            <a:extLst>
              <a:ext uri="{FF2B5EF4-FFF2-40B4-BE49-F238E27FC236}">
                <a16:creationId xmlns:a16="http://schemas.microsoft.com/office/drawing/2014/main" id="{6D0780E2-1F2A-54A6-94FA-4147069204A9}"/>
              </a:ext>
            </a:extLst>
          </p:cNvPr>
          <p:cNvPicPr>
            <a:picLocks noChangeAspect="1"/>
          </p:cNvPicPr>
          <p:nvPr/>
        </p:nvPicPr>
        <p:blipFill>
          <a:blip r:embed="rId3"/>
          <a:stretch>
            <a:fillRect/>
          </a:stretch>
        </p:blipFill>
        <p:spPr>
          <a:xfrm>
            <a:off x="3685726" y="1325275"/>
            <a:ext cx="5687827" cy="5120977"/>
          </a:xfrm>
          <a:prstGeom prst="rect">
            <a:avLst/>
          </a:prstGeom>
        </p:spPr>
      </p:pic>
    </p:spTree>
    <p:extLst>
      <p:ext uri="{BB962C8B-B14F-4D97-AF65-F5344CB8AC3E}">
        <p14:creationId xmlns:p14="http://schemas.microsoft.com/office/powerpoint/2010/main" val="34677105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504-938E-50E4-D4BE-40304CD05FA0}"/>
              </a:ext>
            </a:extLst>
          </p:cNvPr>
          <p:cNvSpPr>
            <a:spLocks noGrp="1"/>
          </p:cNvSpPr>
          <p:nvPr>
            <p:ph type="title"/>
          </p:nvPr>
        </p:nvSpPr>
        <p:spPr>
          <a:xfrm>
            <a:off x="568504" y="43469"/>
            <a:ext cx="10972800" cy="1143000"/>
          </a:xfrm>
          <a:solidFill>
            <a:srgbClr val="00B0F0"/>
          </a:solidFill>
        </p:spPr>
        <p:txBody>
          <a:bodyPr/>
          <a:lstStyle/>
          <a:p>
            <a:r>
              <a:rPr lang="en-US" dirty="0">
                <a:solidFill>
                  <a:schemeClr val="bg1"/>
                </a:solidFill>
              </a:rPr>
              <a:t>Central Venous Pressure (CVP)</a:t>
            </a:r>
          </a:p>
        </p:txBody>
      </p:sp>
      <p:pic>
        <p:nvPicPr>
          <p:cNvPr id="5" name="Picture 4">
            <a:extLst>
              <a:ext uri="{FF2B5EF4-FFF2-40B4-BE49-F238E27FC236}">
                <a16:creationId xmlns:a16="http://schemas.microsoft.com/office/drawing/2014/main" id="{755FBE9E-450D-7B3C-1283-2CC90B00D853}"/>
              </a:ext>
            </a:extLst>
          </p:cNvPr>
          <p:cNvPicPr>
            <a:picLocks noChangeAspect="1"/>
          </p:cNvPicPr>
          <p:nvPr/>
        </p:nvPicPr>
        <p:blipFill>
          <a:blip r:embed="rId2"/>
          <a:stretch>
            <a:fillRect/>
          </a:stretch>
        </p:blipFill>
        <p:spPr>
          <a:xfrm>
            <a:off x="3559127" y="1309955"/>
            <a:ext cx="4611615" cy="5548045"/>
          </a:xfrm>
          <a:prstGeom prst="rect">
            <a:avLst/>
          </a:prstGeom>
        </p:spPr>
      </p:pic>
      <p:sp>
        <p:nvSpPr>
          <p:cNvPr id="6" name="TextBox 5">
            <a:extLst>
              <a:ext uri="{FF2B5EF4-FFF2-40B4-BE49-F238E27FC236}">
                <a16:creationId xmlns:a16="http://schemas.microsoft.com/office/drawing/2014/main" id="{06227A91-1386-47A0-4833-6AF872C80AF0}"/>
              </a:ext>
            </a:extLst>
          </p:cNvPr>
          <p:cNvSpPr txBox="1"/>
          <p:nvPr/>
        </p:nvSpPr>
        <p:spPr>
          <a:xfrm>
            <a:off x="1715784" y="2555213"/>
            <a:ext cx="2234630" cy="923330"/>
          </a:xfrm>
          <a:prstGeom prst="rect">
            <a:avLst/>
          </a:prstGeom>
          <a:noFill/>
        </p:spPr>
        <p:txBody>
          <a:bodyPr wrap="square" rtlCol="0">
            <a:spAutoFit/>
          </a:bodyPr>
          <a:lstStyle/>
          <a:p>
            <a:r>
              <a:rPr lang="en-US" dirty="0"/>
              <a:t>Transducing a centrally placed UVC can measure CVP</a:t>
            </a:r>
          </a:p>
        </p:txBody>
      </p:sp>
      <p:cxnSp>
        <p:nvCxnSpPr>
          <p:cNvPr id="8" name="Straight Arrow Connector 7">
            <a:extLst>
              <a:ext uri="{FF2B5EF4-FFF2-40B4-BE49-F238E27FC236}">
                <a16:creationId xmlns:a16="http://schemas.microsoft.com/office/drawing/2014/main" id="{A3999C21-AAC5-CDA6-E94E-1CD494C944D9}"/>
              </a:ext>
            </a:extLst>
          </p:cNvPr>
          <p:cNvCxnSpPr/>
          <p:nvPr/>
        </p:nvCxnSpPr>
        <p:spPr>
          <a:xfrm>
            <a:off x="3960688" y="3030876"/>
            <a:ext cx="2008597" cy="3981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836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3E2BDA-7F50-ED20-2423-5FAEDD8E0678}"/>
              </a:ext>
            </a:extLst>
          </p:cNvPr>
          <p:cNvSpPr>
            <a:spLocks noGrp="1"/>
          </p:cNvSpPr>
          <p:nvPr>
            <p:ph type="title"/>
          </p:nvPr>
        </p:nvSpPr>
        <p:spPr/>
        <p:txBody>
          <a:bodyPr/>
          <a:lstStyle/>
          <a:p>
            <a:r>
              <a:rPr lang="en-US" dirty="0"/>
              <a:t>Case: Term MSAF</a:t>
            </a:r>
          </a:p>
        </p:txBody>
      </p:sp>
      <p:sp>
        <p:nvSpPr>
          <p:cNvPr id="5" name="Content Placeholder 4">
            <a:extLst>
              <a:ext uri="{FF2B5EF4-FFF2-40B4-BE49-F238E27FC236}">
                <a16:creationId xmlns:a16="http://schemas.microsoft.com/office/drawing/2014/main" id="{76063AC2-24E5-47E0-B48C-1096C5B0C282}"/>
              </a:ext>
            </a:extLst>
          </p:cNvPr>
          <p:cNvSpPr>
            <a:spLocks noGrp="1"/>
          </p:cNvSpPr>
          <p:nvPr>
            <p:ph idx="1"/>
          </p:nvPr>
        </p:nvSpPr>
        <p:spPr/>
        <p:txBody>
          <a:bodyPr/>
          <a:lstStyle/>
          <a:p>
            <a:r>
              <a:rPr lang="en-US" dirty="0"/>
              <a:t>39-week gestation baby girl</a:t>
            </a:r>
          </a:p>
          <a:p>
            <a:r>
              <a:rPr lang="en-US" dirty="0"/>
              <a:t>MSAF – no tracheal suction</a:t>
            </a:r>
          </a:p>
          <a:p>
            <a:r>
              <a:rPr lang="en-US" dirty="0"/>
              <a:t>Limp at birth: cord management?</a:t>
            </a:r>
          </a:p>
          <a:p>
            <a:endParaRPr lang="en-US" dirty="0"/>
          </a:p>
          <a:p>
            <a:pPr marL="514350" indent="-514350">
              <a:buFont typeface="+mj-lt"/>
              <a:buAutoNum type="alphaUcPeriod"/>
            </a:pPr>
            <a:r>
              <a:rPr lang="en-US" dirty="0"/>
              <a:t>Immediate cord clamping</a:t>
            </a:r>
          </a:p>
          <a:p>
            <a:pPr marL="514350" indent="-514350">
              <a:buFont typeface="+mj-lt"/>
              <a:buAutoNum type="alphaUcPeriod"/>
            </a:pPr>
            <a:r>
              <a:rPr lang="en-US" dirty="0"/>
              <a:t>Delayed cord clamping 60 seconds</a:t>
            </a:r>
          </a:p>
          <a:p>
            <a:pPr marL="514350" indent="-514350">
              <a:buFont typeface="+mj-lt"/>
              <a:buAutoNum type="alphaUcPeriod"/>
            </a:pPr>
            <a:r>
              <a:rPr lang="en-US" dirty="0"/>
              <a:t>Intact umbilical cord milking</a:t>
            </a:r>
          </a:p>
          <a:p>
            <a:pPr marL="514350" indent="-514350">
              <a:buFont typeface="+mj-lt"/>
              <a:buAutoNum type="alphaUcPeriod"/>
            </a:pPr>
            <a:r>
              <a:rPr lang="en-US" dirty="0"/>
              <a:t>Cut </a:t>
            </a:r>
            <a:r>
              <a:rPr lang="en-US" dirty="0" err="1"/>
              <a:t>umblilical</a:t>
            </a:r>
            <a:r>
              <a:rPr lang="en-US" dirty="0"/>
              <a:t> cord milking</a:t>
            </a:r>
          </a:p>
          <a:p>
            <a:endParaRPr lang="en-US" dirty="0"/>
          </a:p>
        </p:txBody>
      </p:sp>
      <p:pic>
        <p:nvPicPr>
          <p:cNvPr id="7" name="Picture 6">
            <a:extLst>
              <a:ext uri="{FF2B5EF4-FFF2-40B4-BE49-F238E27FC236}">
                <a16:creationId xmlns:a16="http://schemas.microsoft.com/office/drawing/2014/main" id="{F2085215-0E28-73EF-A0AC-2B200BA6E9BF}"/>
              </a:ext>
            </a:extLst>
          </p:cNvPr>
          <p:cNvPicPr>
            <a:picLocks noChangeAspect="1"/>
          </p:cNvPicPr>
          <p:nvPr/>
        </p:nvPicPr>
        <p:blipFill>
          <a:blip r:embed="rId2"/>
          <a:stretch>
            <a:fillRect/>
          </a:stretch>
        </p:blipFill>
        <p:spPr>
          <a:xfrm>
            <a:off x="6981799" y="1410033"/>
            <a:ext cx="4912369" cy="4985630"/>
          </a:xfrm>
          <a:prstGeom prst="rect">
            <a:avLst/>
          </a:prstGeom>
        </p:spPr>
      </p:pic>
      <p:sp>
        <p:nvSpPr>
          <p:cNvPr id="8" name="Star: 32 Points 7">
            <a:extLst>
              <a:ext uri="{FF2B5EF4-FFF2-40B4-BE49-F238E27FC236}">
                <a16:creationId xmlns:a16="http://schemas.microsoft.com/office/drawing/2014/main" id="{FFD9A468-7994-74F9-685C-0DC9349AC47D}"/>
              </a:ext>
            </a:extLst>
          </p:cNvPr>
          <p:cNvSpPr/>
          <p:nvPr/>
        </p:nvSpPr>
        <p:spPr>
          <a:xfrm>
            <a:off x="344184" y="246580"/>
            <a:ext cx="724328" cy="726053"/>
          </a:xfrm>
          <a:prstGeom prst="star32">
            <a:avLst/>
          </a:prstGeom>
          <a:solidFill>
            <a:srgbClr val="FF00FF"/>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t>
            </a:r>
          </a:p>
        </p:txBody>
      </p:sp>
    </p:spTree>
    <p:extLst>
      <p:ext uri="{BB962C8B-B14F-4D97-AF65-F5344CB8AC3E}">
        <p14:creationId xmlns:p14="http://schemas.microsoft.com/office/powerpoint/2010/main" val="19019449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88ED2-D746-4F44-8374-B3BFE587E055}"/>
              </a:ext>
            </a:extLst>
          </p:cNvPr>
          <p:cNvSpPr>
            <a:spLocks noGrp="1"/>
          </p:cNvSpPr>
          <p:nvPr>
            <p:ph type="title"/>
          </p:nvPr>
        </p:nvSpPr>
        <p:spPr>
          <a:solidFill>
            <a:srgbClr val="00B0F0"/>
          </a:solidFill>
        </p:spPr>
        <p:txBody>
          <a:bodyPr>
            <a:normAutofit fontScale="90000"/>
          </a:bodyPr>
          <a:lstStyle/>
          <a:p>
            <a:r>
              <a:rPr lang="en-US" dirty="0">
                <a:solidFill>
                  <a:schemeClr val="bg1"/>
                </a:solidFill>
              </a:rPr>
              <a:t>Co-existing PPHN can Increase RA Pressure </a:t>
            </a:r>
            <a:br>
              <a:rPr lang="en-US" dirty="0">
                <a:solidFill>
                  <a:schemeClr val="bg1"/>
                </a:solidFill>
              </a:rPr>
            </a:br>
            <a:r>
              <a:rPr lang="en-US" dirty="0">
                <a:solidFill>
                  <a:schemeClr val="bg1"/>
                </a:solidFill>
              </a:rPr>
              <a:t>(CVP unreliable)</a:t>
            </a:r>
          </a:p>
        </p:txBody>
      </p:sp>
      <p:pic>
        <p:nvPicPr>
          <p:cNvPr id="4" name="Picture 3">
            <a:extLst>
              <a:ext uri="{FF2B5EF4-FFF2-40B4-BE49-F238E27FC236}">
                <a16:creationId xmlns:a16="http://schemas.microsoft.com/office/drawing/2014/main" id="{45F1D2CC-0241-40B1-9B35-52DF13947AA6}"/>
              </a:ext>
            </a:extLst>
          </p:cNvPr>
          <p:cNvPicPr>
            <a:picLocks noChangeAspect="1"/>
          </p:cNvPicPr>
          <p:nvPr/>
        </p:nvPicPr>
        <p:blipFill>
          <a:blip r:embed="rId2"/>
          <a:stretch>
            <a:fillRect/>
          </a:stretch>
        </p:blipFill>
        <p:spPr>
          <a:xfrm>
            <a:off x="326825" y="1451313"/>
            <a:ext cx="4327369" cy="4636125"/>
          </a:xfrm>
          <a:prstGeom prst="rect">
            <a:avLst/>
          </a:prstGeom>
        </p:spPr>
      </p:pic>
      <p:sp>
        <p:nvSpPr>
          <p:cNvPr id="5" name="TextBox 4">
            <a:extLst>
              <a:ext uri="{FF2B5EF4-FFF2-40B4-BE49-F238E27FC236}">
                <a16:creationId xmlns:a16="http://schemas.microsoft.com/office/drawing/2014/main" id="{8FEF2180-5A3B-4232-9241-A13CB19C58D7}"/>
              </a:ext>
            </a:extLst>
          </p:cNvPr>
          <p:cNvSpPr txBox="1"/>
          <p:nvPr/>
        </p:nvSpPr>
        <p:spPr>
          <a:xfrm>
            <a:off x="2214081" y="3976099"/>
            <a:ext cx="1977776" cy="707886"/>
          </a:xfrm>
          <a:prstGeom prst="rect">
            <a:avLst/>
          </a:prstGeom>
          <a:noFill/>
        </p:spPr>
        <p:txBody>
          <a:bodyPr wrap="square" rtlCol="0">
            <a:spAutoFit/>
          </a:bodyPr>
          <a:lstStyle/>
          <a:p>
            <a:pPr algn="ctr"/>
            <a:r>
              <a:rPr lang="en-US" sz="2000" b="1" dirty="0">
                <a:solidFill>
                  <a:schemeClr val="bg1"/>
                </a:solidFill>
              </a:rPr>
              <a:t>↓ Blood Pressure</a:t>
            </a:r>
          </a:p>
        </p:txBody>
      </p:sp>
      <p:sp>
        <p:nvSpPr>
          <p:cNvPr id="7" name="TextBox 6">
            <a:extLst>
              <a:ext uri="{FF2B5EF4-FFF2-40B4-BE49-F238E27FC236}">
                <a16:creationId xmlns:a16="http://schemas.microsoft.com/office/drawing/2014/main" id="{CA8D1583-2EB0-41A7-A0BD-A6EC22BA11AA}"/>
              </a:ext>
            </a:extLst>
          </p:cNvPr>
          <p:cNvSpPr txBox="1"/>
          <p:nvPr/>
        </p:nvSpPr>
        <p:spPr>
          <a:xfrm>
            <a:off x="928099" y="2205875"/>
            <a:ext cx="1977776" cy="1015663"/>
          </a:xfrm>
          <a:prstGeom prst="rect">
            <a:avLst/>
          </a:prstGeom>
          <a:noFill/>
        </p:spPr>
        <p:txBody>
          <a:bodyPr wrap="square" rtlCol="0">
            <a:spAutoFit/>
          </a:bodyPr>
          <a:lstStyle/>
          <a:p>
            <a:pPr algn="ctr"/>
            <a:r>
              <a:rPr lang="en-US" sz="2000" b="1" dirty="0">
                <a:solidFill>
                  <a:schemeClr val="bg1"/>
                </a:solidFill>
              </a:rPr>
              <a:t>↓ Central Venous</a:t>
            </a:r>
          </a:p>
          <a:p>
            <a:pPr algn="ctr"/>
            <a:r>
              <a:rPr lang="en-US" sz="2000" b="1" dirty="0">
                <a:solidFill>
                  <a:schemeClr val="bg1"/>
                </a:solidFill>
              </a:rPr>
              <a:t> Pressure</a:t>
            </a:r>
          </a:p>
        </p:txBody>
      </p:sp>
      <p:grpSp>
        <p:nvGrpSpPr>
          <p:cNvPr id="11" name="Group 10">
            <a:extLst>
              <a:ext uri="{FF2B5EF4-FFF2-40B4-BE49-F238E27FC236}">
                <a16:creationId xmlns:a16="http://schemas.microsoft.com/office/drawing/2014/main" id="{1027B31B-AF5B-46E7-A720-6AF3AB9DA2E2}"/>
              </a:ext>
            </a:extLst>
          </p:cNvPr>
          <p:cNvGrpSpPr/>
          <p:nvPr/>
        </p:nvGrpSpPr>
        <p:grpSpPr>
          <a:xfrm>
            <a:off x="5943600" y="1639343"/>
            <a:ext cx="5754887" cy="4959951"/>
            <a:chOff x="5943600" y="1639343"/>
            <a:chExt cx="5754887" cy="4959951"/>
          </a:xfrm>
        </p:grpSpPr>
        <p:pic>
          <p:nvPicPr>
            <p:cNvPr id="9" name="Picture 8">
              <a:extLst>
                <a:ext uri="{FF2B5EF4-FFF2-40B4-BE49-F238E27FC236}">
                  <a16:creationId xmlns:a16="http://schemas.microsoft.com/office/drawing/2014/main" id="{2C3B7004-F6A9-4628-A6B9-9F31B6832AC0}"/>
                </a:ext>
              </a:extLst>
            </p:cNvPr>
            <p:cNvPicPr>
              <a:picLocks noChangeAspect="1"/>
            </p:cNvPicPr>
            <p:nvPr/>
          </p:nvPicPr>
          <p:blipFill>
            <a:blip r:embed="rId3"/>
            <a:stretch>
              <a:fillRect/>
            </a:stretch>
          </p:blipFill>
          <p:spPr>
            <a:xfrm>
              <a:off x="6272373" y="1639343"/>
              <a:ext cx="4595266" cy="4371039"/>
            </a:xfrm>
            <a:prstGeom prst="rect">
              <a:avLst/>
            </a:prstGeom>
          </p:spPr>
        </p:pic>
        <p:sp>
          <p:nvSpPr>
            <p:cNvPr id="10" name="TextBox 9">
              <a:extLst>
                <a:ext uri="{FF2B5EF4-FFF2-40B4-BE49-F238E27FC236}">
                  <a16:creationId xmlns:a16="http://schemas.microsoft.com/office/drawing/2014/main" id="{5DC384D5-B6B9-413F-B027-AE656CD7ED1C}"/>
                </a:ext>
              </a:extLst>
            </p:cNvPr>
            <p:cNvSpPr txBox="1"/>
            <p:nvPr/>
          </p:nvSpPr>
          <p:spPr>
            <a:xfrm>
              <a:off x="5943600" y="6199184"/>
              <a:ext cx="5754887" cy="400110"/>
            </a:xfrm>
            <a:prstGeom prst="rect">
              <a:avLst/>
            </a:prstGeom>
            <a:solidFill>
              <a:srgbClr val="0070C0"/>
            </a:solidFill>
          </p:spPr>
          <p:txBody>
            <a:bodyPr wrap="square" rtlCol="0">
              <a:spAutoFit/>
            </a:bodyPr>
            <a:lstStyle/>
            <a:p>
              <a:r>
                <a:rPr lang="en-US" sz="2000" b="1" dirty="0">
                  <a:solidFill>
                    <a:schemeClr val="bg1"/>
                  </a:solidFill>
                </a:rPr>
                <a:t>Persistent Pulmonary Hypertension of the Newborn</a:t>
              </a:r>
            </a:p>
          </p:txBody>
        </p:sp>
      </p:grpSp>
      <p:sp>
        <p:nvSpPr>
          <p:cNvPr id="12" name="TextBox 11">
            <a:extLst>
              <a:ext uri="{FF2B5EF4-FFF2-40B4-BE49-F238E27FC236}">
                <a16:creationId xmlns:a16="http://schemas.microsoft.com/office/drawing/2014/main" id="{2F91B014-2C42-48B5-AB3D-1EB35D1C6026}"/>
              </a:ext>
            </a:extLst>
          </p:cNvPr>
          <p:cNvSpPr txBox="1"/>
          <p:nvPr/>
        </p:nvSpPr>
        <p:spPr>
          <a:xfrm>
            <a:off x="8570006" y="3824862"/>
            <a:ext cx="1977776" cy="707886"/>
          </a:xfrm>
          <a:prstGeom prst="rect">
            <a:avLst/>
          </a:prstGeom>
          <a:noFill/>
        </p:spPr>
        <p:txBody>
          <a:bodyPr wrap="square" rtlCol="0">
            <a:spAutoFit/>
          </a:bodyPr>
          <a:lstStyle/>
          <a:p>
            <a:pPr algn="ctr"/>
            <a:r>
              <a:rPr lang="en-US" sz="2000" b="1" dirty="0">
                <a:solidFill>
                  <a:schemeClr val="bg1"/>
                </a:solidFill>
              </a:rPr>
              <a:t>↓ Blood Pressure</a:t>
            </a:r>
          </a:p>
        </p:txBody>
      </p:sp>
      <p:sp>
        <p:nvSpPr>
          <p:cNvPr id="13" name="Arrow: Right 12">
            <a:extLst>
              <a:ext uri="{FF2B5EF4-FFF2-40B4-BE49-F238E27FC236}">
                <a16:creationId xmlns:a16="http://schemas.microsoft.com/office/drawing/2014/main" id="{2A30D039-054E-4647-875F-23654DF5F427}"/>
              </a:ext>
            </a:extLst>
          </p:cNvPr>
          <p:cNvSpPr/>
          <p:nvPr/>
        </p:nvSpPr>
        <p:spPr>
          <a:xfrm>
            <a:off x="8821043" y="2383846"/>
            <a:ext cx="965771" cy="547705"/>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DD55362-4891-449F-A194-822F1038C179}"/>
              </a:ext>
            </a:extLst>
          </p:cNvPr>
          <p:cNvSpPr txBox="1"/>
          <p:nvPr/>
        </p:nvSpPr>
        <p:spPr>
          <a:xfrm>
            <a:off x="9786814" y="5170303"/>
            <a:ext cx="1977776" cy="707886"/>
          </a:xfrm>
          <a:prstGeom prst="rect">
            <a:avLst/>
          </a:prstGeom>
          <a:noFill/>
        </p:spPr>
        <p:txBody>
          <a:bodyPr wrap="square" rtlCol="0">
            <a:spAutoFit/>
          </a:bodyPr>
          <a:lstStyle/>
          <a:p>
            <a:pPr algn="ctr"/>
            <a:r>
              <a:rPr lang="en-US" sz="2000" b="1" dirty="0"/>
              <a:t>Reduce Blood Flow</a:t>
            </a:r>
          </a:p>
        </p:txBody>
      </p:sp>
      <p:sp>
        <p:nvSpPr>
          <p:cNvPr id="15" name="TextBox 14">
            <a:extLst>
              <a:ext uri="{FF2B5EF4-FFF2-40B4-BE49-F238E27FC236}">
                <a16:creationId xmlns:a16="http://schemas.microsoft.com/office/drawing/2014/main" id="{ACD379FA-D4F1-4E2A-9969-5C78EC8502A8}"/>
              </a:ext>
            </a:extLst>
          </p:cNvPr>
          <p:cNvSpPr txBox="1"/>
          <p:nvPr/>
        </p:nvSpPr>
        <p:spPr>
          <a:xfrm>
            <a:off x="10038680" y="3187307"/>
            <a:ext cx="1977776" cy="400110"/>
          </a:xfrm>
          <a:prstGeom prst="rect">
            <a:avLst/>
          </a:prstGeom>
          <a:solidFill>
            <a:srgbClr val="0070C0"/>
          </a:solid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↑Cyanosis</a:t>
            </a:r>
            <a:endParaRPr lang="en-US" sz="2000" b="1" dirty="0">
              <a:solidFill>
                <a:schemeClr val="bg1"/>
              </a:solidFill>
            </a:endParaRPr>
          </a:p>
        </p:txBody>
      </p:sp>
      <p:sp>
        <p:nvSpPr>
          <p:cNvPr id="16" name="Arrow: Right 15">
            <a:extLst>
              <a:ext uri="{FF2B5EF4-FFF2-40B4-BE49-F238E27FC236}">
                <a16:creationId xmlns:a16="http://schemas.microsoft.com/office/drawing/2014/main" id="{9F675EF2-FC5A-4B01-AA0D-00013AE71933}"/>
              </a:ext>
            </a:extLst>
          </p:cNvPr>
          <p:cNvSpPr/>
          <p:nvPr/>
        </p:nvSpPr>
        <p:spPr>
          <a:xfrm rot="16200000">
            <a:off x="7475278" y="3219361"/>
            <a:ext cx="965771" cy="547705"/>
          </a:xfrm>
          <a:prstGeom prst="rightArrow">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D103E2D-3605-4CD5-89C1-645B5D8785A2}"/>
              </a:ext>
            </a:extLst>
          </p:cNvPr>
          <p:cNvSpPr txBox="1"/>
          <p:nvPr/>
        </p:nvSpPr>
        <p:spPr>
          <a:xfrm>
            <a:off x="6969275" y="2223665"/>
            <a:ext cx="1977776"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a:t>
            </a:r>
            <a:r>
              <a:rPr lang="en-US" sz="2000" b="1" dirty="0">
                <a:solidFill>
                  <a:schemeClr val="bg1"/>
                </a:solidFill>
              </a:rPr>
              <a:t> Right atrial</a:t>
            </a:r>
          </a:p>
          <a:p>
            <a:pPr algn="ctr"/>
            <a:r>
              <a:rPr lang="en-US" sz="2000" b="1" dirty="0">
                <a:solidFill>
                  <a:schemeClr val="bg1"/>
                </a:solidFill>
              </a:rPr>
              <a:t> Pressure</a:t>
            </a:r>
          </a:p>
        </p:txBody>
      </p:sp>
      <p:sp>
        <p:nvSpPr>
          <p:cNvPr id="3" name="Freeform: Shape 2">
            <a:extLst>
              <a:ext uri="{FF2B5EF4-FFF2-40B4-BE49-F238E27FC236}">
                <a16:creationId xmlns:a16="http://schemas.microsoft.com/office/drawing/2014/main" id="{11682F45-2482-5409-C901-6E3F2C6B85AC}"/>
              </a:ext>
            </a:extLst>
          </p:cNvPr>
          <p:cNvSpPr/>
          <p:nvPr/>
        </p:nvSpPr>
        <p:spPr>
          <a:xfrm>
            <a:off x="380144" y="2721458"/>
            <a:ext cx="1047964" cy="2446443"/>
          </a:xfrm>
          <a:custGeom>
            <a:avLst/>
            <a:gdLst>
              <a:gd name="connsiteX0" fmla="*/ 35959 w 1047964"/>
              <a:gd name="connsiteY0" fmla="*/ 2446443 h 2446443"/>
              <a:gd name="connsiteX1" fmla="*/ 35959 w 1047964"/>
              <a:gd name="connsiteY1" fmla="*/ 2446443 h 2446443"/>
              <a:gd name="connsiteX2" fmla="*/ 25685 w 1047964"/>
              <a:gd name="connsiteY2" fmla="*/ 2297468 h 2446443"/>
              <a:gd name="connsiteX3" fmla="*/ 0 w 1047964"/>
              <a:gd name="connsiteY3" fmla="*/ 1357382 h 2446443"/>
              <a:gd name="connsiteX4" fmla="*/ 15411 w 1047964"/>
              <a:gd name="connsiteY4" fmla="*/ 1018335 h 2446443"/>
              <a:gd name="connsiteX5" fmla="*/ 41096 w 1047964"/>
              <a:gd name="connsiteY5" fmla="*/ 946416 h 2446443"/>
              <a:gd name="connsiteX6" fmla="*/ 51371 w 1047964"/>
              <a:gd name="connsiteY6" fmla="*/ 884771 h 2446443"/>
              <a:gd name="connsiteX7" fmla="*/ 66782 w 1047964"/>
              <a:gd name="connsiteY7" fmla="*/ 776893 h 2446443"/>
              <a:gd name="connsiteX8" fmla="*/ 77056 w 1047964"/>
              <a:gd name="connsiteY8" fmla="*/ 761481 h 2446443"/>
              <a:gd name="connsiteX9" fmla="*/ 92467 w 1047964"/>
              <a:gd name="connsiteY9" fmla="*/ 735796 h 2446443"/>
              <a:gd name="connsiteX10" fmla="*/ 102741 w 1047964"/>
              <a:gd name="connsiteY10" fmla="*/ 699836 h 2446443"/>
              <a:gd name="connsiteX11" fmla="*/ 148975 w 1047964"/>
              <a:gd name="connsiteY11" fmla="*/ 663877 h 2446443"/>
              <a:gd name="connsiteX12" fmla="*/ 164386 w 1047964"/>
              <a:gd name="connsiteY12" fmla="*/ 581684 h 2446443"/>
              <a:gd name="connsiteX13" fmla="*/ 184935 w 1047964"/>
              <a:gd name="connsiteY13" fmla="*/ 566272 h 2446443"/>
              <a:gd name="connsiteX14" fmla="*/ 220894 w 1047964"/>
              <a:gd name="connsiteY14" fmla="*/ 499490 h 2446443"/>
              <a:gd name="connsiteX15" fmla="*/ 246580 w 1047964"/>
              <a:gd name="connsiteY15" fmla="*/ 473805 h 2446443"/>
              <a:gd name="connsiteX16" fmla="*/ 256854 w 1047964"/>
              <a:gd name="connsiteY16" fmla="*/ 427571 h 2446443"/>
              <a:gd name="connsiteX17" fmla="*/ 282539 w 1047964"/>
              <a:gd name="connsiteY17" fmla="*/ 412160 h 2446443"/>
              <a:gd name="connsiteX18" fmla="*/ 344184 w 1047964"/>
              <a:gd name="connsiteY18" fmla="*/ 365926 h 2446443"/>
              <a:gd name="connsiteX19" fmla="*/ 375007 w 1047964"/>
              <a:gd name="connsiteY19" fmla="*/ 294007 h 2446443"/>
              <a:gd name="connsiteX20" fmla="*/ 400692 w 1047964"/>
              <a:gd name="connsiteY20" fmla="*/ 288870 h 2446443"/>
              <a:gd name="connsiteX21" fmla="*/ 426377 w 1047964"/>
              <a:gd name="connsiteY21" fmla="*/ 258048 h 2446443"/>
              <a:gd name="connsiteX22" fmla="*/ 462337 w 1047964"/>
              <a:gd name="connsiteY22" fmla="*/ 216951 h 2446443"/>
              <a:gd name="connsiteX23" fmla="*/ 523982 w 1047964"/>
              <a:gd name="connsiteY23" fmla="*/ 191266 h 2446443"/>
              <a:gd name="connsiteX24" fmla="*/ 575353 w 1047964"/>
              <a:gd name="connsiteY24" fmla="*/ 145032 h 2446443"/>
              <a:gd name="connsiteX25" fmla="*/ 683231 w 1047964"/>
              <a:gd name="connsiteY25" fmla="*/ 119346 h 2446443"/>
              <a:gd name="connsiteX26" fmla="*/ 739739 w 1047964"/>
              <a:gd name="connsiteY26" fmla="*/ 98798 h 2446443"/>
              <a:gd name="connsiteX27" fmla="*/ 775699 w 1047964"/>
              <a:gd name="connsiteY27" fmla="*/ 88524 h 2446443"/>
              <a:gd name="connsiteX28" fmla="*/ 791110 w 1047964"/>
              <a:gd name="connsiteY28" fmla="*/ 62839 h 2446443"/>
              <a:gd name="connsiteX29" fmla="*/ 816795 w 1047964"/>
              <a:gd name="connsiteY29" fmla="*/ 52564 h 2446443"/>
              <a:gd name="connsiteX30" fmla="*/ 878440 w 1047964"/>
              <a:gd name="connsiteY30" fmla="*/ 37153 h 2446443"/>
              <a:gd name="connsiteX31" fmla="*/ 970908 w 1047964"/>
              <a:gd name="connsiteY31" fmla="*/ 11468 h 2446443"/>
              <a:gd name="connsiteX32" fmla="*/ 1047964 w 1047964"/>
              <a:gd name="connsiteY32" fmla="*/ 1194 h 244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47964" h="2446443">
                <a:moveTo>
                  <a:pt x="35959" y="2446443"/>
                </a:moveTo>
                <a:lnTo>
                  <a:pt x="35959" y="2446443"/>
                </a:lnTo>
                <a:cubicBezTo>
                  <a:pt x="32534" y="2396785"/>
                  <a:pt x="26929" y="2347229"/>
                  <a:pt x="25685" y="2297468"/>
                </a:cubicBezTo>
                <a:cubicBezTo>
                  <a:pt x="2020" y="1350868"/>
                  <a:pt x="58980" y="1711268"/>
                  <a:pt x="0" y="1357382"/>
                </a:cubicBezTo>
                <a:cubicBezTo>
                  <a:pt x="5137" y="1244366"/>
                  <a:pt x="4154" y="1130906"/>
                  <a:pt x="15411" y="1018335"/>
                </a:cubicBezTo>
                <a:cubicBezTo>
                  <a:pt x="17944" y="993005"/>
                  <a:pt x="34478" y="970997"/>
                  <a:pt x="41096" y="946416"/>
                </a:cubicBezTo>
                <a:cubicBezTo>
                  <a:pt x="46512" y="926300"/>
                  <a:pt x="48250" y="905368"/>
                  <a:pt x="51371" y="884771"/>
                </a:cubicBezTo>
                <a:cubicBezTo>
                  <a:pt x="56813" y="848857"/>
                  <a:pt x="59374" y="812454"/>
                  <a:pt x="66782" y="776893"/>
                </a:cubicBezTo>
                <a:cubicBezTo>
                  <a:pt x="68041" y="770849"/>
                  <a:pt x="73784" y="766717"/>
                  <a:pt x="77056" y="761481"/>
                </a:cubicBezTo>
                <a:cubicBezTo>
                  <a:pt x="82348" y="753014"/>
                  <a:pt x="87330" y="744358"/>
                  <a:pt x="92467" y="735796"/>
                </a:cubicBezTo>
                <a:cubicBezTo>
                  <a:pt x="95892" y="723809"/>
                  <a:pt x="95039" y="709638"/>
                  <a:pt x="102741" y="699836"/>
                </a:cubicBezTo>
                <a:cubicBezTo>
                  <a:pt x="114803" y="684484"/>
                  <a:pt x="148975" y="663877"/>
                  <a:pt x="148975" y="663877"/>
                </a:cubicBezTo>
                <a:cubicBezTo>
                  <a:pt x="154112" y="636479"/>
                  <a:pt x="154749" y="607840"/>
                  <a:pt x="164386" y="581684"/>
                </a:cubicBezTo>
                <a:cubicBezTo>
                  <a:pt x="167346" y="573650"/>
                  <a:pt x="180084" y="573328"/>
                  <a:pt x="184935" y="566272"/>
                </a:cubicBezTo>
                <a:cubicBezTo>
                  <a:pt x="199258" y="545438"/>
                  <a:pt x="206870" y="520526"/>
                  <a:pt x="220894" y="499490"/>
                </a:cubicBezTo>
                <a:cubicBezTo>
                  <a:pt x="227610" y="489415"/>
                  <a:pt x="246580" y="473805"/>
                  <a:pt x="246580" y="473805"/>
                </a:cubicBezTo>
                <a:cubicBezTo>
                  <a:pt x="250005" y="458394"/>
                  <a:pt x="248899" y="441208"/>
                  <a:pt x="256854" y="427571"/>
                </a:cubicBezTo>
                <a:cubicBezTo>
                  <a:pt x="261885" y="418947"/>
                  <a:pt x="274414" y="417963"/>
                  <a:pt x="282539" y="412160"/>
                </a:cubicBezTo>
                <a:cubicBezTo>
                  <a:pt x="401785" y="326984"/>
                  <a:pt x="290981" y="401394"/>
                  <a:pt x="344184" y="365926"/>
                </a:cubicBezTo>
                <a:cubicBezTo>
                  <a:pt x="354458" y="341953"/>
                  <a:pt x="359583" y="315040"/>
                  <a:pt x="375007" y="294007"/>
                </a:cubicBezTo>
                <a:cubicBezTo>
                  <a:pt x="380170" y="286966"/>
                  <a:pt x="393539" y="293877"/>
                  <a:pt x="400692" y="288870"/>
                </a:cubicBezTo>
                <a:cubicBezTo>
                  <a:pt x="411648" y="281201"/>
                  <a:pt x="419368" y="269438"/>
                  <a:pt x="426377" y="258048"/>
                </a:cubicBezTo>
                <a:cubicBezTo>
                  <a:pt x="453942" y="213256"/>
                  <a:pt x="424064" y="226519"/>
                  <a:pt x="462337" y="216951"/>
                </a:cubicBezTo>
                <a:cubicBezTo>
                  <a:pt x="497865" y="193265"/>
                  <a:pt x="454523" y="220208"/>
                  <a:pt x="523982" y="191266"/>
                </a:cubicBezTo>
                <a:cubicBezTo>
                  <a:pt x="549888" y="180472"/>
                  <a:pt x="544936" y="160964"/>
                  <a:pt x="575353" y="145032"/>
                </a:cubicBezTo>
                <a:cubicBezTo>
                  <a:pt x="606685" y="128621"/>
                  <a:pt x="647955" y="124386"/>
                  <a:pt x="683231" y="119346"/>
                </a:cubicBezTo>
                <a:cubicBezTo>
                  <a:pt x="702067" y="112497"/>
                  <a:pt x="720725" y="105136"/>
                  <a:pt x="739739" y="98798"/>
                </a:cubicBezTo>
                <a:cubicBezTo>
                  <a:pt x="751566" y="94856"/>
                  <a:pt x="765486" y="95673"/>
                  <a:pt x="775699" y="88524"/>
                </a:cubicBezTo>
                <a:cubicBezTo>
                  <a:pt x="783879" y="82798"/>
                  <a:pt x="783596" y="69414"/>
                  <a:pt x="791110" y="62839"/>
                </a:cubicBezTo>
                <a:cubicBezTo>
                  <a:pt x="798050" y="56767"/>
                  <a:pt x="807948" y="55166"/>
                  <a:pt x="816795" y="52564"/>
                </a:cubicBezTo>
                <a:cubicBezTo>
                  <a:pt x="837115" y="46587"/>
                  <a:pt x="859085" y="45755"/>
                  <a:pt x="878440" y="37153"/>
                </a:cubicBezTo>
                <a:cubicBezTo>
                  <a:pt x="938844" y="10307"/>
                  <a:pt x="907912" y="18467"/>
                  <a:pt x="970908" y="11468"/>
                </a:cubicBezTo>
                <a:cubicBezTo>
                  <a:pt x="1012492" y="-5166"/>
                  <a:pt x="987372" y="1194"/>
                  <a:pt x="1047964" y="1194"/>
                </a:cubicBezTo>
              </a:path>
            </a:pathLst>
          </a:cu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6280BB6-D481-990B-98DB-AE81FDDD4D00}"/>
              </a:ext>
            </a:extLst>
          </p:cNvPr>
          <p:cNvSpPr/>
          <p:nvPr/>
        </p:nvSpPr>
        <p:spPr>
          <a:xfrm>
            <a:off x="383571" y="2730022"/>
            <a:ext cx="1047964" cy="2446443"/>
          </a:xfrm>
          <a:custGeom>
            <a:avLst/>
            <a:gdLst>
              <a:gd name="connsiteX0" fmla="*/ 35959 w 1047964"/>
              <a:gd name="connsiteY0" fmla="*/ 2446443 h 2446443"/>
              <a:gd name="connsiteX1" fmla="*/ 35959 w 1047964"/>
              <a:gd name="connsiteY1" fmla="*/ 2446443 h 2446443"/>
              <a:gd name="connsiteX2" fmla="*/ 25685 w 1047964"/>
              <a:gd name="connsiteY2" fmla="*/ 2297468 h 2446443"/>
              <a:gd name="connsiteX3" fmla="*/ 0 w 1047964"/>
              <a:gd name="connsiteY3" fmla="*/ 1357382 h 2446443"/>
              <a:gd name="connsiteX4" fmla="*/ 15411 w 1047964"/>
              <a:gd name="connsiteY4" fmla="*/ 1018335 h 2446443"/>
              <a:gd name="connsiteX5" fmla="*/ 41096 w 1047964"/>
              <a:gd name="connsiteY5" fmla="*/ 946416 h 2446443"/>
              <a:gd name="connsiteX6" fmla="*/ 51371 w 1047964"/>
              <a:gd name="connsiteY6" fmla="*/ 884771 h 2446443"/>
              <a:gd name="connsiteX7" fmla="*/ 66782 w 1047964"/>
              <a:gd name="connsiteY7" fmla="*/ 776893 h 2446443"/>
              <a:gd name="connsiteX8" fmla="*/ 77056 w 1047964"/>
              <a:gd name="connsiteY8" fmla="*/ 761481 h 2446443"/>
              <a:gd name="connsiteX9" fmla="*/ 92467 w 1047964"/>
              <a:gd name="connsiteY9" fmla="*/ 735796 h 2446443"/>
              <a:gd name="connsiteX10" fmla="*/ 102741 w 1047964"/>
              <a:gd name="connsiteY10" fmla="*/ 699836 h 2446443"/>
              <a:gd name="connsiteX11" fmla="*/ 148975 w 1047964"/>
              <a:gd name="connsiteY11" fmla="*/ 663877 h 2446443"/>
              <a:gd name="connsiteX12" fmla="*/ 164386 w 1047964"/>
              <a:gd name="connsiteY12" fmla="*/ 581684 h 2446443"/>
              <a:gd name="connsiteX13" fmla="*/ 184935 w 1047964"/>
              <a:gd name="connsiteY13" fmla="*/ 566272 h 2446443"/>
              <a:gd name="connsiteX14" fmla="*/ 220894 w 1047964"/>
              <a:gd name="connsiteY14" fmla="*/ 499490 h 2446443"/>
              <a:gd name="connsiteX15" fmla="*/ 246580 w 1047964"/>
              <a:gd name="connsiteY15" fmla="*/ 473805 h 2446443"/>
              <a:gd name="connsiteX16" fmla="*/ 256854 w 1047964"/>
              <a:gd name="connsiteY16" fmla="*/ 427571 h 2446443"/>
              <a:gd name="connsiteX17" fmla="*/ 282539 w 1047964"/>
              <a:gd name="connsiteY17" fmla="*/ 412160 h 2446443"/>
              <a:gd name="connsiteX18" fmla="*/ 344184 w 1047964"/>
              <a:gd name="connsiteY18" fmla="*/ 365926 h 2446443"/>
              <a:gd name="connsiteX19" fmla="*/ 375007 w 1047964"/>
              <a:gd name="connsiteY19" fmla="*/ 294007 h 2446443"/>
              <a:gd name="connsiteX20" fmla="*/ 400692 w 1047964"/>
              <a:gd name="connsiteY20" fmla="*/ 288870 h 2446443"/>
              <a:gd name="connsiteX21" fmla="*/ 426377 w 1047964"/>
              <a:gd name="connsiteY21" fmla="*/ 258048 h 2446443"/>
              <a:gd name="connsiteX22" fmla="*/ 462337 w 1047964"/>
              <a:gd name="connsiteY22" fmla="*/ 216951 h 2446443"/>
              <a:gd name="connsiteX23" fmla="*/ 523982 w 1047964"/>
              <a:gd name="connsiteY23" fmla="*/ 191266 h 2446443"/>
              <a:gd name="connsiteX24" fmla="*/ 575353 w 1047964"/>
              <a:gd name="connsiteY24" fmla="*/ 145032 h 2446443"/>
              <a:gd name="connsiteX25" fmla="*/ 683231 w 1047964"/>
              <a:gd name="connsiteY25" fmla="*/ 119346 h 2446443"/>
              <a:gd name="connsiteX26" fmla="*/ 739739 w 1047964"/>
              <a:gd name="connsiteY26" fmla="*/ 98798 h 2446443"/>
              <a:gd name="connsiteX27" fmla="*/ 775699 w 1047964"/>
              <a:gd name="connsiteY27" fmla="*/ 88524 h 2446443"/>
              <a:gd name="connsiteX28" fmla="*/ 791110 w 1047964"/>
              <a:gd name="connsiteY28" fmla="*/ 62839 h 2446443"/>
              <a:gd name="connsiteX29" fmla="*/ 816795 w 1047964"/>
              <a:gd name="connsiteY29" fmla="*/ 52564 h 2446443"/>
              <a:gd name="connsiteX30" fmla="*/ 878440 w 1047964"/>
              <a:gd name="connsiteY30" fmla="*/ 37153 h 2446443"/>
              <a:gd name="connsiteX31" fmla="*/ 970908 w 1047964"/>
              <a:gd name="connsiteY31" fmla="*/ 11468 h 2446443"/>
              <a:gd name="connsiteX32" fmla="*/ 1047964 w 1047964"/>
              <a:gd name="connsiteY32" fmla="*/ 1194 h 244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47964" h="2446443">
                <a:moveTo>
                  <a:pt x="35959" y="2446443"/>
                </a:moveTo>
                <a:lnTo>
                  <a:pt x="35959" y="2446443"/>
                </a:lnTo>
                <a:cubicBezTo>
                  <a:pt x="32534" y="2396785"/>
                  <a:pt x="26929" y="2347229"/>
                  <a:pt x="25685" y="2297468"/>
                </a:cubicBezTo>
                <a:cubicBezTo>
                  <a:pt x="2020" y="1350868"/>
                  <a:pt x="58980" y="1711268"/>
                  <a:pt x="0" y="1357382"/>
                </a:cubicBezTo>
                <a:cubicBezTo>
                  <a:pt x="5137" y="1244366"/>
                  <a:pt x="4154" y="1130906"/>
                  <a:pt x="15411" y="1018335"/>
                </a:cubicBezTo>
                <a:cubicBezTo>
                  <a:pt x="17944" y="993005"/>
                  <a:pt x="34478" y="970997"/>
                  <a:pt x="41096" y="946416"/>
                </a:cubicBezTo>
                <a:cubicBezTo>
                  <a:pt x="46512" y="926300"/>
                  <a:pt x="48250" y="905368"/>
                  <a:pt x="51371" y="884771"/>
                </a:cubicBezTo>
                <a:cubicBezTo>
                  <a:pt x="56813" y="848857"/>
                  <a:pt x="59374" y="812454"/>
                  <a:pt x="66782" y="776893"/>
                </a:cubicBezTo>
                <a:cubicBezTo>
                  <a:pt x="68041" y="770849"/>
                  <a:pt x="73784" y="766717"/>
                  <a:pt x="77056" y="761481"/>
                </a:cubicBezTo>
                <a:cubicBezTo>
                  <a:pt x="82348" y="753014"/>
                  <a:pt x="87330" y="744358"/>
                  <a:pt x="92467" y="735796"/>
                </a:cubicBezTo>
                <a:cubicBezTo>
                  <a:pt x="95892" y="723809"/>
                  <a:pt x="95039" y="709638"/>
                  <a:pt x="102741" y="699836"/>
                </a:cubicBezTo>
                <a:cubicBezTo>
                  <a:pt x="114803" y="684484"/>
                  <a:pt x="148975" y="663877"/>
                  <a:pt x="148975" y="663877"/>
                </a:cubicBezTo>
                <a:cubicBezTo>
                  <a:pt x="154112" y="636479"/>
                  <a:pt x="154749" y="607840"/>
                  <a:pt x="164386" y="581684"/>
                </a:cubicBezTo>
                <a:cubicBezTo>
                  <a:pt x="167346" y="573650"/>
                  <a:pt x="180084" y="573328"/>
                  <a:pt x="184935" y="566272"/>
                </a:cubicBezTo>
                <a:cubicBezTo>
                  <a:pt x="199258" y="545438"/>
                  <a:pt x="206870" y="520526"/>
                  <a:pt x="220894" y="499490"/>
                </a:cubicBezTo>
                <a:cubicBezTo>
                  <a:pt x="227610" y="489415"/>
                  <a:pt x="246580" y="473805"/>
                  <a:pt x="246580" y="473805"/>
                </a:cubicBezTo>
                <a:cubicBezTo>
                  <a:pt x="250005" y="458394"/>
                  <a:pt x="248899" y="441208"/>
                  <a:pt x="256854" y="427571"/>
                </a:cubicBezTo>
                <a:cubicBezTo>
                  <a:pt x="261885" y="418947"/>
                  <a:pt x="274414" y="417963"/>
                  <a:pt x="282539" y="412160"/>
                </a:cubicBezTo>
                <a:cubicBezTo>
                  <a:pt x="401785" y="326984"/>
                  <a:pt x="290981" y="401394"/>
                  <a:pt x="344184" y="365926"/>
                </a:cubicBezTo>
                <a:cubicBezTo>
                  <a:pt x="354458" y="341953"/>
                  <a:pt x="359583" y="315040"/>
                  <a:pt x="375007" y="294007"/>
                </a:cubicBezTo>
                <a:cubicBezTo>
                  <a:pt x="380170" y="286966"/>
                  <a:pt x="393539" y="293877"/>
                  <a:pt x="400692" y="288870"/>
                </a:cubicBezTo>
                <a:cubicBezTo>
                  <a:pt x="411648" y="281201"/>
                  <a:pt x="419368" y="269438"/>
                  <a:pt x="426377" y="258048"/>
                </a:cubicBezTo>
                <a:cubicBezTo>
                  <a:pt x="453942" y="213256"/>
                  <a:pt x="424064" y="226519"/>
                  <a:pt x="462337" y="216951"/>
                </a:cubicBezTo>
                <a:cubicBezTo>
                  <a:pt x="497865" y="193265"/>
                  <a:pt x="454523" y="220208"/>
                  <a:pt x="523982" y="191266"/>
                </a:cubicBezTo>
                <a:cubicBezTo>
                  <a:pt x="549888" y="180472"/>
                  <a:pt x="544936" y="160964"/>
                  <a:pt x="575353" y="145032"/>
                </a:cubicBezTo>
                <a:cubicBezTo>
                  <a:pt x="606685" y="128621"/>
                  <a:pt x="647955" y="124386"/>
                  <a:pt x="683231" y="119346"/>
                </a:cubicBezTo>
                <a:cubicBezTo>
                  <a:pt x="702067" y="112497"/>
                  <a:pt x="720725" y="105136"/>
                  <a:pt x="739739" y="98798"/>
                </a:cubicBezTo>
                <a:cubicBezTo>
                  <a:pt x="751566" y="94856"/>
                  <a:pt x="765486" y="95673"/>
                  <a:pt x="775699" y="88524"/>
                </a:cubicBezTo>
                <a:cubicBezTo>
                  <a:pt x="783879" y="82798"/>
                  <a:pt x="783596" y="69414"/>
                  <a:pt x="791110" y="62839"/>
                </a:cubicBezTo>
                <a:cubicBezTo>
                  <a:pt x="798050" y="56767"/>
                  <a:pt x="807948" y="55166"/>
                  <a:pt x="816795" y="52564"/>
                </a:cubicBezTo>
                <a:cubicBezTo>
                  <a:pt x="837115" y="46587"/>
                  <a:pt x="859085" y="45755"/>
                  <a:pt x="878440" y="37153"/>
                </a:cubicBezTo>
                <a:cubicBezTo>
                  <a:pt x="938844" y="10307"/>
                  <a:pt x="907912" y="18467"/>
                  <a:pt x="970908" y="11468"/>
                </a:cubicBezTo>
                <a:cubicBezTo>
                  <a:pt x="1012492" y="-5166"/>
                  <a:pt x="987372" y="1194"/>
                  <a:pt x="1047964" y="1194"/>
                </a:cubicBezTo>
              </a:path>
            </a:pathLst>
          </a:cu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EFB9317-A9BD-11B1-A5E6-02368D009956}"/>
              </a:ext>
            </a:extLst>
          </p:cNvPr>
          <p:cNvSpPr/>
          <p:nvPr/>
        </p:nvSpPr>
        <p:spPr>
          <a:xfrm>
            <a:off x="530834" y="2882422"/>
            <a:ext cx="1047964" cy="2446443"/>
          </a:xfrm>
          <a:custGeom>
            <a:avLst/>
            <a:gdLst>
              <a:gd name="connsiteX0" fmla="*/ 35959 w 1047964"/>
              <a:gd name="connsiteY0" fmla="*/ 2446443 h 2446443"/>
              <a:gd name="connsiteX1" fmla="*/ 35959 w 1047964"/>
              <a:gd name="connsiteY1" fmla="*/ 2446443 h 2446443"/>
              <a:gd name="connsiteX2" fmla="*/ 25685 w 1047964"/>
              <a:gd name="connsiteY2" fmla="*/ 2297468 h 2446443"/>
              <a:gd name="connsiteX3" fmla="*/ 0 w 1047964"/>
              <a:gd name="connsiteY3" fmla="*/ 1357382 h 2446443"/>
              <a:gd name="connsiteX4" fmla="*/ 15411 w 1047964"/>
              <a:gd name="connsiteY4" fmla="*/ 1018335 h 2446443"/>
              <a:gd name="connsiteX5" fmla="*/ 41096 w 1047964"/>
              <a:gd name="connsiteY5" fmla="*/ 946416 h 2446443"/>
              <a:gd name="connsiteX6" fmla="*/ 51371 w 1047964"/>
              <a:gd name="connsiteY6" fmla="*/ 884771 h 2446443"/>
              <a:gd name="connsiteX7" fmla="*/ 66782 w 1047964"/>
              <a:gd name="connsiteY7" fmla="*/ 776893 h 2446443"/>
              <a:gd name="connsiteX8" fmla="*/ 77056 w 1047964"/>
              <a:gd name="connsiteY8" fmla="*/ 761481 h 2446443"/>
              <a:gd name="connsiteX9" fmla="*/ 92467 w 1047964"/>
              <a:gd name="connsiteY9" fmla="*/ 735796 h 2446443"/>
              <a:gd name="connsiteX10" fmla="*/ 102741 w 1047964"/>
              <a:gd name="connsiteY10" fmla="*/ 699836 h 2446443"/>
              <a:gd name="connsiteX11" fmla="*/ 148975 w 1047964"/>
              <a:gd name="connsiteY11" fmla="*/ 663877 h 2446443"/>
              <a:gd name="connsiteX12" fmla="*/ 164386 w 1047964"/>
              <a:gd name="connsiteY12" fmla="*/ 581684 h 2446443"/>
              <a:gd name="connsiteX13" fmla="*/ 184935 w 1047964"/>
              <a:gd name="connsiteY13" fmla="*/ 566272 h 2446443"/>
              <a:gd name="connsiteX14" fmla="*/ 220894 w 1047964"/>
              <a:gd name="connsiteY14" fmla="*/ 499490 h 2446443"/>
              <a:gd name="connsiteX15" fmla="*/ 246580 w 1047964"/>
              <a:gd name="connsiteY15" fmla="*/ 473805 h 2446443"/>
              <a:gd name="connsiteX16" fmla="*/ 256854 w 1047964"/>
              <a:gd name="connsiteY16" fmla="*/ 427571 h 2446443"/>
              <a:gd name="connsiteX17" fmla="*/ 282539 w 1047964"/>
              <a:gd name="connsiteY17" fmla="*/ 412160 h 2446443"/>
              <a:gd name="connsiteX18" fmla="*/ 344184 w 1047964"/>
              <a:gd name="connsiteY18" fmla="*/ 365926 h 2446443"/>
              <a:gd name="connsiteX19" fmla="*/ 375007 w 1047964"/>
              <a:gd name="connsiteY19" fmla="*/ 294007 h 2446443"/>
              <a:gd name="connsiteX20" fmla="*/ 400692 w 1047964"/>
              <a:gd name="connsiteY20" fmla="*/ 288870 h 2446443"/>
              <a:gd name="connsiteX21" fmla="*/ 426377 w 1047964"/>
              <a:gd name="connsiteY21" fmla="*/ 258048 h 2446443"/>
              <a:gd name="connsiteX22" fmla="*/ 462337 w 1047964"/>
              <a:gd name="connsiteY22" fmla="*/ 216951 h 2446443"/>
              <a:gd name="connsiteX23" fmla="*/ 523982 w 1047964"/>
              <a:gd name="connsiteY23" fmla="*/ 191266 h 2446443"/>
              <a:gd name="connsiteX24" fmla="*/ 575353 w 1047964"/>
              <a:gd name="connsiteY24" fmla="*/ 145032 h 2446443"/>
              <a:gd name="connsiteX25" fmla="*/ 683231 w 1047964"/>
              <a:gd name="connsiteY25" fmla="*/ 119346 h 2446443"/>
              <a:gd name="connsiteX26" fmla="*/ 739739 w 1047964"/>
              <a:gd name="connsiteY26" fmla="*/ 98798 h 2446443"/>
              <a:gd name="connsiteX27" fmla="*/ 775699 w 1047964"/>
              <a:gd name="connsiteY27" fmla="*/ 88524 h 2446443"/>
              <a:gd name="connsiteX28" fmla="*/ 791110 w 1047964"/>
              <a:gd name="connsiteY28" fmla="*/ 62839 h 2446443"/>
              <a:gd name="connsiteX29" fmla="*/ 816795 w 1047964"/>
              <a:gd name="connsiteY29" fmla="*/ 52564 h 2446443"/>
              <a:gd name="connsiteX30" fmla="*/ 878440 w 1047964"/>
              <a:gd name="connsiteY30" fmla="*/ 37153 h 2446443"/>
              <a:gd name="connsiteX31" fmla="*/ 970908 w 1047964"/>
              <a:gd name="connsiteY31" fmla="*/ 11468 h 2446443"/>
              <a:gd name="connsiteX32" fmla="*/ 1047964 w 1047964"/>
              <a:gd name="connsiteY32" fmla="*/ 1194 h 244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47964" h="2446443">
                <a:moveTo>
                  <a:pt x="35959" y="2446443"/>
                </a:moveTo>
                <a:lnTo>
                  <a:pt x="35959" y="2446443"/>
                </a:lnTo>
                <a:cubicBezTo>
                  <a:pt x="32534" y="2396785"/>
                  <a:pt x="26929" y="2347229"/>
                  <a:pt x="25685" y="2297468"/>
                </a:cubicBezTo>
                <a:cubicBezTo>
                  <a:pt x="2020" y="1350868"/>
                  <a:pt x="58980" y="1711268"/>
                  <a:pt x="0" y="1357382"/>
                </a:cubicBezTo>
                <a:cubicBezTo>
                  <a:pt x="5137" y="1244366"/>
                  <a:pt x="4154" y="1130906"/>
                  <a:pt x="15411" y="1018335"/>
                </a:cubicBezTo>
                <a:cubicBezTo>
                  <a:pt x="17944" y="993005"/>
                  <a:pt x="34478" y="970997"/>
                  <a:pt x="41096" y="946416"/>
                </a:cubicBezTo>
                <a:cubicBezTo>
                  <a:pt x="46512" y="926300"/>
                  <a:pt x="48250" y="905368"/>
                  <a:pt x="51371" y="884771"/>
                </a:cubicBezTo>
                <a:cubicBezTo>
                  <a:pt x="56813" y="848857"/>
                  <a:pt x="59374" y="812454"/>
                  <a:pt x="66782" y="776893"/>
                </a:cubicBezTo>
                <a:cubicBezTo>
                  <a:pt x="68041" y="770849"/>
                  <a:pt x="73784" y="766717"/>
                  <a:pt x="77056" y="761481"/>
                </a:cubicBezTo>
                <a:cubicBezTo>
                  <a:pt x="82348" y="753014"/>
                  <a:pt x="87330" y="744358"/>
                  <a:pt x="92467" y="735796"/>
                </a:cubicBezTo>
                <a:cubicBezTo>
                  <a:pt x="95892" y="723809"/>
                  <a:pt x="95039" y="709638"/>
                  <a:pt x="102741" y="699836"/>
                </a:cubicBezTo>
                <a:cubicBezTo>
                  <a:pt x="114803" y="684484"/>
                  <a:pt x="148975" y="663877"/>
                  <a:pt x="148975" y="663877"/>
                </a:cubicBezTo>
                <a:cubicBezTo>
                  <a:pt x="154112" y="636479"/>
                  <a:pt x="154749" y="607840"/>
                  <a:pt x="164386" y="581684"/>
                </a:cubicBezTo>
                <a:cubicBezTo>
                  <a:pt x="167346" y="573650"/>
                  <a:pt x="180084" y="573328"/>
                  <a:pt x="184935" y="566272"/>
                </a:cubicBezTo>
                <a:cubicBezTo>
                  <a:pt x="199258" y="545438"/>
                  <a:pt x="206870" y="520526"/>
                  <a:pt x="220894" y="499490"/>
                </a:cubicBezTo>
                <a:cubicBezTo>
                  <a:pt x="227610" y="489415"/>
                  <a:pt x="246580" y="473805"/>
                  <a:pt x="246580" y="473805"/>
                </a:cubicBezTo>
                <a:cubicBezTo>
                  <a:pt x="250005" y="458394"/>
                  <a:pt x="248899" y="441208"/>
                  <a:pt x="256854" y="427571"/>
                </a:cubicBezTo>
                <a:cubicBezTo>
                  <a:pt x="261885" y="418947"/>
                  <a:pt x="274414" y="417963"/>
                  <a:pt x="282539" y="412160"/>
                </a:cubicBezTo>
                <a:cubicBezTo>
                  <a:pt x="401785" y="326984"/>
                  <a:pt x="290981" y="401394"/>
                  <a:pt x="344184" y="365926"/>
                </a:cubicBezTo>
                <a:cubicBezTo>
                  <a:pt x="354458" y="341953"/>
                  <a:pt x="359583" y="315040"/>
                  <a:pt x="375007" y="294007"/>
                </a:cubicBezTo>
                <a:cubicBezTo>
                  <a:pt x="380170" y="286966"/>
                  <a:pt x="393539" y="293877"/>
                  <a:pt x="400692" y="288870"/>
                </a:cubicBezTo>
                <a:cubicBezTo>
                  <a:pt x="411648" y="281201"/>
                  <a:pt x="419368" y="269438"/>
                  <a:pt x="426377" y="258048"/>
                </a:cubicBezTo>
                <a:cubicBezTo>
                  <a:pt x="453942" y="213256"/>
                  <a:pt x="424064" y="226519"/>
                  <a:pt x="462337" y="216951"/>
                </a:cubicBezTo>
                <a:cubicBezTo>
                  <a:pt x="497865" y="193265"/>
                  <a:pt x="454523" y="220208"/>
                  <a:pt x="523982" y="191266"/>
                </a:cubicBezTo>
                <a:cubicBezTo>
                  <a:pt x="549888" y="180472"/>
                  <a:pt x="544936" y="160964"/>
                  <a:pt x="575353" y="145032"/>
                </a:cubicBezTo>
                <a:cubicBezTo>
                  <a:pt x="606685" y="128621"/>
                  <a:pt x="647955" y="124386"/>
                  <a:pt x="683231" y="119346"/>
                </a:cubicBezTo>
                <a:cubicBezTo>
                  <a:pt x="702067" y="112497"/>
                  <a:pt x="720725" y="105136"/>
                  <a:pt x="739739" y="98798"/>
                </a:cubicBezTo>
                <a:cubicBezTo>
                  <a:pt x="751566" y="94856"/>
                  <a:pt x="765486" y="95673"/>
                  <a:pt x="775699" y="88524"/>
                </a:cubicBezTo>
                <a:cubicBezTo>
                  <a:pt x="783879" y="82798"/>
                  <a:pt x="783596" y="69414"/>
                  <a:pt x="791110" y="62839"/>
                </a:cubicBezTo>
                <a:cubicBezTo>
                  <a:pt x="798050" y="56767"/>
                  <a:pt x="807948" y="55166"/>
                  <a:pt x="816795" y="52564"/>
                </a:cubicBezTo>
                <a:cubicBezTo>
                  <a:pt x="837115" y="46587"/>
                  <a:pt x="859085" y="45755"/>
                  <a:pt x="878440" y="37153"/>
                </a:cubicBezTo>
                <a:cubicBezTo>
                  <a:pt x="938844" y="10307"/>
                  <a:pt x="907912" y="18467"/>
                  <a:pt x="970908" y="11468"/>
                </a:cubicBezTo>
                <a:cubicBezTo>
                  <a:pt x="1012492" y="-5166"/>
                  <a:pt x="987372" y="1194"/>
                  <a:pt x="1047964" y="1194"/>
                </a:cubicBezTo>
              </a:path>
            </a:pathLst>
          </a:cu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215A63F0-C477-6721-492E-A608060583B4}"/>
              </a:ext>
            </a:extLst>
          </p:cNvPr>
          <p:cNvSpPr/>
          <p:nvPr/>
        </p:nvSpPr>
        <p:spPr>
          <a:xfrm>
            <a:off x="6308333" y="2854786"/>
            <a:ext cx="878440" cy="2616203"/>
          </a:xfrm>
          <a:custGeom>
            <a:avLst/>
            <a:gdLst>
              <a:gd name="connsiteX0" fmla="*/ 35959 w 878440"/>
              <a:gd name="connsiteY0" fmla="*/ 2616203 h 2616203"/>
              <a:gd name="connsiteX1" fmla="*/ 35959 w 878440"/>
              <a:gd name="connsiteY1" fmla="*/ 2616203 h 2616203"/>
              <a:gd name="connsiteX2" fmla="*/ 25685 w 878440"/>
              <a:gd name="connsiteY2" fmla="*/ 1948383 h 2616203"/>
              <a:gd name="connsiteX3" fmla="*/ 5137 w 878440"/>
              <a:gd name="connsiteY3" fmla="*/ 1763448 h 2616203"/>
              <a:gd name="connsiteX4" fmla="*/ 0 w 878440"/>
              <a:gd name="connsiteY4" fmla="*/ 1676117 h 2616203"/>
              <a:gd name="connsiteX5" fmla="*/ 10274 w 878440"/>
              <a:gd name="connsiteY5" fmla="*/ 1044257 h 2616203"/>
              <a:gd name="connsiteX6" fmla="*/ 20548 w 878440"/>
              <a:gd name="connsiteY6" fmla="*/ 1008297 h 2616203"/>
              <a:gd name="connsiteX7" fmla="*/ 41096 w 878440"/>
              <a:gd name="connsiteY7" fmla="*/ 962063 h 2616203"/>
              <a:gd name="connsiteX8" fmla="*/ 46233 w 878440"/>
              <a:gd name="connsiteY8" fmla="*/ 915830 h 2616203"/>
              <a:gd name="connsiteX9" fmla="*/ 133564 w 878440"/>
              <a:gd name="connsiteY9" fmla="*/ 807951 h 2616203"/>
              <a:gd name="connsiteX10" fmla="*/ 138701 w 878440"/>
              <a:gd name="connsiteY10" fmla="*/ 741169 h 2616203"/>
              <a:gd name="connsiteX11" fmla="*/ 164386 w 878440"/>
              <a:gd name="connsiteY11" fmla="*/ 679524 h 2616203"/>
              <a:gd name="connsiteX12" fmla="*/ 184934 w 878440"/>
              <a:gd name="connsiteY12" fmla="*/ 617879 h 2616203"/>
              <a:gd name="connsiteX13" fmla="*/ 200346 w 878440"/>
              <a:gd name="connsiteY13" fmla="*/ 545960 h 2616203"/>
              <a:gd name="connsiteX14" fmla="*/ 267128 w 878440"/>
              <a:gd name="connsiteY14" fmla="*/ 458630 h 2616203"/>
              <a:gd name="connsiteX15" fmla="*/ 303087 w 878440"/>
              <a:gd name="connsiteY15" fmla="*/ 412396 h 2616203"/>
              <a:gd name="connsiteX16" fmla="*/ 318498 w 878440"/>
              <a:gd name="connsiteY16" fmla="*/ 366162 h 2616203"/>
              <a:gd name="connsiteX17" fmla="*/ 354458 w 878440"/>
              <a:gd name="connsiteY17" fmla="*/ 314792 h 2616203"/>
              <a:gd name="connsiteX18" fmla="*/ 380143 w 878440"/>
              <a:gd name="connsiteY18" fmla="*/ 268558 h 2616203"/>
              <a:gd name="connsiteX19" fmla="*/ 390418 w 878440"/>
              <a:gd name="connsiteY19" fmla="*/ 253147 h 2616203"/>
              <a:gd name="connsiteX20" fmla="*/ 416103 w 878440"/>
              <a:gd name="connsiteY20" fmla="*/ 237735 h 2616203"/>
              <a:gd name="connsiteX21" fmla="*/ 477748 w 878440"/>
              <a:gd name="connsiteY21" fmla="*/ 145268 h 2616203"/>
              <a:gd name="connsiteX22" fmla="*/ 508570 w 878440"/>
              <a:gd name="connsiteY22" fmla="*/ 129857 h 2616203"/>
              <a:gd name="connsiteX23" fmla="*/ 523982 w 878440"/>
              <a:gd name="connsiteY23" fmla="*/ 93897 h 2616203"/>
              <a:gd name="connsiteX24" fmla="*/ 539393 w 878440"/>
              <a:gd name="connsiteY24" fmla="*/ 83623 h 2616203"/>
              <a:gd name="connsiteX25" fmla="*/ 606175 w 878440"/>
              <a:gd name="connsiteY25" fmla="*/ 68212 h 2616203"/>
              <a:gd name="connsiteX26" fmla="*/ 683231 w 878440"/>
              <a:gd name="connsiteY26" fmla="*/ 21978 h 2616203"/>
              <a:gd name="connsiteX27" fmla="*/ 703779 w 878440"/>
              <a:gd name="connsiteY27" fmla="*/ 11704 h 2616203"/>
              <a:gd name="connsiteX28" fmla="*/ 714054 w 878440"/>
              <a:gd name="connsiteY28" fmla="*/ 1430 h 2616203"/>
              <a:gd name="connsiteX29" fmla="*/ 878440 w 878440"/>
              <a:gd name="connsiteY29" fmla="*/ 1430 h 261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78440" h="2616203">
                <a:moveTo>
                  <a:pt x="35959" y="2616203"/>
                </a:moveTo>
                <a:lnTo>
                  <a:pt x="35959" y="2616203"/>
                </a:lnTo>
                <a:cubicBezTo>
                  <a:pt x="32534" y="2393596"/>
                  <a:pt x="33727" y="2170871"/>
                  <a:pt x="25685" y="1948383"/>
                </a:cubicBezTo>
                <a:cubicBezTo>
                  <a:pt x="23445" y="1886399"/>
                  <a:pt x="10962" y="1825198"/>
                  <a:pt x="5137" y="1763448"/>
                </a:cubicBezTo>
                <a:cubicBezTo>
                  <a:pt x="2398" y="1734416"/>
                  <a:pt x="1712" y="1705227"/>
                  <a:pt x="0" y="1676117"/>
                </a:cubicBezTo>
                <a:cubicBezTo>
                  <a:pt x="3425" y="1465497"/>
                  <a:pt x="3796" y="1254805"/>
                  <a:pt x="10274" y="1044257"/>
                </a:cubicBezTo>
                <a:cubicBezTo>
                  <a:pt x="10657" y="1031797"/>
                  <a:pt x="16171" y="1019970"/>
                  <a:pt x="20548" y="1008297"/>
                </a:cubicBezTo>
                <a:cubicBezTo>
                  <a:pt x="26470" y="992506"/>
                  <a:pt x="34247" y="977474"/>
                  <a:pt x="41096" y="962063"/>
                </a:cubicBezTo>
                <a:cubicBezTo>
                  <a:pt x="42808" y="946652"/>
                  <a:pt x="38255" y="929126"/>
                  <a:pt x="46233" y="915830"/>
                </a:cubicBezTo>
                <a:cubicBezTo>
                  <a:pt x="70037" y="876158"/>
                  <a:pt x="133564" y="807951"/>
                  <a:pt x="133564" y="807951"/>
                </a:cubicBezTo>
                <a:cubicBezTo>
                  <a:pt x="135276" y="785690"/>
                  <a:pt x="135219" y="763222"/>
                  <a:pt x="138701" y="741169"/>
                </a:cubicBezTo>
                <a:cubicBezTo>
                  <a:pt x="143186" y="712766"/>
                  <a:pt x="154126" y="705908"/>
                  <a:pt x="164386" y="679524"/>
                </a:cubicBezTo>
                <a:cubicBezTo>
                  <a:pt x="172236" y="659337"/>
                  <a:pt x="179303" y="638794"/>
                  <a:pt x="184934" y="617879"/>
                </a:cubicBezTo>
                <a:cubicBezTo>
                  <a:pt x="191308" y="594205"/>
                  <a:pt x="189101" y="567747"/>
                  <a:pt x="200346" y="545960"/>
                </a:cubicBezTo>
                <a:cubicBezTo>
                  <a:pt x="217154" y="513396"/>
                  <a:pt x="267128" y="458630"/>
                  <a:pt x="267128" y="458630"/>
                </a:cubicBezTo>
                <a:cubicBezTo>
                  <a:pt x="283316" y="410063"/>
                  <a:pt x="251112" y="499022"/>
                  <a:pt x="303087" y="412396"/>
                </a:cubicBezTo>
                <a:cubicBezTo>
                  <a:pt x="311445" y="398466"/>
                  <a:pt x="310932" y="380537"/>
                  <a:pt x="318498" y="366162"/>
                </a:cubicBezTo>
                <a:cubicBezTo>
                  <a:pt x="328233" y="347666"/>
                  <a:pt x="343296" y="332464"/>
                  <a:pt x="354458" y="314792"/>
                </a:cubicBezTo>
                <a:cubicBezTo>
                  <a:pt x="363872" y="299886"/>
                  <a:pt x="371260" y="283786"/>
                  <a:pt x="380143" y="268558"/>
                </a:cubicBezTo>
                <a:cubicBezTo>
                  <a:pt x="383254" y="263225"/>
                  <a:pt x="385730" y="257165"/>
                  <a:pt x="390418" y="253147"/>
                </a:cubicBezTo>
                <a:cubicBezTo>
                  <a:pt x="397999" y="246649"/>
                  <a:pt x="407541" y="242872"/>
                  <a:pt x="416103" y="237735"/>
                </a:cubicBezTo>
                <a:cubicBezTo>
                  <a:pt x="443292" y="183358"/>
                  <a:pt x="436727" y="171372"/>
                  <a:pt x="477748" y="145268"/>
                </a:cubicBezTo>
                <a:cubicBezTo>
                  <a:pt x="487439" y="139101"/>
                  <a:pt x="498296" y="134994"/>
                  <a:pt x="508570" y="129857"/>
                </a:cubicBezTo>
                <a:cubicBezTo>
                  <a:pt x="513707" y="117870"/>
                  <a:pt x="516748" y="104748"/>
                  <a:pt x="523982" y="93897"/>
                </a:cubicBezTo>
                <a:cubicBezTo>
                  <a:pt x="527407" y="88760"/>
                  <a:pt x="533661" y="85916"/>
                  <a:pt x="539393" y="83623"/>
                </a:cubicBezTo>
                <a:cubicBezTo>
                  <a:pt x="562850" y="74240"/>
                  <a:pt x="581870" y="72263"/>
                  <a:pt x="606175" y="68212"/>
                </a:cubicBezTo>
                <a:cubicBezTo>
                  <a:pt x="632688" y="50537"/>
                  <a:pt x="649745" y="38721"/>
                  <a:pt x="683231" y="21978"/>
                </a:cubicBezTo>
                <a:cubicBezTo>
                  <a:pt x="690080" y="18553"/>
                  <a:pt x="697407" y="15952"/>
                  <a:pt x="703779" y="11704"/>
                </a:cubicBezTo>
                <a:cubicBezTo>
                  <a:pt x="707809" y="9017"/>
                  <a:pt x="709219" y="1714"/>
                  <a:pt x="714054" y="1430"/>
                </a:cubicBezTo>
                <a:cubicBezTo>
                  <a:pt x="768755" y="-1788"/>
                  <a:pt x="823645" y="1430"/>
                  <a:pt x="878440" y="1430"/>
                </a:cubicBezTo>
              </a:path>
            </a:pathLst>
          </a:cu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20DC8D51-E56C-9A70-3DE9-CF232DABDB9F}"/>
              </a:ext>
            </a:extLst>
          </p:cNvPr>
          <p:cNvSpPr/>
          <p:nvPr/>
        </p:nvSpPr>
        <p:spPr>
          <a:xfrm>
            <a:off x="6306623" y="2858213"/>
            <a:ext cx="878440" cy="2616203"/>
          </a:xfrm>
          <a:custGeom>
            <a:avLst/>
            <a:gdLst>
              <a:gd name="connsiteX0" fmla="*/ 35959 w 878440"/>
              <a:gd name="connsiteY0" fmla="*/ 2616203 h 2616203"/>
              <a:gd name="connsiteX1" fmla="*/ 35959 w 878440"/>
              <a:gd name="connsiteY1" fmla="*/ 2616203 h 2616203"/>
              <a:gd name="connsiteX2" fmla="*/ 25685 w 878440"/>
              <a:gd name="connsiteY2" fmla="*/ 1948383 h 2616203"/>
              <a:gd name="connsiteX3" fmla="*/ 5137 w 878440"/>
              <a:gd name="connsiteY3" fmla="*/ 1763448 h 2616203"/>
              <a:gd name="connsiteX4" fmla="*/ 0 w 878440"/>
              <a:gd name="connsiteY4" fmla="*/ 1676117 h 2616203"/>
              <a:gd name="connsiteX5" fmla="*/ 10274 w 878440"/>
              <a:gd name="connsiteY5" fmla="*/ 1044257 h 2616203"/>
              <a:gd name="connsiteX6" fmla="*/ 20548 w 878440"/>
              <a:gd name="connsiteY6" fmla="*/ 1008297 h 2616203"/>
              <a:gd name="connsiteX7" fmla="*/ 41096 w 878440"/>
              <a:gd name="connsiteY7" fmla="*/ 962063 h 2616203"/>
              <a:gd name="connsiteX8" fmla="*/ 46233 w 878440"/>
              <a:gd name="connsiteY8" fmla="*/ 915830 h 2616203"/>
              <a:gd name="connsiteX9" fmla="*/ 133564 w 878440"/>
              <a:gd name="connsiteY9" fmla="*/ 807951 h 2616203"/>
              <a:gd name="connsiteX10" fmla="*/ 138701 w 878440"/>
              <a:gd name="connsiteY10" fmla="*/ 741169 h 2616203"/>
              <a:gd name="connsiteX11" fmla="*/ 164386 w 878440"/>
              <a:gd name="connsiteY11" fmla="*/ 679524 h 2616203"/>
              <a:gd name="connsiteX12" fmla="*/ 184934 w 878440"/>
              <a:gd name="connsiteY12" fmla="*/ 617879 h 2616203"/>
              <a:gd name="connsiteX13" fmla="*/ 200346 w 878440"/>
              <a:gd name="connsiteY13" fmla="*/ 545960 h 2616203"/>
              <a:gd name="connsiteX14" fmla="*/ 267128 w 878440"/>
              <a:gd name="connsiteY14" fmla="*/ 458630 h 2616203"/>
              <a:gd name="connsiteX15" fmla="*/ 303087 w 878440"/>
              <a:gd name="connsiteY15" fmla="*/ 412396 h 2616203"/>
              <a:gd name="connsiteX16" fmla="*/ 318498 w 878440"/>
              <a:gd name="connsiteY16" fmla="*/ 366162 h 2616203"/>
              <a:gd name="connsiteX17" fmla="*/ 354458 w 878440"/>
              <a:gd name="connsiteY17" fmla="*/ 314792 h 2616203"/>
              <a:gd name="connsiteX18" fmla="*/ 380143 w 878440"/>
              <a:gd name="connsiteY18" fmla="*/ 268558 h 2616203"/>
              <a:gd name="connsiteX19" fmla="*/ 390418 w 878440"/>
              <a:gd name="connsiteY19" fmla="*/ 253147 h 2616203"/>
              <a:gd name="connsiteX20" fmla="*/ 416103 w 878440"/>
              <a:gd name="connsiteY20" fmla="*/ 237735 h 2616203"/>
              <a:gd name="connsiteX21" fmla="*/ 477748 w 878440"/>
              <a:gd name="connsiteY21" fmla="*/ 145268 h 2616203"/>
              <a:gd name="connsiteX22" fmla="*/ 508570 w 878440"/>
              <a:gd name="connsiteY22" fmla="*/ 129857 h 2616203"/>
              <a:gd name="connsiteX23" fmla="*/ 523982 w 878440"/>
              <a:gd name="connsiteY23" fmla="*/ 93897 h 2616203"/>
              <a:gd name="connsiteX24" fmla="*/ 539393 w 878440"/>
              <a:gd name="connsiteY24" fmla="*/ 83623 h 2616203"/>
              <a:gd name="connsiteX25" fmla="*/ 606175 w 878440"/>
              <a:gd name="connsiteY25" fmla="*/ 68212 h 2616203"/>
              <a:gd name="connsiteX26" fmla="*/ 683231 w 878440"/>
              <a:gd name="connsiteY26" fmla="*/ 21978 h 2616203"/>
              <a:gd name="connsiteX27" fmla="*/ 703779 w 878440"/>
              <a:gd name="connsiteY27" fmla="*/ 11704 h 2616203"/>
              <a:gd name="connsiteX28" fmla="*/ 714054 w 878440"/>
              <a:gd name="connsiteY28" fmla="*/ 1430 h 2616203"/>
              <a:gd name="connsiteX29" fmla="*/ 878440 w 878440"/>
              <a:gd name="connsiteY29" fmla="*/ 1430 h 261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78440" h="2616203">
                <a:moveTo>
                  <a:pt x="35959" y="2616203"/>
                </a:moveTo>
                <a:lnTo>
                  <a:pt x="35959" y="2616203"/>
                </a:lnTo>
                <a:cubicBezTo>
                  <a:pt x="32534" y="2393596"/>
                  <a:pt x="33727" y="2170871"/>
                  <a:pt x="25685" y="1948383"/>
                </a:cubicBezTo>
                <a:cubicBezTo>
                  <a:pt x="23445" y="1886399"/>
                  <a:pt x="10962" y="1825198"/>
                  <a:pt x="5137" y="1763448"/>
                </a:cubicBezTo>
                <a:cubicBezTo>
                  <a:pt x="2398" y="1734416"/>
                  <a:pt x="1712" y="1705227"/>
                  <a:pt x="0" y="1676117"/>
                </a:cubicBezTo>
                <a:cubicBezTo>
                  <a:pt x="3425" y="1465497"/>
                  <a:pt x="3796" y="1254805"/>
                  <a:pt x="10274" y="1044257"/>
                </a:cubicBezTo>
                <a:cubicBezTo>
                  <a:pt x="10657" y="1031797"/>
                  <a:pt x="16171" y="1019970"/>
                  <a:pt x="20548" y="1008297"/>
                </a:cubicBezTo>
                <a:cubicBezTo>
                  <a:pt x="26470" y="992506"/>
                  <a:pt x="34247" y="977474"/>
                  <a:pt x="41096" y="962063"/>
                </a:cubicBezTo>
                <a:cubicBezTo>
                  <a:pt x="42808" y="946652"/>
                  <a:pt x="38255" y="929126"/>
                  <a:pt x="46233" y="915830"/>
                </a:cubicBezTo>
                <a:cubicBezTo>
                  <a:pt x="70037" y="876158"/>
                  <a:pt x="133564" y="807951"/>
                  <a:pt x="133564" y="807951"/>
                </a:cubicBezTo>
                <a:cubicBezTo>
                  <a:pt x="135276" y="785690"/>
                  <a:pt x="135219" y="763222"/>
                  <a:pt x="138701" y="741169"/>
                </a:cubicBezTo>
                <a:cubicBezTo>
                  <a:pt x="143186" y="712766"/>
                  <a:pt x="154126" y="705908"/>
                  <a:pt x="164386" y="679524"/>
                </a:cubicBezTo>
                <a:cubicBezTo>
                  <a:pt x="172236" y="659337"/>
                  <a:pt x="179303" y="638794"/>
                  <a:pt x="184934" y="617879"/>
                </a:cubicBezTo>
                <a:cubicBezTo>
                  <a:pt x="191308" y="594205"/>
                  <a:pt x="189101" y="567747"/>
                  <a:pt x="200346" y="545960"/>
                </a:cubicBezTo>
                <a:cubicBezTo>
                  <a:pt x="217154" y="513396"/>
                  <a:pt x="267128" y="458630"/>
                  <a:pt x="267128" y="458630"/>
                </a:cubicBezTo>
                <a:cubicBezTo>
                  <a:pt x="283316" y="410063"/>
                  <a:pt x="251112" y="499022"/>
                  <a:pt x="303087" y="412396"/>
                </a:cubicBezTo>
                <a:cubicBezTo>
                  <a:pt x="311445" y="398466"/>
                  <a:pt x="310932" y="380537"/>
                  <a:pt x="318498" y="366162"/>
                </a:cubicBezTo>
                <a:cubicBezTo>
                  <a:pt x="328233" y="347666"/>
                  <a:pt x="343296" y="332464"/>
                  <a:pt x="354458" y="314792"/>
                </a:cubicBezTo>
                <a:cubicBezTo>
                  <a:pt x="363872" y="299886"/>
                  <a:pt x="371260" y="283786"/>
                  <a:pt x="380143" y="268558"/>
                </a:cubicBezTo>
                <a:cubicBezTo>
                  <a:pt x="383254" y="263225"/>
                  <a:pt x="385730" y="257165"/>
                  <a:pt x="390418" y="253147"/>
                </a:cubicBezTo>
                <a:cubicBezTo>
                  <a:pt x="397999" y="246649"/>
                  <a:pt x="407541" y="242872"/>
                  <a:pt x="416103" y="237735"/>
                </a:cubicBezTo>
                <a:cubicBezTo>
                  <a:pt x="443292" y="183358"/>
                  <a:pt x="436727" y="171372"/>
                  <a:pt x="477748" y="145268"/>
                </a:cubicBezTo>
                <a:cubicBezTo>
                  <a:pt x="487439" y="139101"/>
                  <a:pt x="498296" y="134994"/>
                  <a:pt x="508570" y="129857"/>
                </a:cubicBezTo>
                <a:cubicBezTo>
                  <a:pt x="513707" y="117870"/>
                  <a:pt x="516748" y="104748"/>
                  <a:pt x="523982" y="93897"/>
                </a:cubicBezTo>
                <a:cubicBezTo>
                  <a:pt x="527407" y="88760"/>
                  <a:pt x="533661" y="85916"/>
                  <a:pt x="539393" y="83623"/>
                </a:cubicBezTo>
                <a:cubicBezTo>
                  <a:pt x="562850" y="74240"/>
                  <a:pt x="581870" y="72263"/>
                  <a:pt x="606175" y="68212"/>
                </a:cubicBezTo>
                <a:cubicBezTo>
                  <a:pt x="632688" y="50537"/>
                  <a:pt x="649745" y="38721"/>
                  <a:pt x="683231" y="21978"/>
                </a:cubicBezTo>
                <a:cubicBezTo>
                  <a:pt x="690080" y="18553"/>
                  <a:pt x="697407" y="15952"/>
                  <a:pt x="703779" y="11704"/>
                </a:cubicBezTo>
                <a:cubicBezTo>
                  <a:pt x="707809" y="9017"/>
                  <a:pt x="709219" y="1714"/>
                  <a:pt x="714054" y="1430"/>
                </a:cubicBezTo>
                <a:cubicBezTo>
                  <a:pt x="768755" y="-1788"/>
                  <a:pt x="823645" y="1430"/>
                  <a:pt x="878440" y="1430"/>
                </a:cubicBezTo>
              </a:path>
            </a:pathLst>
          </a:cu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385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P spid="13" grpId="0" animBg="1"/>
      <p:bldP spid="14" grpId="0"/>
      <p:bldP spid="15" grpId="0" animBg="1"/>
      <p:bldP spid="16" grpId="0" animBg="1"/>
      <p:bldP spid="1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1" y="-35120"/>
            <a:ext cx="12192000" cy="1029988"/>
          </a:xfrm>
          <a:solidFill>
            <a:srgbClr val="00B0F0"/>
          </a:solidFill>
        </p:spPr>
        <p:txBody>
          <a:bodyPr/>
          <a:lstStyle/>
          <a:p>
            <a:r>
              <a:rPr lang="en-US" dirty="0">
                <a:solidFill>
                  <a:schemeClr val="bg1"/>
                </a:solidFill>
              </a:rPr>
              <a:t>Management – Fluid Bolus during PPHN</a:t>
            </a:r>
          </a:p>
        </p:txBody>
      </p:sp>
      <p:sp>
        <p:nvSpPr>
          <p:cNvPr id="3" name="Content Placeholder 2"/>
          <p:cNvSpPr>
            <a:spLocks noGrp="1"/>
          </p:cNvSpPr>
          <p:nvPr>
            <p:ph idx="1"/>
          </p:nvPr>
        </p:nvSpPr>
        <p:spPr>
          <a:xfrm>
            <a:off x="297836" y="936185"/>
            <a:ext cx="8474771" cy="4985630"/>
          </a:xfrm>
        </p:spPr>
        <p:txBody>
          <a:bodyPr/>
          <a:lstStyle/>
          <a:p>
            <a:r>
              <a:rPr lang="en-US" sz="2800" dirty="0"/>
              <a:t>Indications – low preload</a:t>
            </a:r>
          </a:p>
          <a:p>
            <a:r>
              <a:rPr lang="en-US" sz="2800" dirty="0"/>
              <a:t>Contraindications – cardiac failure (pulmonary edema), high CVP</a:t>
            </a:r>
          </a:p>
          <a:p>
            <a:r>
              <a:rPr lang="en-US" sz="2800" dirty="0"/>
              <a:t>Fluid</a:t>
            </a:r>
          </a:p>
          <a:p>
            <a:pPr lvl="1"/>
            <a:r>
              <a:rPr lang="en-US" sz="2400" dirty="0"/>
              <a:t>Crystalloid – Normal Saline vs. Lactated Ringer</a:t>
            </a:r>
          </a:p>
          <a:p>
            <a:pPr lvl="1"/>
            <a:r>
              <a:rPr lang="en-US" sz="2400" dirty="0"/>
              <a:t>Colloid – Albumin (NOT PREFERRED)</a:t>
            </a:r>
          </a:p>
          <a:p>
            <a:pPr lvl="1"/>
            <a:r>
              <a:rPr lang="en-US" sz="2400" dirty="0"/>
              <a:t>Blood products – PRBC, FFP</a:t>
            </a:r>
          </a:p>
          <a:p>
            <a:r>
              <a:rPr lang="en-US" sz="2800" dirty="0"/>
              <a:t>Effect</a:t>
            </a:r>
          </a:p>
          <a:p>
            <a:pPr lvl="1"/>
            <a:r>
              <a:rPr lang="en-US" sz="2400" dirty="0"/>
              <a:t>Reduced pH with normal saline (hyperchloremic acidosis)</a:t>
            </a:r>
          </a:p>
          <a:p>
            <a:pPr lvl="1"/>
            <a:r>
              <a:rPr lang="en-US" sz="2400" dirty="0"/>
              <a:t>Increased lactate (1 mM/L for 30ml/kg) with LR</a:t>
            </a:r>
          </a:p>
          <a:p>
            <a:pPr lvl="1"/>
            <a:r>
              <a:rPr lang="en-US" sz="2400" dirty="0"/>
              <a:t>LR – not compatible with TPN</a:t>
            </a:r>
          </a:p>
          <a:p>
            <a:endParaRPr lang="en-US" sz="2800" dirty="0"/>
          </a:p>
        </p:txBody>
      </p:sp>
      <p:pic>
        <p:nvPicPr>
          <p:cNvPr id="5" name="Picture 4"/>
          <p:cNvPicPr>
            <a:picLocks noChangeAspect="1"/>
          </p:cNvPicPr>
          <p:nvPr/>
        </p:nvPicPr>
        <p:blipFill rotWithShape="1">
          <a:blip r:embed="rId3"/>
          <a:srcRect r="26512"/>
          <a:stretch/>
        </p:blipFill>
        <p:spPr>
          <a:xfrm>
            <a:off x="8772607" y="1011692"/>
            <a:ext cx="3313375" cy="5846308"/>
          </a:xfrm>
          <a:prstGeom prst="rect">
            <a:avLst/>
          </a:prstGeom>
        </p:spPr>
      </p:pic>
      <p:sp>
        <p:nvSpPr>
          <p:cNvPr id="7" name="TextBox 6"/>
          <p:cNvSpPr txBox="1"/>
          <p:nvPr/>
        </p:nvSpPr>
        <p:spPr>
          <a:xfrm>
            <a:off x="4190374" y="5944594"/>
            <a:ext cx="4373181" cy="923330"/>
          </a:xfrm>
          <a:prstGeom prst="rect">
            <a:avLst/>
          </a:prstGeom>
          <a:noFill/>
        </p:spPr>
        <p:txBody>
          <a:bodyPr wrap="square" rtlCol="0">
            <a:spAutoFit/>
          </a:bodyPr>
          <a:lstStyle/>
          <a:p>
            <a:r>
              <a:rPr lang="en-US" dirty="0"/>
              <a:t>So KW et al Arch Dis Child Fetal Neo Ed 1997</a:t>
            </a:r>
          </a:p>
          <a:p>
            <a:r>
              <a:rPr lang="en-US" dirty="0"/>
              <a:t>Barr PA et al Pediatrics 1977</a:t>
            </a:r>
          </a:p>
          <a:p>
            <a:r>
              <a:rPr lang="en-US" dirty="0" err="1"/>
              <a:t>Oca</a:t>
            </a:r>
            <a:r>
              <a:rPr lang="en-US" dirty="0"/>
              <a:t> M et al J </a:t>
            </a:r>
            <a:r>
              <a:rPr lang="en-US" dirty="0" err="1"/>
              <a:t>Perinatol</a:t>
            </a:r>
            <a:r>
              <a:rPr lang="en-US" dirty="0"/>
              <a:t> 2003</a:t>
            </a:r>
          </a:p>
        </p:txBody>
      </p:sp>
      <p:grpSp>
        <p:nvGrpSpPr>
          <p:cNvPr id="6" name="Group 5">
            <a:extLst>
              <a:ext uri="{FF2B5EF4-FFF2-40B4-BE49-F238E27FC236}">
                <a16:creationId xmlns:a16="http://schemas.microsoft.com/office/drawing/2014/main" id="{B4924628-22C3-404B-98D1-5D301C33BE37}"/>
              </a:ext>
            </a:extLst>
          </p:cNvPr>
          <p:cNvGrpSpPr/>
          <p:nvPr/>
        </p:nvGrpSpPr>
        <p:grpSpPr>
          <a:xfrm>
            <a:off x="7028930" y="2436381"/>
            <a:ext cx="1639151" cy="1362557"/>
            <a:chOff x="9232541" y="208792"/>
            <a:chExt cx="2407897" cy="2289666"/>
          </a:xfrm>
        </p:grpSpPr>
        <p:sp>
          <p:nvSpPr>
            <p:cNvPr id="8" name="Oval 7">
              <a:extLst>
                <a:ext uri="{FF2B5EF4-FFF2-40B4-BE49-F238E27FC236}">
                  <a16:creationId xmlns:a16="http://schemas.microsoft.com/office/drawing/2014/main" id="{84CF6799-E062-420A-A2E3-FD1107F4B0AA}"/>
                </a:ext>
              </a:extLst>
            </p:cNvPr>
            <p:cNvSpPr/>
            <p:nvPr/>
          </p:nvSpPr>
          <p:spPr>
            <a:xfrm>
              <a:off x="9232541" y="208792"/>
              <a:ext cx="2407897" cy="2289666"/>
            </a:xfrm>
            <a:prstGeom prst="ellipse">
              <a:avLst/>
            </a:prstGeom>
            <a:solidFill>
              <a:srgbClr val="00B0F0"/>
            </a:solidFill>
            <a:ln w="1016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E02B8-D8C9-4A0D-98CE-C2B7341E9B6E}"/>
                </a:ext>
              </a:extLst>
            </p:cNvPr>
            <p:cNvSpPr txBox="1"/>
            <p:nvPr/>
          </p:nvSpPr>
          <p:spPr>
            <a:xfrm>
              <a:off x="9684504" y="885921"/>
              <a:ext cx="1503970" cy="738664"/>
            </a:xfrm>
            <a:prstGeom prst="rect">
              <a:avLst/>
            </a:prstGeom>
            <a:solidFill>
              <a:srgbClr val="00B0F0"/>
            </a:solidFill>
            <a:ln>
              <a:noFill/>
            </a:ln>
          </p:spPr>
          <p:txBody>
            <a:bodyPr wrap="square" rtlCol="0">
              <a:spAutoFit/>
            </a:bodyPr>
            <a:lstStyle/>
            <a:p>
              <a:pPr algn="ctr"/>
              <a:r>
                <a:rPr lang="en-US" sz="2100" b="1" dirty="0">
                  <a:solidFill>
                    <a:schemeClr val="bg1"/>
                  </a:solidFill>
                </a:rPr>
                <a:t>Right</a:t>
              </a:r>
            </a:p>
            <a:p>
              <a:pPr algn="ctr"/>
              <a:r>
                <a:rPr lang="en-US" sz="2100" b="1" dirty="0">
                  <a:solidFill>
                    <a:schemeClr val="bg1"/>
                  </a:solidFill>
                </a:rPr>
                <a:t>Atrium</a:t>
              </a:r>
            </a:p>
          </p:txBody>
        </p:sp>
      </p:grpSp>
      <p:sp>
        <p:nvSpPr>
          <p:cNvPr id="4" name="TextBox 3">
            <a:extLst>
              <a:ext uri="{FF2B5EF4-FFF2-40B4-BE49-F238E27FC236}">
                <a16:creationId xmlns:a16="http://schemas.microsoft.com/office/drawing/2014/main" id="{29C8730F-0741-432B-BC5D-CA7F5B216AAF}"/>
              </a:ext>
            </a:extLst>
          </p:cNvPr>
          <p:cNvSpPr txBox="1"/>
          <p:nvPr/>
        </p:nvSpPr>
        <p:spPr>
          <a:xfrm>
            <a:off x="9132641" y="4117640"/>
            <a:ext cx="834887" cy="369332"/>
          </a:xfrm>
          <a:prstGeom prst="rect">
            <a:avLst/>
          </a:prstGeom>
          <a:solidFill>
            <a:schemeClr val="bg1"/>
          </a:solidFill>
        </p:spPr>
        <p:txBody>
          <a:bodyPr wrap="square" rtlCol="0">
            <a:spAutoFit/>
          </a:bodyPr>
          <a:lstStyle/>
          <a:p>
            <a:r>
              <a:rPr lang="en-US" dirty="0"/>
              <a:t>  pH</a:t>
            </a:r>
          </a:p>
        </p:txBody>
      </p:sp>
      <p:sp>
        <p:nvSpPr>
          <p:cNvPr id="10" name="TextBox 9">
            <a:extLst>
              <a:ext uri="{FF2B5EF4-FFF2-40B4-BE49-F238E27FC236}">
                <a16:creationId xmlns:a16="http://schemas.microsoft.com/office/drawing/2014/main" id="{1EF96810-5611-4881-BB55-0A788997E9D6}"/>
              </a:ext>
            </a:extLst>
          </p:cNvPr>
          <p:cNvSpPr txBox="1"/>
          <p:nvPr/>
        </p:nvSpPr>
        <p:spPr>
          <a:xfrm>
            <a:off x="10123830" y="4117640"/>
            <a:ext cx="834887" cy="369332"/>
          </a:xfrm>
          <a:prstGeom prst="rect">
            <a:avLst/>
          </a:prstGeom>
          <a:solidFill>
            <a:schemeClr val="bg1"/>
          </a:solidFill>
        </p:spPr>
        <p:txBody>
          <a:bodyPr wrap="square" rtlCol="0">
            <a:spAutoFit/>
          </a:bodyPr>
          <a:lstStyle/>
          <a:p>
            <a:r>
              <a:rPr lang="en-US" dirty="0"/>
              <a:t>  5.0</a:t>
            </a:r>
          </a:p>
        </p:txBody>
      </p:sp>
      <p:sp>
        <p:nvSpPr>
          <p:cNvPr id="11" name="TextBox 10">
            <a:extLst>
              <a:ext uri="{FF2B5EF4-FFF2-40B4-BE49-F238E27FC236}">
                <a16:creationId xmlns:a16="http://schemas.microsoft.com/office/drawing/2014/main" id="{17086EFE-C00E-400F-A601-7E871A472B0E}"/>
              </a:ext>
            </a:extLst>
          </p:cNvPr>
          <p:cNvSpPr txBox="1"/>
          <p:nvPr/>
        </p:nvSpPr>
        <p:spPr>
          <a:xfrm>
            <a:off x="11167769" y="4117640"/>
            <a:ext cx="834887" cy="369332"/>
          </a:xfrm>
          <a:prstGeom prst="rect">
            <a:avLst/>
          </a:prstGeom>
          <a:solidFill>
            <a:schemeClr val="bg1"/>
          </a:solidFill>
        </p:spPr>
        <p:txBody>
          <a:bodyPr wrap="square" rtlCol="0">
            <a:spAutoFit/>
          </a:bodyPr>
          <a:lstStyle/>
          <a:p>
            <a:r>
              <a:rPr lang="en-US" dirty="0"/>
              <a:t>  6.5</a:t>
            </a:r>
          </a:p>
        </p:txBody>
      </p:sp>
      <p:pic>
        <p:nvPicPr>
          <p:cNvPr id="12" name="Picture 11">
            <a:extLst>
              <a:ext uri="{FF2B5EF4-FFF2-40B4-BE49-F238E27FC236}">
                <a16:creationId xmlns:a16="http://schemas.microsoft.com/office/drawing/2014/main" id="{85A8E7C4-03ED-4649-A173-31688342AEEC}"/>
              </a:ext>
            </a:extLst>
          </p:cNvPr>
          <p:cNvPicPr>
            <a:picLocks noChangeAspect="1"/>
          </p:cNvPicPr>
          <p:nvPr/>
        </p:nvPicPr>
        <p:blipFill>
          <a:blip r:embed="rId4"/>
          <a:stretch>
            <a:fillRect/>
          </a:stretch>
        </p:blipFill>
        <p:spPr>
          <a:xfrm>
            <a:off x="297836" y="5969504"/>
            <a:ext cx="2619100" cy="862852"/>
          </a:xfrm>
          <a:prstGeom prst="rect">
            <a:avLst/>
          </a:prstGeom>
        </p:spPr>
      </p:pic>
    </p:spTree>
    <p:extLst>
      <p:ext uri="{BB962C8B-B14F-4D97-AF65-F5344CB8AC3E}">
        <p14:creationId xmlns:p14="http://schemas.microsoft.com/office/powerpoint/2010/main" val="356201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92E9-A7CF-4352-9F2A-49BC7EEF12AA}"/>
              </a:ext>
            </a:extLst>
          </p:cNvPr>
          <p:cNvSpPr>
            <a:spLocks noGrp="1"/>
          </p:cNvSpPr>
          <p:nvPr>
            <p:ph type="title"/>
          </p:nvPr>
        </p:nvSpPr>
        <p:spPr>
          <a:xfrm>
            <a:off x="776555" y="-33957"/>
            <a:ext cx="10515600" cy="1325563"/>
          </a:xfrm>
          <a:solidFill>
            <a:srgbClr val="00B0F0"/>
          </a:solidFill>
        </p:spPr>
        <p:txBody>
          <a:bodyPr/>
          <a:lstStyle/>
          <a:p>
            <a:r>
              <a:rPr lang="en-US" b="1" dirty="0">
                <a:solidFill>
                  <a:schemeClr val="bg1"/>
                </a:solidFill>
              </a:rPr>
              <a:t>Lactate, Acetate vs. Bicarbonate</a:t>
            </a:r>
          </a:p>
        </p:txBody>
      </p:sp>
      <p:sp>
        <p:nvSpPr>
          <p:cNvPr id="3" name="Text Placeholder 2">
            <a:extLst>
              <a:ext uri="{FF2B5EF4-FFF2-40B4-BE49-F238E27FC236}">
                <a16:creationId xmlns:a16="http://schemas.microsoft.com/office/drawing/2014/main" id="{47AC324D-280D-41EF-3A70-54A505092B65}"/>
              </a:ext>
            </a:extLst>
          </p:cNvPr>
          <p:cNvSpPr>
            <a:spLocks noGrp="1"/>
          </p:cNvSpPr>
          <p:nvPr>
            <p:ph type="body" idx="1"/>
          </p:nvPr>
        </p:nvSpPr>
        <p:spPr>
          <a:xfrm>
            <a:off x="76893" y="6514900"/>
            <a:ext cx="11575874" cy="276999"/>
          </a:xfrm>
          <a:solidFill>
            <a:srgbClr val="FFFF00"/>
          </a:solidFill>
          <a:ln>
            <a:solidFill>
              <a:schemeClr val="tx1"/>
            </a:solidFill>
          </a:ln>
        </p:spPr>
        <p:txBody>
          <a:bodyPr>
            <a:normAutofit fontScale="40000" lnSpcReduction="20000"/>
          </a:bodyPr>
          <a:lstStyle/>
          <a:p>
            <a:r>
              <a:rPr lang="en-US" b="0" i="0" dirty="0">
                <a:solidFill>
                  <a:srgbClr val="222222"/>
                </a:solidFill>
                <a:effectLst/>
                <a:latin typeface="-apple-system"/>
              </a:rPr>
              <a:t>Rabinowitz, J.D., </a:t>
            </a:r>
            <a:r>
              <a:rPr lang="en-US" b="0" i="0" dirty="0" err="1">
                <a:solidFill>
                  <a:srgbClr val="222222"/>
                </a:solidFill>
                <a:effectLst/>
                <a:latin typeface="-apple-system"/>
              </a:rPr>
              <a:t>Enerbäck</a:t>
            </a:r>
            <a:r>
              <a:rPr lang="en-US" b="0" i="0" dirty="0">
                <a:solidFill>
                  <a:srgbClr val="222222"/>
                </a:solidFill>
                <a:effectLst/>
                <a:latin typeface="-apple-system"/>
              </a:rPr>
              <a:t>, S. Lactate: the ugly duckling of energy metabolism. </a:t>
            </a:r>
            <a:r>
              <a:rPr lang="en-US" b="0" i="1" dirty="0">
                <a:solidFill>
                  <a:srgbClr val="222222"/>
                </a:solidFill>
                <a:effectLst/>
                <a:latin typeface="-apple-system"/>
              </a:rPr>
              <a:t>Nat </a:t>
            </a:r>
            <a:r>
              <a:rPr lang="en-US" b="0" i="1" dirty="0" err="1">
                <a:solidFill>
                  <a:srgbClr val="222222"/>
                </a:solidFill>
                <a:effectLst/>
                <a:latin typeface="-apple-system"/>
              </a:rPr>
              <a:t>Metab</a:t>
            </a:r>
            <a:r>
              <a:rPr lang="en-US" b="0" i="0" dirty="0">
                <a:solidFill>
                  <a:srgbClr val="222222"/>
                </a:solidFill>
                <a:effectLst/>
                <a:latin typeface="-apple-system"/>
              </a:rPr>
              <a:t> </a:t>
            </a:r>
            <a:r>
              <a:rPr lang="en-US" b="1" i="0" dirty="0">
                <a:solidFill>
                  <a:srgbClr val="222222"/>
                </a:solidFill>
                <a:effectLst/>
                <a:latin typeface="-apple-system"/>
              </a:rPr>
              <a:t>2</a:t>
            </a:r>
            <a:r>
              <a:rPr lang="en-US" b="0" i="0" dirty="0">
                <a:solidFill>
                  <a:srgbClr val="222222"/>
                </a:solidFill>
                <a:effectLst/>
                <a:latin typeface="-apple-system"/>
              </a:rPr>
              <a:t>, 566–571 (2020).</a:t>
            </a:r>
            <a:endParaRPr lang="en-US" dirty="0"/>
          </a:p>
        </p:txBody>
      </p:sp>
      <p:pic>
        <p:nvPicPr>
          <p:cNvPr id="7" name="Picture 6">
            <a:extLst>
              <a:ext uri="{FF2B5EF4-FFF2-40B4-BE49-F238E27FC236}">
                <a16:creationId xmlns:a16="http://schemas.microsoft.com/office/drawing/2014/main" id="{8E1FB18C-7F63-6C57-1347-83D07AE26FAF}"/>
              </a:ext>
            </a:extLst>
          </p:cNvPr>
          <p:cNvPicPr>
            <a:picLocks noChangeAspect="1"/>
          </p:cNvPicPr>
          <p:nvPr/>
        </p:nvPicPr>
        <p:blipFill>
          <a:blip r:embed="rId2"/>
          <a:stretch>
            <a:fillRect/>
          </a:stretch>
        </p:blipFill>
        <p:spPr>
          <a:xfrm>
            <a:off x="1964090" y="1340711"/>
            <a:ext cx="7138814" cy="5105541"/>
          </a:xfrm>
          <a:prstGeom prst="rect">
            <a:avLst/>
          </a:prstGeom>
        </p:spPr>
      </p:pic>
      <p:sp>
        <p:nvSpPr>
          <p:cNvPr id="8" name="Rectangle 7">
            <a:extLst>
              <a:ext uri="{FF2B5EF4-FFF2-40B4-BE49-F238E27FC236}">
                <a16:creationId xmlns:a16="http://schemas.microsoft.com/office/drawing/2014/main" id="{7B6D0711-C39E-7368-AB6C-5DF246CFB662}"/>
              </a:ext>
            </a:extLst>
          </p:cNvPr>
          <p:cNvSpPr/>
          <p:nvPr/>
        </p:nvSpPr>
        <p:spPr>
          <a:xfrm>
            <a:off x="6400800" y="1808252"/>
            <a:ext cx="1243173" cy="4315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B593793-E8E4-B0CA-CBF2-CE53BE69630C}"/>
              </a:ext>
            </a:extLst>
          </p:cNvPr>
          <p:cNvSpPr txBox="1"/>
          <p:nvPr/>
        </p:nvSpPr>
        <p:spPr>
          <a:xfrm>
            <a:off x="8902558" y="1340711"/>
            <a:ext cx="3157589" cy="1754326"/>
          </a:xfrm>
          <a:prstGeom prst="rect">
            <a:avLst/>
          </a:prstGeom>
          <a:noFill/>
          <a:ln>
            <a:solidFill>
              <a:srgbClr val="FF0000"/>
            </a:solidFill>
          </a:ln>
        </p:spPr>
        <p:txBody>
          <a:bodyPr wrap="square" rtlCol="0">
            <a:spAutoFit/>
          </a:bodyPr>
          <a:lstStyle/>
          <a:p>
            <a:r>
              <a:rPr lang="en-US" dirty="0"/>
              <a:t>Lactic acid &gt; 4 mM/L with other signs of hypoperfusion such as delayed cap refill are suggestive of tissue hypoxia and/or ischemia and predicts low SVC flow.</a:t>
            </a:r>
          </a:p>
        </p:txBody>
      </p:sp>
      <p:pic>
        <p:nvPicPr>
          <p:cNvPr id="11" name="Picture 10">
            <a:extLst>
              <a:ext uri="{FF2B5EF4-FFF2-40B4-BE49-F238E27FC236}">
                <a16:creationId xmlns:a16="http://schemas.microsoft.com/office/drawing/2014/main" id="{A5D39367-067E-828D-541C-8D1CE129D093}"/>
              </a:ext>
            </a:extLst>
          </p:cNvPr>
          <p:cNvPicPr>
            <a:picLocks noChangeAspect="1"/>
          </p:cNvPicPr>
          <p:nvPr/>
        </p:nvPicPr>
        <p:blipFill>
          <a:blip r:embed="rId3"/>
          <a:stretch>
            <a:fillRect/>
          </a:stretch>
        </p:blipFill>
        <p:spPr>
          <a:xfrm>
            <a:off x="118153" y="6201118"/>
            <a:ext cx="3982948" cy="245134"/>
          </a:xfrm>
          <a:prstGeom prst="rect">
            <a:avLst/>
          </a:prstGeom>
        </p:spPr>
      </p:pic>
      <p:sp>
        <p:nvSpPr>
          <p:cNvPr id="12" name="TextBox 11">
            <a:extLst>
              <a:ext uri="{FF2B5EF4-FFF2-40B4-BE49-F238E27FC236}">
                <a16:creationId xmlns:a16="http://schemas.microsoft.com/office/drawing/2014/main" id="{5A283D9A-5588-9651-577E-A86C447530A9}"/>
              </a:ext>
            </a:extLst>
          </p:cNvPr>
          <p:cNvSpPr txBox="1"/>
          <p:nvPr/>
        </p:nvSpPr>
        <p:spPr>
          <a:xfrm>
            <a:off x="5347699" y="1340711"/>
            <a:ext cx="3554859" cy="369332"/>
          </a:xfrm>
          <a:prstGeom prst="rect">
            <a:avLst/>
          </a:prstGeom>
          <a:noFill/>
        </p:spPr>
        <p:txBody>
          <a:bodyPr wrap="square" rtlCol="0">
            <a:spAutoFit/>
          </a:bodyPr>
          <a:lstStyle/>
          <a:p>
            <a:r>
              <a:rPr lang="en-US" dirty="0"/>
              <a:t>High Anion Gap Metabolic Acidosis</a:t>
            </a:r>
          </a:p>
        </p:txBody>
      </p:sp>
      <p:sp>
        <p:nvSpPr>
          <p:cNvPr id="4" name="TextBox 3">
            <a:extLst>
              <a:ext uri="{FF2B5EF4-FFF2-40B4-BE49-F238E27FC236}">
                <a16:creationId xmlns:a16="http://schemas.microsoft.com/office/drawing/2014/main" id="{067D8FCF-7688-1769-0C03-5525106FD7C7}"/>
              </a:ext>
            </a:extLst>
          </p:cNvPr>
          <p:cNvSpPr txBox="1"/>
          <p:nvPr/>
        </p:nvSpPr>
        <p:spPr>
          <a:xfrm>
            <a:off x="449588" y="3113070"/>
            <a:ext cx="1569284" cy="923330"/>
          </a:xfrm>
          <a:prstGeom prst="rect">
            <a:avLst/>
          </a:prstGeom>
          <a:noFill/>
        </p:spPr>
        <p:txBody>
          <a:bodyPr wrap="square" rtlCol="0">
            <a:spAutoFit/>
          </a:bodyPr>
          <a:lstStyle/>
          <a:p>
            <a:pPr algn="ctr"/>
            <a:r>
              <a:rPr lang="en-US" dirty="0"/>
              <a:t>Sodium or potassium acetate</a:t>
            </a:r>
          </a:p>
        </p:txBody>
      </p:sp>
      <p:cxnSp>
        <p:nvCxnSpPr>
          <p:cNvPr id="6" name="Straight Arrow Connector 5">
            <a:extLst>
              <a:ext uri="{FF2B5EF4-FFF2-40B4-BE49-F238E27FC236}">
                <a16:creationId xmlns:a16="http://schemas.microsoft.com/office/drawing/2014/main" id="{89E0B3ED-AE48-6186-9DE3-1013CAAA0C5C}"/>
              </a:ext>
            </a:extLst>
          </p:cNvPr>
          <p:cNvCxnSpPr>
            <a:stCxn id="4" idx="3"/>
          </p:cNvCxnSpPr>
          <p:nvPr/>
        </p:nvCxnSpPr>
        <p:spPr>
          <a:xfrm>
            <a:off x="2018872" y="3574735"/>
            <a:ext cx="1469204" cy="4616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4534ABA4-023D-B2E7-7CA8-EC39EEE45955}"/>
              </a:ext>
            </a:extLst>
          </p:cNvPr>
          <p:cNvSpPr txBox="1"/>
          <p:nvPr/>
        </p:nvSpPr>
        <p:spPr>
          <a:xfrm>
            <a:off x="312613" y="4498369"/>
            <a:ext cx="1569284" cy="646331"/>
          </a:xfrm>
          <a:prstGeom prst="rect">
            <a:avLst/>
          </a:prstGeom>
          <a:noFill/>
        </p:spPr>
        <p:txBody>
          <a:bodyPr wrap="square" rtlCol="0">
            <a:spAutoFit/>
          </a:bodyPr>
          <a:lstStyle/>
          <a:p>
            <a:pPr algn="ctr"/>
            <a:r>
              <a:rPr lang="en-US" dirty="0"/>
              <a:t>Sodium bicarbonate</a:t>
            </a:r>
          </a:p>
        </p:txBody>
      </p:sp>
      <p:cxnSp>
        <p:nvCxnSpPr>
          <p:cNvPr id="13" name="Straight Arrow Connector 12">
            <a:extLst>
              <a:ext uri="{FF2B5EF4-FFF2-40B4-BE49-F238E27FC236}">
                <a16:creationId xmlns:a16="http://schemas.microsoft.com/office/drawing/2014/main" id="{CE70637B-FE79-BDD7-8C7B-E177462DB22C}"/>
              </a:ext>
            </a:extLst>
          </p:cNvPr>
          <p:cNvCxnSpPr>
            <a:cxnSpLocks/>
          </p:cNvCxnSpPr>
          <p:nvPr/>
        </p:nvCxnSpPr>
        <p:spPr>
          <a:xfrm>
            <a:off x="1577083" y="5190362"/>
            <a:ext cx="667820" cy="6183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A3AAC49D-C941-6790-A6CB-46A00A05B0E5}"/>
              </a:ext>
            </a:extLst>
          </p:cNvPr>
          <p:cNvSpPr txBox="1"/>
          <p:nvPr/>
        </p:nvSpPr>
        <p:spPr>
          <a:xfrm>
            <a:off x="9464960" y="3154817"/>
            <a:ext cx="2414427" cy="1477328"/>
          </a:xfrm>
          <a:prstGeom prst="rect">
            <a:avLst/>
          </a:prstGeom>
          <a:noFill/>
          <a:ln>
            <a:solidFill>
              <a:schemeClr val="tx1"/>
            </a:solidFill>
          </a:ln>
        </p:spPr>
        <p:txBody>
          <a:bodyPr wrap="square" rtlCol="0">
            <a:spAutoFit/>
          </a:bodyPr>
          <a:lstStyle/>
          <a:p>
            <a:r>
              <a:rPr lang="en-US" dirty="0"/>
              <a:t>BASE trial – Dr. Sabitha Uthaya, UK</a:t>
            </a:r>
          </a:p>
          <a:p>
            <a:r>
              <a:rPr lang="en-US" dirty="0"/>
              <a:t>NaHCO3 vs. placebo in preterm infants with metabolic acidosis</a:t>
            </a:r>
          </a:p>
        </p:txBody>
      </p:sp>
      <p:pic>
        <p:nvPicPr>
          <p:cNvPr id="1026" name="Picture 2" descr="Sabita Uthaya (@SabitaUthaya) / X">
            <a:extLst>
              <a:ext uri="{FF2B5EF4-FFF2-40B4-BE49-F238E27FC236}">
                <a16:creationId xmlns:a16="http://schemas.microsoft.com/office/drawing/2014/main" id="{1447A02B-2D8C-4046-E58A-F729F4ADA8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6262" y="468907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3109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rgbClr val="FF0000"/>
          </a:solidFill>
        </p:spPr>
        <p:txBody>
          <a:bodyPr rtlCol="0">
            <a:normAutofit/>
          </a:bodyPr>
          <a:lstStyle/>
          <a:p>
            <a:pPr algn="ctr">
              <a:defRPr/>
            </a:pPr>
            <a:r>
              <a:rPr lang="en-US" sz="3600" b="1" dirty="0">
                <a:solidFill>
                  <a:schemeClr val="bg1"/>
                </a:solidFill>
              </a:rPr>
              <a:t>Dopamine is not </a:t>
            </a:r>
            <a:r>
              <a:rPr lang="en-US" sz="3600" b="1" dirty="0" err="1">
                <a:solidFill>
                  <a:schemeClr val="bg1"/>
                </a:solidFill>
              </a:rPr>
              <a:t>Selectivite</a:t>
            </a:r>
            <a:r>
              <a:rPr lang="en-US" sz="3600" b="1" dirty="0">
                <a:solidFill>
                  <a:schemeClr val="bg1"/>
                </a:solidFill>
              </a:rPr>
              <a:t> to Systemic Circulation</a:t>
            </a:r>
          </a:p>
        </p:txBody>
      </p:sp>
      <p:pic>
        <p:nvPicPr>
          <p:cNvPr id="150530" name="Picture 2"/>
          <p:cNvPicPr>
            <a:picLocks noChangeAspect="1" noChangeArrowheads="1"/>
          </p:cNvPicPr>
          <p:nvPr/>
        </p:nvPicPr>
        <p:blipFill>
          <a:blip r:embed="rId3"/>
          <a:srcRect/>
          <a:stretch>
            <a:fillRect/>
          </a:stretch>
        </p:blipFill>
        <p:spPr bwMode="auto">
          <a:xfrm>
            <a:off x="1676400" y="579439"/>
            <a:ext cx="9113838" cy="6262687"/>
          </a:xfrm>
          <a:prstGeom prst="rect">
            <a:avLst/>
          </a:prstGeom>
          <a:noFill/>
          <a:ln w="9525">
            <a:noFill/>
            <a:miter lim="800000"/>
            <a:headEnd/>
            <a:tailEnd/>
          </a:ln>
        </p:spPr>
      </p:pic>
      <p:sp>
        <p:nvSpPr>
          <p:cNvPr id="6" name="Oval 5"/>
          <p:cNvSpPr/>
          <p:nvPr/>
        </p:nvSpPr>
        <p:spPr>
          <a:xfrm>
            <a:off x="7058026" y="2489200"/>
            <a:ext cx="87313" cy="9525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532" name="TextBox 6"/>
          <p:cNvSpPr txBox="1">
            <a:spLocks noChangeArrowheads="1"/>
          </p:cNvSpPr>
          <p:nvPr/>
        </p:nvSpPr>
        <p:spPr bwMode="auto">
          <a:xfrm>
            <a:off x="7772401" y="792164"/>
            <a:ext cx="2149475" cy="307975"/>
          </a:xfrm>
          <a:prstGeom prst="rect">
            <a:avLst/>
          </a:prstGeom>
          <a:solidFill>
            <a:srgbClr val="FF0000"/>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mn-ea"/>
                <a:cs typeface="Arial" charset="0"/>
              </a:rPr>
              <a:t>Control Systemic BP</a:t>
            </a:r>
          </a:p>
        </p:txBody>
      </p:sp>
      <p:grpSp>
        <p:nvGrpSpPr>
          <p:cNvPr id="11" name="Group 10"/>
          <p:cNvGrpSpPr>
            <a:grpSpLocks/>
          </p:cNvGrpSpPr>
          <p:nvPr/>
        </p:nvGrpSpPr>
        <p:grpSpPr bwMode="auto">
          <a:xfrm>
            <a:off x="2925763" y="1755775"/>
            <a:ext cx="7137400" cy="2992438"/>
            <a:chOff x="1401097" y="1755058"/>
            <a:chExt cx="7138219" cy="2993923"/>
          </a:xfrm>
        </p:grpSpPr>
        <p:sp>
          <p:nvSpPr>
            <p:cNvPr id="4" name="Rectangle 3"/>
            <p:cNvSpPr/>
            <p:nvPr/>
          </p:nvSpPr>
          <p:spPr>
            <a:xfrm>
              <a:off x="1432851" y="1767764"/>
              <a:ext cx="2178300" cy="5177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4"/>
            <p:cNvSpPr/>
            <p:nvPr/>
          </p:nvSpPr>
          <p:spPr>
            <a:xfrm>
              <a:off x="1401097" y="1755058"/>
              <a:ext cx="7138219" cy="2993923"/>
            </a:xfrm>
            <a:custGeom>
              <a:avLst/>
              <a:gdLst>
                <a:gd name="connsiteX0" fmla="*/ 870155 w 7138219"/>
                <a:gd name="connsiteY0" fmla="*/ 2861187 h 2993923"/>
                <a:gd name="connsiteX1" fmla="*/ 870155 w 7138219"/>
                <a:gd name="connsiteY1" fmla="*/ 2861187 h 2993923"/>
                <a:gd name="connsiteX2" fmla="*/ 648929 w 7138219"/>
                <a:gd name="connsiteY2" fmla="*/ 2934929 h 2993923"/>
                <a:gd name="connsiteX3" fmla="*/ 589935 w 7138219"/>
                <a:gd name="connsiteY3" fmla="*/ 2949677 h 2993923"/>
                <a:gd name="connsiteX4" fmla="*/ 442451 w 7138219"/>
                <a:gd name="connsiteY4" fmla="*/ 2993923 h 2993923"/>
                <a:gd name="connsiteX5" fmla="*/ 309716 w 7138219"/>
                <a:gd name="connsiteY5" fmla="*/ 2979174 h 2993923"/>
                <a:gd name="connsiteX6" fmla="*/ 265471 w 7138219"/>
                <a:gd name="connsiteY6" fmla="*/ 2964426 h 2993923"/>
                <a:gd name="connsiteX7" fmla="*/ 117987 w 7138219"/>
                <a:gd name="connsiteY7" fmla="*/ 2949677 h 2993923"/>
                <a:gd name="connsiteX8" fmla="*/ 58993 w 7138219"/>
                <a:gd name="connsiteY8" fmla="*/ 2934929 h 2993923"/>
                <a:gd name="connsiteX9" fmla="*/ 14748 w 7138219"/>
                <a:gd name="connsiteY9" fmla="*/ 2920181 h 2993923"/>
                <a:gd name="connsiteX10" fmla="*/ 0 w 7138219"/>
                <a:gd name="connsiteY10" fmla="*/ 2846439 h 2993923"/>
                <a:gd name="connsiteX11" fmla="*/ 14748 w 7138219"/>
                <a:gd name="connsiteY11" fmla="*/ 2802194 h 2993923"/>
                <a:gd name="connsiteX12" fmla="*/ 103238 w 7138219"/>
                <a:gd name="connsiteY12" fmla="*/ 2684207 h 2993923"/>
                <a:gd name="connsiteX13" fmla="*/ 132735 w 7138219"/>
                <a:gd name="connsiteY13" fmla="*/ 2639961 h 2993923"/>
                <a:gd name="connsiteX14" fmla="*/ 250722 w 7138219"/>
                <a:gd name="connsiteY14" fmla="*/ 2551471 h 2993923"/>
                <a:gd name="connsiteX15" fmla="*/ 368709 w 7138219"/>
                <a:gd name="connsiteY15" fmla="*/ 2389239 h 2993923"/>
                <a:gd name="connsiteX16" fmla="*/ 486697 w 7138219"/>
                <a:gd name="connsiteY16" fmla="*/ 2344994 h 2993923"/>
                <a:gd name="connsiteX17" fmla="*/ 545690 w 7138219"/>
                <a:gd name="connsiteY17" fmla="*/ 2330245 h 2993923"/>
                <a:gd name="connsiteX18" fmla="*/ 648929 w 7138219"/>
                <a:gd name="connsiteY18" fmla="*/ 2271252 h 2993923"/>
                <a:gd name="connsiteX19" fmla="*/ 766916 w 7138219"/>
                <a:gd name="connsiteY19" fmla="*/ 2241755 h 2993923"/>
                <a:gd name="connsiteX20" fmla="*/ 914400 w 7138219"/>
                <a:gd name="connsiteY20" fmla="*/ 2094271 h 2993923"/>
                <a:gd name="connsiteX21" fmla="*/ 1047135 w 7138219"/>
                <a:gd name="connsiteY21" fmla="*/ 2035277 h 2993923"/>
                <a:gd name="connsiteX22" fmla="*/ 1179871 w 7138219"/>
                <a:gd name="connsiteY22" fmla="*/ 1976284 h 2993923"/>
                <a:gd name="connsiteX23" fmla="*/ 1224116 w 7138219"/>
                <a:gd name="connsiteY23" fmla="*/ 1961536 h 2993923"/>
                <a:gd name="connsiteX24" fmla="*/ 1371600 w 7138219"/>
                <a:gd name="connsiteY24" fmla="*/ 1946787 h 2993923"/>
                <a:gd name="connsiteX25" fmla="*/ 1504335 w 7138219"/>
                <a:gd name="connsiteY25" fmla="*/ 1961536 h 2993923"/>
                <a:gd name="connsiteX26" fmla="*/ 1607574 w 7138219"/>
                <a:gd name="connsiteY26" fmla="*/ 1932039 h 2993923"/>
                <a:gd name="connsiteX27" fmla="*/ 1681316 w 7138219"/>
                <a:gd name="connsiteY27" fmla="*/ 1917290 h 2993923"/>
                <a:gd name="connsiteX28" fmla="*/ 1814051 w 7138219"/>
                <a:gd name="connsiteY28" fmla="*/ 1873045 h 2993923"/>
                <a:gd name="connsiteX29" fmla="*/ 1858297 w 7138219"/>
                <a:gd name="connsiteY29" fmla="*/ 1843548 h 2993923"/>
                <a:gd name="connsiteX30" fmla="*/ 1991032 w 7138219"/>
                <a:gd name="connsiteY30" fmla="*/ 1799303 h 2993923"/>
                <a:gd name="connsiteX31" fmla="*/ 2035277 w 7138219"/>
                <a:gd name="connsiteY31" fmla="*/ 1814052 h 2993923"/>
                <a:gd name="connsiteX32" fmla="*/ 2123768 w 7138219"/>
                <a:gd name="connsiteY32" fmla="*/ 1799303 h 2993923"/>
                <a:gd name="connsiteX33" fmla="*/ 2227006 w 7138219"/>
                <a:gd name="connsiteY33" fmla="*/ 1784555 h 2993923"/>
                <a:gd name="connsiteX34" fmla="*/ 2271251 w 7138219"/>
                <a:gd name="connsiteY34" fmla="*/ 1769807 h 2993923"/>
                <a:gd name="connsiteX35" fmla="*/ 2403987 w 7138219"/>
                <a:gd name="connsiteY35" fmla="*/ 1696065 h 2993923"/>
                <a:gd name="connsiteX36" fmla="*/ 2536722 w 7138219"/>
                <a:gd name="connsiteY36" fmla="*/ 1592826 h 2993923"/>
                <a:gd name="connsiteX37" fmla="*/ 2684206 w 7138219"/>
                <a:gd name="connsiteY37" fmla="*/ 1578077 h 2993923"/>
                <a:gd name="connsiteX38" fmla="*/ 2772697 w 7138219"/>
                <a:gd name="connsiteY38" fmla="*/ 1548581 h 2993923"/>
                <a:gd name="connsiteX39" fmla="*/ 2905432 w 7138219"/>
                <a:gd name="connsiteY39" fmla="*/ 1592826 h 2993923"/>
                <a:gd name="connsiteX40" fmla="*/ 2993922 w 7138219"/>
                <a:gd name="connsiteY40" fmla="*/ 1533832 h 2993923"/>
                <a:gd name="connsiteX41" fmla="*/ 3038168 w 7138219"/>
                <a:gd name="connsiteY41" fmla="*/ 1519084 h 2993923"/>
                <a:gd name="connsiteX42" fmla="*/ 3082413 w 7138219"/>
                <a:gd name="connsiteY42" fmla="*/ 1489587 h 2993923"/>
                <a:gd name="connsiteX43" fmla="*/ 3156155 w 7138219"/>
                <a:gd name="connsiteY43" fmla="*/ 1445342 h 2993923"/>
                <a:gd name="connsiteX44" fmla="*/ 3200400 w 7138219"/>
                <a:gd name="connsiteY44" fmla="*/ 1401097 h 2993923"/>
                <a:gd name="connsiteX45" fmla="*/ 3347884 w 7138219"/>
                <a:gd name="connsiteY45" fmla="*/ 1312607 h 2993923"/>
                <a:gd name="connsiteX46" fmla="*/ 3377380 w 7138219"/>
                <a:gd name="connsiteY46" fmla="*/ 1268361 h 2993923"/>
                <a:gd name="connsiteX47" fmla="*/ 3465871 w 7138219"/>
                <a:gd name="connsiteY47" fmla="*/ 1209368 h 2993923"/>
                <a:gd name="connsiteX48" fmla="*/ 3598606 w 7138219"/>
                <a:gd name="connsiteY48" fmla="*/ 1120877 h 2993923"/>
                <a:gd name="connsiteX49" fmla="*/ 3716593 w 7138219"/>
                <a:gd name="connsiteY49" fmla="*/ 1106129 h 2993923"/>
                <a:gd name="connsiteX50" fmla="*/ 3775587 w 7138219"/>
                <a:gd name="connsiteY50" fmla="*/ 1017639 h 2993923"/>
                <a:gd name="connsiteX51" fmla="*/ 3819832 w 7138219"/>
                <a:gd name="connsiteY51" fmla="*/ 1002890 h 2993923"/>
                <a:gd name="connsiteX52" fmla="*/ 3908322 w 7138219"/>
                <a:gd name="connsiteY52" fmla="*/ 929148 h 2993923"/>
                <a:gd name="connsiteX53" fmla="*/ 3967316 w 7138219"/>
                <a:gd name="connsiteY53" fmla="*/ 914400 h 2993923"/>
                <a:gd name="connsiteX54" fmla="*/ 4011561 w 7138219"/>
                <a:gd name="connsiteY54" fmla="*/ 899652 h 2993923"/>
                <a:gd name="connsiteX55" fmla="*/ 4055806 w 7138219"/>
                <a:gd name="connsiteY55" fmla="*/ 914400 h 2993923"/>
                <a:gd name="connsiteX56" fmla="*/ 4114800 w 7138219"/>
                <a:gd name="connsiteY56" fmla="*/ 840658 h 2993923"/>
                <a:gd name="connsiteX57" fmla="*/ 4129548 w 7138219"/>
                <a:gd name="connsiteY57" fmla="*/ 781665 h 2993923"/>
                <a:gd name="connsiteX58" fmla="*/ 4173793 w 7138219"/>
                <a:gd name="connsiteY58" fmla="*/ 737419 h 2993923"/>
                <a:gd name="connsiteX59" fmla="*/ 4306529 w 7138219"/>
                <a:gd name="connsiteY59" fmla="*/ 752168 h 2993923"/>
                <a:gd name="connsiteX60" fmla="*/ 4468761 w 7138219"/>
                <a:gd name="connsiteY60" fmla="*/ 693174 h 2993923"/>
                <a:gd name="connsiteX61" fmla="*/ 4542503 w 7138219"/>
                <a:gd name="connsiteY61" fmla="*/ 648929 h 2993923"/>
                <a:gd name="connsiteX62" fmla="*/ 4704735 w 7138219"/>
                <a:gd name="connsiteY62" fmla="*/ 634181 h 2993923"/>
                <a:gd name="connsiteX63" fmla="*/ 4763729 w 7138219"/>
                <a:gd name="connsiteY63" fmla="*/ 604684 h 2993923"/>
                <a:gd name="connsiteX64" fmla="*/ 4807974 w 7138219"/>
                <a:gd name="connsiteY64" fmla="*/ 589936 h 2993923"/>
                <a:gd name="connsiteX65" fmla="*/ 4852219 w 7138219"/>
                <a:gd name="connsiteY65" fmla="*/ 560439 h 2993923"/>
                <a:gd name="connsiteX66" fmla="*/ 4940709 w 7138219"/>
                <a:gd name="connsiteY66" fmla="*/ 516194 h 2993923"/>
                <a:gd name="connsiteX67" fmla="*/ 4984955 w 7138219"/>
                <a:gd name="connsiteY67" fmla="*/ 501445 h 2993923"/>
                <a:gd name="connsiteX68" fmla="*/ 5073445 w 7138219"/>
                <a:gd name="connsiteY68" fmla="*/ 457200 h 2993923"/>
                <a:gd name="connsiteX69" fmla="*/ 5117690 w 7138219"/>
                <a:gd name="connsiteY69" fmla="*/ 427703 h 2993923"/>
                <a:gd name="connsiteX70" fmla="*/ 5250426 w 7138219"/>
                <a:gd name="connsiteY70" fmla="*/ 309716 h 2993923"/>
                <a:gd name="connsiteX71" fmla="*/ 5294671 w 7138219"/>
                <a:gd name="connsiteY71" fmla="*/ 294968 h 2993923"/>
                <a:gd name="connsiteX72" fmla="*/ 5353664 w 7138219"/>
                <a:gd name="connsiteY72" fmla="*/ 353961 h 2993923"/>
                <a:gd name="connsiteX73" fmla="*/ 5397909 w 7138219"/>
                <a:gd name="connsiteY73" fmla="*/ 368710 h 2993923"/>
                <a:gd name="connsiteX74" fmla="*/ 5486400 w 7138219"/>
                <a:gd name="connsiteY74" fmla="*/ 457200 h 2993923"/>
                <a:gd name="connsiteX75" fmla="*/ 5515897 w 7138219"/>
                <a:gd name="connsiteY75" fmla="*/ 412955 h 2993923"/>
                <a:gd name="connsiteX76" fmla="*/ 5574890 w 7138219"/>
                <a:gd name="connsiteY76" fmla="*/ 398207 h 2993923"/>
                <a:gd name="connsiteX77" fmla="*/ 5722374 w 7138219"/>
                <a:gd name="connsiteY77" fmla="*/ 265471 h 2993923"/>
                <a:gd name="connsiteX78" fmla="*/ 5766619 w 7138219"/>
                <a:gd name="connsiteY78" fmla="*/ 235974 h 2993923"/>
                <a:gd name="connsiteX79" fmla="*/ 5825613 w 7138219"/>
                <a:gd name="connsiteY79" fmla="*/ 191729 h 2993923"/>
                <a:gd name="connsiteX80" fmla="*/ 5914103 w 7138219"/>
                <a:gd name="connsiteY80" fmla="*/ 162232 h 2993923"/>
                <a:gd name="connsiteX81" fmla="*/ 5943600 w 7138219"/>
                <a:gd name="connsiteY81" fmla="*/ 206477 h 2993923"/>
                <a:gd name="connsiteX82" fmla="*/ 5987845 w 7138219"/>
                <a:gd name="connsiteY82" fmla="*/ 191729 h 2993923"/>
                <a:gd name="connsiteX83" fmla="*/ 6105832 w 7138219"/>
                <a:gd name="connsiteY83" fmla="*/ 176981 h 2993923"/>
                <a:gd name="connsiteX84" fmla="*/ 6209071 w 7138219"/>
                <a:gd name="connsiteY84" fmla="*/ 147484 h 2993923"/>
                <a:gd name="connsiteX85" fmla="*/ 6386051 w 7138219"/>
                <a:gd name="connsiteY85" fmla="*/ 191729 h 2993923"/>
                <a:gd name="connsiteX86" fmla="*/ 6504038 w 7138219"/>
                <a:gd name="connsiteY86" fmla="*/ 176981 h 2993923"/>
                <a:gd name="connsiteX87" fmla="*/ 6651522 w 7138219"/>
                <a:gd name="connsiteY87" fmla="*/ 73742 h 2993923"/>
                <a:gd name="connsiteX88" fmla="*/ 6769509 w 7138219"/>
                <a:gd name="connsiteY88" fmla="*/ 0 h 2993923"/>
                <a:gd name="connsiteX89" fmla="*/ 6858000 w 7138219"/>
                <a:gd name="connsiteY89" fmla="*/ 58994 h 2993923"/>
                <a:gd name="connsiteX90" fmla="*/ 6931742 w 7138219"/>
                <a:gd name="connsiteY90" fmla="*/ 117987 h 2993923"/>
                <a:gd name="connsiteX91" fmla="*/ 7005484 w 7138219"/>
                <a:gd name="connsiteY91" fmla="*/ 457200 h 2993923"/>
                <a:gd name="connsiteX92" fmla="*/ 7123471 w 7138219"/>
                <a:gd name="connsiteY92" fmla="*/ 427703 h 2993923"/>
                <a:gd name="connsiteX93" fmla="*/ 7138219 w 7138219"/>
                <a:gd name="connsiteY93" fmla="*/ 471948 h 2993923"/>
                <a:gd name="connsiteX94" fmla="*/ 7108722 w 7138219"/>
                <a:gd name="connsiteY94" fmla="*/ 825910 h 2993923"/>
                <a:gd name="connsiteX95" fmla="*/ 7079226 w 7138219"/>
                <a:gd name="connsiteY95" fmla="*/ 884903 h 2993923"/>
                <a:gd name="connsiteX96" fmla="*/ 7123471 w 7138219"/>
                <a:gd name="connsiteY96" fmla="*/ 973394 h 2993923"/>
                <a:gd name="connsiteX97" fmla="*/ 7108722 w 7138219"/>
                <a:gd name="connsiteY97" fmla="*/ 1091381 h 2993923"/>
                <a:gd name="connsiteX98" fmla="*/ 7064477 w 7138219"/>
                <a:gd name="connsiteY98" fmla="*/ 1135626 h 2993923"/>
                <a:gd name="connsiteX99" fmla="*/ 7049729 w 7138219"/>
                <a:gd name="connsiteY99" fmla="*/ 1253613 h 2993923"/>
                <a:gd name="connsiteX100" fmla="*/ 7064477 w 7138219"/>
                <a:gd name="connsiteY100" fmla="*/ 1356852 h 2993923"/>
                <a:gd name="connsiteX101" fmla="*/ 7093974 w 7138219"/>
                <a:gd name="connsiteY101" fmla="*/ 1430594 h 2993923"/>
                <a:gd name="connsiteX102" fmla="*/ 6931742 w 7138219"/>
                <a:gd name="connsiteY102" fmla="*/ 1592826 h 2993923"/>
                <a:gd name="connsiteX103" fmla="*/ 6813755 w 7138219"/>
                <a:gd name="connsiteY103" fmla="*/ 1681316 h 2993923"/>
                <a:gd name="connsiteX104" fmla="*/ 6518787 w 7138219"/>
                <a:gd name="connsiteY104" fmla="*/ 1755058 h 2993923"/>
                <a:gd name="connsiteX105" fmla="*/ 6164826 w 7138219"/>
                <a:gd name="connsiteY105" fmla="*/ 1814052 h 2993923"/>
                <a:gd name="connsiteX106" fmla="*/ 5958348 w 7138219"/>
                <a:gd name="connsiteY106" fmla="*/ 1843548 h 2993923"/>
                <a:gd name="connsiteX107" fmla="*/ 5604387 w 7138219"/>
                <a:gd name="connsiteY107" fmla="*/ 1902542 h 2993923"/>
                <a:gd name="connsiteX108" fmla="*/ 4970206 w 7138219"/>
                <a:gd name="connsiteY108" fmla="*/ 1946787 h 2993923"/>
                <a:gd name="connsiteX109" fmla="*/ 4527755 w 7138219"/>
                <a:gd name="connsiteY109" fmla="*/ 2050026 h 2993923"/>
                <a:gd name="connsiteX110" fmla="*/ 4203290 w 7138219"/>
                <a:gd name="connsiteY110" fmla="*/ 2138516 h 2993923"/>
                <a:gd name="connsiteX111" fmla="*/ 4070555 w 7138219"/>
                <a:gd name="connsiteY111" fmla="*/ 2212258 h 2993923"/>
                <a:gd name="connsiteX112" fmla="*/ 3952568 w 7138219"/>
                <a:gd name="connsiteY112" fmla="*/ 2241755 h 2993923"/>
                <a:gd name="connsiteX113" fmla="*/ 3746090 w 7138219"/>
                <a:gd name="connsiteY113" fmla="*/ 2286000 h 2993923"/>
                <a:gd name="connsiteX114" fmla="*/ 3451122 w 7138219"/>
                <a:gd name="connsiteY114" fmla="*/ 2418736 h 2993923"/>
                <a:gd name="connsiteX115" fmla="*/ 3377380 w 7138219"/>
                <a:gd name="connsiteY115" fmla="*/ 2462981 h 2993923"/>
                <a:gd name="connsiteX116" fmla="*/ 3318387 w 7138219"/>
                <a:gd name="connsiteY116" fmla="*/ 2477729 h 2993923"/>
                <a:gd name="connsiteX117" fmla="*/ 3229897 w 7138219"/>
                <a:gd name="connsiteY117" fmla="*/ 2507226 h 2993923"/>
                <a:gd name="connsiteX118" fmla="*/ 3170903 w 7138219"/>
                <a:gd name="connsiteY118" fmla="*/ 2521974 h 2993923"/>
                <a:gd name="connsiteX119" fmla="*/ 3067664 w 7138219"/>
                <a:gd name="connsiteY119" fmla="*/ 2551471 h 2993923"/>
                <a:gd name="connsiteX120" fmla="*/ 2964426 w 7138219"/>
                <a:gd name="connsiteY120" fmla="*/ 2566219 h 2993923"/>
                <a:gd name="connsiteX121" fmla="*/ 2757948 w 7138219"/>
                <a:gd name="connsiteY121" fmla="*/ 2684207 h 2993923"/>
                <a:gd name="connsiteX122" fmla="*/ 2684206 w 7138219"/>
                <a:gd name="connsiteY122" fmla="*/ 2743200 h 2993923"/>
                <a:gd name="connsiteX123" fmla="*/ 2566219 w 7138219"/>
                <a:gd name="connsiteY123" fmla="*/ 2772697 h 2993923"/>
                <a:gd name="connsiteX124" fmla="*/ 1917290 w 7138219"/>
                <a:gd name="connsiteY124" fmla="*/ 2772697 h 2993923"/>
                <a:gd name="connsiteX125" fmla="*/ 1858297 w 7138219"/>
                <a:gd name="connsiteY125" fmla="*/ 2787445 h 2993923"/>
                <a:gd name="connsiteX126" fmla="*/ 1533832 w 7138219"/>
                <a:gd name="connsiteY126" fmla="*/ 2802194 h 2993923"/>
                <a:gd name="connsiteX127" fmla="*/ 1430593 w 7138219"/>
                <a:gd name="connsiteY127" fmla="*/ 2816942 h 2993923"/>
                <a:gd name="connsiteX128" fmla="*/ 1342103 w 7138219"/>
                <a:gd name="connsiteY128" fmla="*/ 2831690 h 2993923"/>
                <a:gd name="connsiteX129" fmla="*/ 1032387 w 7138219"/>
                <a:gd name="connsiteY129" fmla="*/ 2846439 h 2993923"/>
                <a:gd name="connsiteX130" fmla="*/ 958645 w 7138219"/>
                <a:gd name="connsiteY130" fmla="*/ 2831690 h 2993923"/>
                <a:gd name="connsiteX131" fmla="*/ 914400 w 7138219"/>
                <a:gd name="connsiteY131" fmla="*/ 2875936 h 2993923"/>
                <a:gd name="connsiteX132" fmla="*/ 870155 w 7138219"/>
                <a:gd name="connsiteY132" fmla="*/ 2890684 h 2993923"/>
                <a:gd name="connsiteX133" fmla="*/ 825909 w 7138219"/>
                <a:gd name="connsiteY133" fmla="*/ 2861187 h 2993923"/>
                <a:gd name="connsiteX134" fmla="*/ 840658 w 7138219"/>
                <a:gd name="connsiteY134" fmla="*/ 2934929 h 299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7138219" h="2993923">
                  <a:moveTo>
                    <a:pt x="870155" y="2861187"/>
                  </a:moveTo>
                  <a:lnTo>
                    <a:pt x="870155" y="2861187"/>
                  </a:lnTo>
                  <a:lnTo>
                    <a:pt x="648929" y="2934929"/>
                  </a:lnTo>
                  <a:cubicBezTo>
                    <a:pt x="629600" y="2941033"/>
                    <a:pt x="609350" y="2943853"/>
                    <a:pt x="589935" y="2949677"/>
                  </a:cubicBezTo>
                  <a:cubicBezTo>
                    <a:pt x="410377" y="3003544"/>
                    <a:pt x="578442" y="2959924"/>
                    <a:pt x="442451" y="2993923"/>
                  </a:cubicBezTo>
                  <a:cubicBezTo>
                    <a:pt x="398206" y="2989007"/>
                    <a:pt x="353628" y="2986493"/>
                    <a:pt x="309716" y="2979174"/>
                  </a:cubicBezTo>
                  <a:cubicBezTo>
                    <a:pt x="294381" y="2976618"/>
                    <a:pt x="280836" y="2966790"/>
                    <a:pt x="265471" y="2964426"/>
                  </a:cubicBezTo>
                  <a:cubicBezTo>
                    <a:pt x="216639" y="2956913"/>
                    <a:pt x="167148" y="2954593"/>
                    <a:pt x="117987" y="2949677"/>
                  </a:cubicBezTo>
                  <a:cubicBezTo>
                    <a:pt x="98322" y="2944761"/>
                    <a:pt x="78483" y="2940497"/>
                    <a:pt x="58993" y="2934929"/>
                  </a:cubicBezTo>
                  <a:cubicBezTo>
                    <a:pt x="44045" y="2930658"/>
                    <a:pt x="23371" y="2933116"/>
                    <a:pt x="14748" y="2920181"/>
                  </a:cubicBezTo>
                  <a:cubicBezTo>
                    <a:pt x="843" y="2899324"/>
                    <a:pt x="4916" y="2871020"/>
                    <a:pt x="0" y="2846439"/>
                  </a:cubicBezTo>
                  <a:cubicBezTo>
                    <a:pt x="4916" y="2831691"/>
                    <a:pt x="7796" y="2816099"/>
                    <a:pt x="14748" y="2802194"/>
                  </a:cubicBezTo>
                  <a:cubicBezTo>
                    <a:pt x="31420" y="2768849"/>
                    <a:pt x="86955" y="2705918"/>
                    <a:pt x="103238" y="2684207"/>
                  </a:cubicBezTo>
                  <a:cubicBezTo>
                    <a:pt x="113873" y="2670026"/>
                    <a:pt x="120201" y="2652495"/>
                    <a:pt x="132735" y="2639961"/>
                  </a:cubicBezTo>
                  <a:cubicBezTo>
                    <a:pt x="264480" y="2508216"/>
                    <a:pt x="155418" y="2633160"/>
                    <a:pt x="250722" y="2551471"/>
                  </a:cubicBezTo>
                  <a:cubicBezTo>
                    <a:pt x="364069" y="2454316"/>
                    <a:pt x="258398" y="2531067"/>
                    <a:pt x="368709" y="2389239"/>
                  </a:cubicBezTo>
                  <a:cubicBezTo>
                    <a:pt x="397263" y="2352527"/>
                    <a:pt x="447262" y="2353758"/>
                    <a:pt x="486697" y="2344994"/>
                  </a:cubicBezTo>
                  <a:cubicBezTo>
                    <a:pt x="506484" y="2340597"/>
                    <a:pt x="526026" y="2335161"/>
                    <a:pt x="545690" y="2330245"/>
                  </a:cubicBezTo>
                  <a:cubicBezTo>
                    <a:pt x="578059" y="2308665"/>
                    <a:pt x="611501" y="2283728"/>
                    <a:pt x="648929" y="2271252"/>
                  </a:cubicBezTo>
                  <a:cubicBezTo>
                    <a:pt x="687388" y="2258432"/>
                    <a:pt x="766916" y="2241755"/>
                    <a:pt x="766916" y="2241755"/>
                  </a:cubicBezTo>
                  <a:lnTo>
                    <a:pt x="914400" y="2094271"/>
                  </a:lnTo>
                  <a:cubicBezTo>
                    <a:pt x="928923" y="2079748"/>
                    <a:pt x="1035043" y="2040651"/>
                    <a:pt x="1047135" y="2035277"/>
                  </a:cubicBezTo>
                  <a:cubicBezTo>
                    <a:pt x="1167783" y="1981656"/>
                    <a:pt x="1039988" y="2028740"/>
                    <a:pt x="1179871" y="1976284"/>
                  </a:cubicBezTo>
                  <a:cubicBezTo>
                    <a:pt x="1194427" y="1970825"/>
                    <a:pt x="1208751" y="1963900"/>
                    <a:pt x="1224116" y="1961536"/>
                  </a:cubicBezTo>
                  <a:cubicBezTo>
                    <a:pt x="1272948" y="1954023"/>
                    <a:pt x="1322439" y="1951703"/>
                    <a:pt x="1371600" y="1946787"/>
                  </a:cubicBezTo>
                  <a:cubicBezTo>
                    <a:pt x="1415845" y="1951703"/>
                    <a:pt x="1459818" y="1961536"/>
                    <a:pt x="1504335" y="1961536"/>
                  </a:cubicBezTo>
                  <a:cubicBezTo>
                    <a:pt x="1531917" y="1961536"/>
                    <a:pt x="1579758" y="1938993"/>
                    <a:pt x="1607574" y="1932039"/>
                  </a:cubicBezTo>
                  <a:cubicBezTo>
                    <a:pt x="1631893" y="1925959"/>
                    <a:pt x="1656845" y="1922728"/>
                    <a:pt x="1681316" y="1917290"/>
                  </a:cubicBezTo>
                  <a:cubicBezTo>
                    <a:pt x="1732015" y="1906023"/>
                    <a:pt x="1765868" y="1897136"/>
                    <a:pt x="1814051" y="1873045"/>
                  </a:cubicBezTo>
                  <a:cubicBezTo>
                    <a:pt x="1829905" y="1865118"/>
                    <a:pt x="1841935" y="1850366"/>
                    <a:pt x="1858297" y="1843548"/>
                  </a:cubicBezTo>
                  <a:cubicBezTo>
                    <a:pt x="1901348" y="1825610"/>
                    <a:pt x="1991032" y="1799303"/>
                    <a:pt x="1991032" y="1799303"/>
                  </a:cubicBezTo>
                  <a:cubicBezTo>
                    <a:pt x="2005780" y="1804219"/>
                    <a:pt x="2019731" y="1814052"/>
                    <a:pt x="2035277" y="1814052"/>
                  </a:cubicBezTo>
                  <a:cubicBezTo>
                    <a:pt x="2065181" y="1814052"/>
                    <a:pt x="2094212" y="1803850"/>
                    <a:pt x="2123768" y="1799303"/>
                  </a:cubicBezTo>
                  <a:cubicBezTo>
                    <a:pt x="2158126" y="1794017"/>
                    <a:pt x="2192593" y="1789471"/>
                    <a:pt x="2227006" y="1784555"/>
                  </a:cubicBezTo>
                  <a:cubicBezTo>
                    <a:pt x="2241754" y="1779639"/>
                    <a:pt x="2257661" y="1777357"/>
                    <a:pt x="2271251" y="1769807"/>
                  </a:cubicBezTo>
                  <a:cubicBezTo>
                    <a:pt x="2423390" y="1685286"/>
                    <a:pt x="2303872" y="1729436"/>
                    <a:pt x="2403987" y="1696065"/>
                  </a:cubicBezTo>
                  <a:cubicBezTo>
                    <a:pt x="2455764" y="1644288"/>
                    <a:pt x="2470682" y="1602986"/>
                    <a:pt x="2536722" y="1592826"/>
                  </a:cubicBezTo>
                  <a:cubicBezTo>
                    <a:pt x="2585554" y="1585313"/>
                    <a:pt x="2635045" y="1582993"/>
                    <a:pt x="2684206" y="1578077"/>
                  </a:cubicBezTo>
                  <a:lnTo>
                    <a:pt x="2772697" y="1548581"/>
                  </a:lnTo>
                  <a:lnTo>
                    <a:pt x="2905432" y="1592826"/>
                  </a:lnTo>
                  <a:cubicBezTo>
                    <a:pt x="3010641" y="1557755"/>
                    <a:pt x="2883440" y="1607485"/>
                    <a:pt x="2993922" y="1533832"/>
                  </a:cubicBezTo>
                  <a:cubicBezTo>
                    <a:pt x="3006857" y="1525209"/>
                    <a:pt x="3023419" y="1524000"/>
                    <a:pt x="3038168" y="1519084"/>
                  </a:cubicBezTo>
                  <a:cubicBezTo>
                    <a:pt x="3052916" y="1509252"/>
                    <a:pt x="3067382" y="1498981"/>
                    <a:pt x="3082413" y="1489587"/>
                  </a:cubicBezTo>
                  <a:cubicBezTo>
                    <a:pt x="3106721" y="1474394"/>
                    <a:pt x="3133222" y="1462541"/>
                    <a:pt x="3156155" y="1445342"/>
                  </a:cubicBezTo>
                  <a:cubicBezTo>
                    <a:pt x="3172841" y="1432828"/>
                    <a:pt x="3183936" y="1413902"/>
                    <a:pt x="3200400" y="1401097"/>
                  </a:cubicBezTo>
                  <a:cubicBezTo>
                    <a:pt x="3264474" y="1351261"/>
                    <a:pt x="3283669" y="1344714"/>
                    <a:pt x="3347884" y="1312607"/>
                  </a:cubicBezTo>
                  <a:cubicBezTo>
                    <a:pt x="3357716" y="1297858"/>
                    <a:pt x="3364040" y="1280033"/>
                    <a:pt x="3377380" y="1268361"/>
                  </a:cubicBezTo>
                  <a:cubicBezTo>
                    <a:pt x="3404059" y="1245016"/>
                    <a:pt x="3436374" y="1229032"/>
                    <a:pt x="3465871" y="1209368"/>
                  </a:cubicBezTo>
                  <a:lnTo>
                    <a:pt x="3598606" y="1120877"/>
                  </a:lnTo>
                  <a:cubicBezTo>
                    <a:pt x="3631584" y="1098891"/>
                    <a:pt x="3677264" y="1111045"/>
                    <a:pt x="3716593" y="1106129"/>
                  </a:cubicBezTo>
                  <a:cubicBezTo>
                    <a:pt x="3732056" y="1059742"/>
                    <a:pt x="3728241" y="1049204"/>
                    <a:pt x="3775587" y="1017639"/>
                  </a:cubicBezTo>
                  <a:cubicBezTo>
                    <a:pt x="3788522" y="1009015"/>
                    <a:pt x="3805084" y="1007806"/>
                    <a:pt x="3819832" y="1002890"/>
                  </a:cubicBezTo>
                  <a:cubicBezTo>
                    <a:pt x="3846408" y="976314"/>
                    <a:pt x="3872390" y="944547"/>
                    <a:pt x="3908322" y="929148"/>
                  </a:cubicBezTo>
                  <a:cubicBezTo>
                    <a:pt x="3926953" y="921163"/>
                    <a:pt x="3947826" y="919968"/>
                    <a:pt x="3967316" y="914400"/>
                  </a:cubicBezTo>
                  <a:cubicBezTo>
                    <a:pt x="3982264" y="910129"/>
                    <a:pt x="3996813" y="904568"/>
                    <a:pt x="4011561" y="899652"/>
                  </a:cubicBezTo>
                  <a:cubicBezTo>
                    <a:pt x="4026309" y="904568"/>
                    <a:pt x="4040471" y="916956"/>
                    <a:pt x="4055806" y="914400"/>
                  </a:cubicBezTo>
                  <a:cubicBezTo>
                    <a:pt x="4100927" y="906879"/>
                    <a:pt x="4105022" y="874881"/>
                    <a:pt x="4114800" y="840658"/>
                  </a:cubicBezTo>
                  <a:cubicBezTo>
                    <a:pt x="4120369" y="821168"/>
                    <a:pt x="4119492" y="799264"/>
                    <a:pt x="4129548" y="781665"/>
                  </a:cubicBezTo>
                  <a:cubicBezTo>
                    <a:pt x="4139896" y="763556"/>
                    <a:pt x="4159045" y="752168"/>
                    <a:pt x="4173793" y="737419"/>
                  </a:cubicBezTo>
                  <a:cubicBezTo>
                    <a:pt x="4277032" y="771832"/>
                    <a:pt x="4232787" y="776748"/>
                    <a:pt x="4306529" y="752168"/>
                  </a:cubicBezTo>
                  <a:cubicBezTo>
                    <a:pt x="4434568" y="656138"/>
                    <a:pt x="4282871" y="755138"/>
                    <a:pt x="4468761" y="693174"/>
                  </a:cubicBezTo>
                  <a:cubicBezTo>
                    <a:pt x="4495956" y="684109"/>
                    <a:pt x="4514693" y="655881"/>
                    <a:pt x="4542503" y="648929"/>
                  </a:cubicBezTo>
                  <a:cubicBezTo>
                    <a:pt x="4595182" y="635759"/>
                    <a:pt x="4650658" y="639097"/>
                    <a:pt x="4704735" y="634181"/>
                  </a:cubicBezTo>
                  <a:cubicBezTo>
                    <a:pt x="4724400" y="624349"/>
                    <a:pt x="4743521" y="613345"/>
                    <a:pt x="4763729" y="604684"/>
                  </a:cubicBezTo>
                  <a:cubicBezTo>
                    <a:pt x="4778018" y="598560"/>
                    <a:pt x="4794069" y="596888"/>
                    <a:pt x="4807974" y="589936"/>
                  </a:cubicBezTo>
                  <a:cubicBezTo>
                    <a:pt x="4823828" y="582009"/>
                    <a:pt x="4836724" y="569047"/>
                    <a:pt x="4852219" y="560439"/>
                  </a:cubicBezTo>
                  <a:cubicBezTo>
                    <a:pt x="4881047" y="544423"/>
                    <a:pt x="4910573" y="529588"/>
                    <a:pt x="4940709" y="516194"/>
                  </a:cubicBezTo>
                  <a:cubicBezTo>
                    <a:pt x="4954916" y="509880"/>
                    <a:pt x="4971050" y="508398"/>
                    <a:pt x="4984955" y="501445"/>
                  </a:cubicBezTo>
                  <a:cubicBezTo>
                    <a:pt x="5099311" y="444266"/>
                    <a:pt x="4962238" y="494268"/>
                    <a:pt x="5073445" y="457200"/>
                  </a:cubicBezTo>
                  <a:cubicBezTo>
                    <a:pt x="5088193" y="447368"/>
                    <a:pt x="5104232" y="439238"/>
                    <a:pt x="5117690" y="427703"/>
                  </a:cubicBezTo>
                  <a:cubicBezTo>
                    <a:pt x="5185366" y="369696"/>
                    <a:pt x="5170337" y="359772"/>
                    <a:pt x="5250426" y="309716"/>
                  </a:cubicBezTo>
                  <a:cubicBezTo>
                    <a:pt x="5263609" y="301477"/>
                    <a:pt x="5279923" y="299884"/>
                    <a:pt x="5294671" y="294968"/>
                  </a:cubicBezTo>
                  <a:cubicBezTo>
                    <a:pt x="5412656" y="334295"/>
                    <a:pt x="5275009" y="275304"/>
                    <a:pt x="5353664" y="353961"/>
                  </a:cubicBezTo>
                  <a:cubicBezTo>
                    <a:pt x="5364657" y="364954"/>
                    <a:pt x="5383161" y="363794"/>
                    <a:pt x="5397909" y="368710"/>
                  </a:cubicBezTo>
                  <a:cubicBezTo>
                    <a:pt x="5414658" y="393833"/>
                    <a:pt x="5449813" y="457200"/>
                    <a:pt x="5486400" y="457200"/>
                  </a:cubicBezTo>
                  <a:cubicBezTo>
                    <a:pt x="5504125" y="457200"/>
                    <a:pt x="5501149" y="422787"/>
                    <a:pt x="5515897" y="412955"/>
                  </a:cubicBezTo>
                  <a:cubicBezTo>
                    <a:pt x="5532762" y="401712"/>
                    <a:pt x="5555226" y="403123"/>
                    <a:pt x="5574890" y="398207"/>
                  </a:cubicBezTo>
                  <a:cubicBezTo>
                    <a:pt x="5659629" y="341714"/>
                    <a:pt x="5606601" y="381244"/>
                    <a:pt x="5722374" y="265471"/>
                  </a:cubicBezTo>
                  <a:cubicBezTo>
                    <a:pt x="5734908" y="252937"/>
                    <a:pt x="5752195" y="246277"/>
                    <a:pt x="5766619" y="235974"/>
                  </a:cubicBezTo>
                  <a:cubicBezTo>
                    <a:pt x="5786621" y="221687"/>
                    <a:pt x="5803627" y="202722"/>
                    <a:pt x="5825613" y="191729"/>
                  </a:cubicBezTo>
                  <a:cubicBezTo>
                    <a:pt x="5853423" y="177824"/>
                    <a:pt x="5884606" y="172064"/>
                    <a:pt x="5914103" y="162232"/>
                  </a:cubicBezTo>
                  <a:cubicBezTo>
                    <a:pt x="5923935" y="176980"/>
                    <a:pt x="5927142" y="199894"/>
                    <a:pt x="5943600" y="206477"/>
                  </a:cubicBezTo>
                  <a:cubicBezTo>
                    <a:pt x="5958034" y="212251"/>
                    <a:pt x="5972550" y="194510"/>
                    <a:pt x="5987845" y="191729"/>
                  </a:cubicBezTo>
                  <a:cubicBezTo>
                    <a:pt x="6026841" y="184639"/>
                    <a:pt x="6066503" y="181897"/>
                    <a:pt x="6105832" y="176981"/>
                  </a:cubicBezTo>
                  <a:cubicBezTo>
                    <a:pt x="6140245" y="167149"/>
                    <a:pt x="6173386" y="150229"/>
                    <a:pt x="6209071" y="147484"/>
                  </a:cubicBezTo>
                  <a:cubicBezTo>
                    <a:pt x="6257481" y="143760"/>
                    <a:pt x="6342754" y="177296"/>
                    <a:pt x="6386051" y="191729"/>
                  </a:cubicBezTo>
                  <a:cubicBezTo>
                    <a:pt x="6425380" y="186813"/>
                    <a:pt x="6467819" y="193078"/>
                    <a:pt x="6504038" y="176981"/>
                  </a:cubicBezTo>
                  <a:cubicBezTo>
                    <a:pt x="6558875" y="152609"/>
                    <a:pt x="6601591" y="107029"/>
                    <a:pt x="6651522" y="73742"/>
                  </a:cubicBezTo>
                  <a:cubicBezTo>
                    <a:pt x="6690111" y="48016"/>
                    <a:pt x="6730180" y="24581"/>
                    <a:pt x="6769509" y="0"/>
                  </a:cubicBezTo>
                  <a:cubicBezTo>
                    <a:pt x="6799006" y="19665"/>
                    <a:pt x="6834448" y="32498"/>
                    <a:pt x="6858000" y="58994"/>
                  </a:cubicBezTo>
                  <a:cubicBezTo>
                    <a:pt x="6926525" y="136085"/>
                    <a:pt x="6842854" y="147618"/>
                    <a:pt x="6931742" y="117987"/>
                  </a:cubicBezTo>
                  <a:cubicBezTo>
                    <a:pt x="6956323" y="231058"/>
                    <a:pt x="6944578" y="358814"/>
                    <a:pt x="7005484" y="457200"/>
                  </a:cubicBezTo>
                  <a:cubicBezTo>
                    <a:pt x="7026822" y="491669"/>
                    <a:pt x="7083180" y="423226"/>
                    <a:pt x="7123471" y="427703"/>
                  </a:cubicBezTo>
                  <a:cubicBezTo>
                    <a:pt x="7138922" y="429420"/>
                    <a:pt x="7133303" y="457200"/>
                    <a:pt x="7138219" y="471948"/>
                  </a:cubicBezTo>
                  <a:cubicBezTo>
                    <a:pt x="7128387" y="589935"/>
                    <a:pt x="7125466" y="708704"/>
                    <a:pt x="7108722" y="825910"/>
                  </a:cubicBezTo>
                  <a:cubicBezTo>
                    <a:pt x="7105613" y="847674"/>
                    <a:pt x="7082335" y="863139"/>
                    <a:pt x="7079226" y="884903"/>
                  </a:cubicBezTo>
                  <a:cubicBezTo>
                    <a:pt x="7075634" y="910046"/>
                    <a:pt x="7112653" y="957166"/>
                    <a:pt x="7123471" y="973394"/>
                  </a:cubicBezTo>
                  <a:cubicBezTo>
                    <a:pt x="7118555" y="1012723"/>
                    <a:pt x="7122267" y="1054132"/>
                    <a:pt x="7108722" y="1091381"/>
                  </a:cubicBezTo>
                  <a:cubicBezTo>
                    <a:pt x="7101594" y="1110983"/>
                    <a:pt x="7071605" y="1116024"/>
                    <a:pt x="7064477" y="1135626"/>
                  </a:cubicBezTo>
                  <a:cubicBezTo>
                    <a:pt x="7050932" y="1172875"/>
                    <a:pt x="7054645" y="1214284"/>
                    <a:pt x="7049729" y="1253613"/>
                  </a:cubicBezTo>
                  <a:cubicBezTo>
                    <a:pt x="7054645" y="1288026"/>
                    <a:pt x="7056046" y="1323128"/>
                    <a:pt x="7064477" y="1356852"/>
                  </a:cubicBezTo>
                  <a:cubicBezTo>
                    <a:pt x="7070898" y="1382536"/>
                    <a:pt x="7101760" y="1405290"/>
                    <a:pt x="7093974" y="1430594"/>
                  </a:cubicBezTo>
                  <a:cubicBezTo>
                    <a:pt x="7059930" y="1541238"/>
                    <a:pt x="7005863" y="1540942"/>
                    <a:pt x="6931742" y="1592826"/>
                  </a:cubicBezTo>
                  <a:cubicBezTo>
                    <a:pt x="6926159" y="1596734"/>
                    <a:pt x="6838018" y="1671611"/>
                    <a:pt x="6813755" y="1681316"/>
                  </a:cubicBezTo>
                  <a:cubicBezTo>
                    <a:pt x="6621714" y="1758133"/>
                    <a:pt x="6684111" y="1729226"/>
                    <a:pt x="6518787" y="1755058"/>
                  </a:cubicBezTo>
                  <a:cubicBezTo>
                    <a:pt x="6400606" y="1773524"/>
                    <a:pt x="6282977" y="1795397"/>
                    <a:pt x="6164826" y="1814052"/>
                  </a:cubicBezTo>
                  <a:cubicBezTo>
                    <a:pt x="6096152" y="1824895"/>
                    <a:pt x="6027022" y="1832705"/>
                    <a:pt x="5958348" y="1843548"/>
                  </a:cubicBezTo>
                  <a:lnTo>
                    <a:pt x="5604387" y="1902542"/>
                  </a:lnTo>
                  <a:cubicBezTo>
                    <a:pt x="5333987" y="2010703"/>
                    <a:pt x="5720498" y="1865987"/>
                    <a:pt x="4970206" y="1946787"/>
                  </a:cubicBezTo>
                  <a:cubicBezTo>
                    <a:pt x="4362467" y="2012235"/>
                    <a:pt x="4723216" y="1995297"/>
                    <a:pt x="4527755" y="2050026"/>
                  </a:cubicBezTo>
                  <a:lnTo>
                    <a:pt x="4203290" y="2138516"/>
                  </a:lnTo>
                  <a:cubicBezTo>
                    <a:pt x="4159045" y="2163097"/>
                    <a:pt x="4117357" y="2192986"/>
                    <a:pt x="4070555" y="2212258"/>
                  </a:cubicBezTo>
                  <a:cubicBezTo>
                    <a:pt x="4033069" y="2227693"/>
                    <a:pt x="3992099" y="2232771"/>
                    <a:pt x="3952568" y="2241755"/>
                  </a:cubicBezTo>
                  <a:cubicBezTo>
                    <a:pt x="3883930" y="2257355"/>
                    <a:pt x="3814916" y="2271252"/>
                    <a:pt x="3746090" y="2286000"/>
                  </a:cubicBezTo>
                  <a:cubicBezTo>
                    <a:pt x="3647767" y="2330245"/>
                    <a:pt x="3543576" y="2363264"/>
                    <a:pt x="3451122" y="2418736"/>
                  </a:cubicBezTo>
                  <a:cubicBezTo>
                    <a:pt x="3426541" y="2433484"/>
                    <a:pt x="3403575" y="2451339"/>
                    <a:pt x="3377380" y="2462981"/>
                  </a:cubicBezTo>
                  <a:cubicBezTo>
                    <a:pt x="3358857" y="2471213"/>
                    <a:pt x="3337802" y="2471905"/>
                    <a:pt x="3318387" y="2477729"/>
                  </a:cubicBezTo>
                  <a:cubicBezTo>
                    <a:pt x="3288606" y="2486663"/>
                    <a:pt x="3259678" y="2498292"/>
                    <a:pt x="3229897" y="2507226"/>
                  </a:cubicBezTo>
                  <a:cubicBezTo>
                    <a:pt x="3210482" y="2513050"/>
                    <a:pt x="3190459" y="2516641"/>
                    <a:pt x="3170903" y="2521974"/>
                  </a:cubicBezTo>
                  <a:cubicBezTo>
                    <a:pt x="3136374" y="2531391"/>
                    <a:pt x="3102660" y="2543972"/>
                    <a:pt x="3067664" y="2551471"/>
                  </a:cubicBezTo>
                  <a:cubicBezTo>
                    <a:pt x="3033674" y="2558755"/>
                    <a:pt x="2998839" y="2561303"/>
                    <a:pt x="2964426" y="2566219"/>
                  </a:cubicBezTo>
                  <a:cubicBezTo>
                    <a:pt x="2879667" y="2608599"/>
                    <a:pt x="2857754" y="2617670"/>
                    <a:pt x="2757948" y="2684207"/>
                  </a:cubicBezTo>
                  <a:cubicBezTo>
                    <a:pt x="2731756" y="2701668"/>
                    <a:pt x="2712787" y="2730009"/>
                    <a:pt x="2684206" y="2743200"/>
                  </a:cubicBezTo>
                  <a:cubicBezTo>
                    <a:pt x="2647398" y="2760188"/>
                    <a:pt x="2605548" y="2762865"/>
                    <a:pt x="2566219" y="2772697"/>
                  </a:cubicBezTo>
                  <a:cubicBezTo>
                    <a:pt x="2282680" y="2741191"/>
                    <a:pt x="2399576" y="2747964"/>
                    <a:pt x="1917290" y="2772697"/>
                  </a:cubicBezTo>
                  <a:cubicBezTo>
                    <a:pt x="1897047" y="2773735"/>
                    <a:pt x="1878507" y="2785890"/>
                    <a:pt x="1858297" y="2787445"/>
                  </a:cubicBezTo>
                  <a:cubicBezTo>
                    <a:pt x="1750349" y="2795749"/>
                    <a:pt x="1641987" y="2797278"/>
                    <a:pt x="1533832" y="2802194"/>
                  </a:cubicBezTo>
                  <a:lnTo>
                    <a:pt x="1430593" y="2816942"/>
                  </a:lnTo>
                  <a:cubicBezTo>
                    <a:pt x="1401037" y="2821489"/>
                    <a:pt x="1371925" y="2829481"/>
                    <a:pt x="1342103" y="2831690"/>
                  </a:cubicBezTo>
                  <a:cubicBezTo>
                    <a:pt x="1239030" y="2839325"/>
                    <a:pt x="1135626" y="2841523"/>
                    <a:pt x="1032387" y="2846439"/>
                  </a:cubicBezTo>
                  <a:cubicBezTo>
                    <a:pt x="1007806" y="2841523"/>
                    <a:pt x="982964" y="2825610"/>
                    <a:pt x="958645" y="2831690"/>
                  </a:cubicBezTo>
                  <a:cubicBezTo>
                    <a:pt x="938410" y="2836749"/>
                    <a:pt x="931754" y="2864366"/>
                    <a:pt x="914400" y="2875936"/>
                  </a:cubicBezTo>
                  <a:cubicBezTo>
                    <a:pt x="901465" y="2884559"/>
                    <a:pt x="884903" y="2885768"/>
                    <a:pt x="870155" y="2890684"/>
                  </a:cubicBezTo>
                  <a:cubicBezTo>
                    <a:pt x="855406" y="2880852"/>
                    <a:pt x="835741" y="2846438"/>
                    <a:pt x="825909" y="2861187"/>
                  </a:cubicBezTo>
                  <a:cubicBezTo>
                    <a:pt x="812004" y="2882044"/>
                    <a:pt x="840658" y="2934929"/>
                    <a:pt x="840658" y="2934929"/>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0534" name="TextBox 7"/>
          <p:cNvSpPr txBox="1">
            <a:spLocks noChangeArrowheads="1"/>
          </p:cNvSpPr>
          <p:nvPr/>
        </p:nvSpPr>
        <p:spPr bwMode="auto">
          <a:xfrm>
            <a:off x="7924801" y="4892675"/>
            <a:ext cx="2149475" cy="522288"/>
          </a:xfrm>
          <a:prstGeom prst="rect">
            <a:avLst/>
          </a:prstGeom>
          <a:solidFill>
            <a:srgbClr val="FF0000"/>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mn-ea"/>
                <a:cs typeface="Arial" charset="0"/>
              </a:rPr>
              <a:t>Control Pulmonary Arterial Pressure</a:t>
            </a:r>
          </a:p>
        </p:txBody>
      </p:sp>
      <p:sp>
        <p:nvSpPr>
          <p:cNvPr id="9" name="TextBox 8"/>
          <p:cNvSpPr txBox="1">
            <a:spLocks noChangeArrowheads="1"/>
          </p:cNvSpPr>
          <p:nvPr/>
        </p:nvSpPr>
        <p:spPr bwMode="auto">
          <a:xfrm>
            <a:off x="8031164" y="3444875"/>
            <a:ext cx="2149475" cy="522288"/>
          </a:xfrm>
          <a:prstGeom prst="rect">
            <a:avLst/>
          </a:prstGeom>
          <a:solidFill>
            <a:srgbClr val="0070C0"/>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mn-ea"/>
                <a:cs typeface="Arial" charset="0"/>
              </a:rPr>
              <a:t>PPHN Pulmonary Arterial Pressure</a:t>
            </a:r>
          </a:p>
        </p:txBody>
      </p:sp>
      <p:sp>
        <p:nvSpPr>
          <p:cNvPr id="10" name="TextBox 9"/>
          <p:cNvSpPr txBox="1">
            <a:spLocks noChangeArrowheads="1"/>
          </p:cNvSpPr>
          <p:nvPr/>
        </p:nvSpPr>
        <p:spPr bwMode="auto">
          <a:xfrm>
            <a:off x="8518526" y="1755775"/>
            <a:ext cx="2149475" cy="306388"/>
          </a:xfrm>
          <a:prstGeom prst="rect">
            <a:avLst/>
          </a:prstGeom>
          <a:solidFill>
            <a:srgbClr val="0070C0"/>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mn-ea"/>
                <a:cs typeface="Arial" charset="0"/>
              </a:rPr>
              <a:t> PPHN Systemic BP</a:t>
            </a:r>
          </a:p>
        </p:txBody>
      </p:sp>
      <p:sp>
        <p:nvSpPr>
          <p:cNvPr id="150537" name="TextBox 11"/>
          <p:cNvSpPr txBox="1">
            <a:spLocks noChangeArrowheads="1"/>
          </p:cNvSpPr>
          <p:nvPr/>
        </p:nvSpPr>
        <p:spPr bwMode="auto">
          <a:xfrm>
            <a:off x="125819" y="6606382"/>
            <a:ext cx="7471920" cy="307777"/>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a:ea typeface="+mn-ea"/>
                <a:cs typeface="Arial" charset="0"/>
              </a:rPr>
              <a:t>Kirmani</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 et al E PAS 2007;  Lakshminrusimha et al Clin </a:t>
            </a:r>
            <a:r>
              <a:rPr kumimoji="0" lang="en-US" sz="1400" b="0" i="0" u="none" strike="noStrike" kern="1200" cap="none" spc="0" normalizeH="0" baseline="0" noProof="0" dirty="0" err="1">
                <a:ln>
                  <a:noFill/>
                </a:ln>
                <a:solidFill>
                  <a:srgbClr val="000000"/>
                </a:solidFill>
                <a:effectLst/>
                <a:uLnTx/>
                <a:uFillTx/>
                <a:latin typeface="Calibri" panose="020F0502020204030204"/>
                <a:ea typeface="+mn-ea"/>
                <a:cs typeface="Arial" charset="0"/>
              </a:rPr>
              <a:t>Perinatol</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charset="0"/>
              </a:rPr>
              <a:t> 2012 McNamara et al J Peds 2022</a:t>
            </a:r>
          </a:p>
        </p:txBody>
      </p:sp>
      <p:pic>
        <p:nvPicPr>
          <p:cNvPr id="3" name="Picture 2">
            <a:extLst>
              <a:ext uri="{FF2B5EF4-FFF2-40B4-BE49-F238E27FC236}">
                <a16:creationId xmlns:a16="http://schemas.microsoft.com/office/drawing/2014/main" id="{0F74D7BD-532F-483E-A13E-FC59B3B01518}"/>
              </a:ext>
            </a:extLst>
          </p:cNvPr>
          <p:cNvPicPr>
            <a:picLocks noChangeAspect="1"/>
          </p:cNvPicPr>
          <p:nvPr/>
        </p:nvPicPr>
        <p:blipFill>
          <a:blip r:embed="rId4"/>
          <a:stretch>
            <a:fillRect/>
          </a:stretch>
        </p:blipFill>
        <p:spPr>
          <a:xfrm>
            <a:off x="8031164" y="6399672"/>
            <a:ext cx="4288725" cy="448250"/>
          </a:xfrm>
          <a:prstGeom prst="rect">
            <a:avLst/>
          </a:prstGeom>
        </p:spPr>
      </p:pic>
      <p:pic>
        <p:nvPicPr>
          <p:cNvPr id="7" name="Picture 6">
            <a:extLst>
              <a:ext uri="{FF2B5EF4-FFF2-40B4-BE49-F238E27FC236}">
                <a16:creationId xmlns:a16="http://schemas.microsoft.com/office/drawing/2014/main" id="{4F5B297A-E9A2-6C50-0027-A69C13426087}"/>
              </a:ext>
            </a:extLst>
          </p:cNvPr>
          <p:cNvPicPr>
            <a:picLocks noChangeAspect="1"/>
          </p:cNvPicPr>
          <p:nvPr/>
        </p:nvPicPr>
        <p:blipFill>
          <a:blip r:embed="rId5"/>
          <a:stretch>
            <a:fillRect/>
          </a:stretch>
        </p:blipFill>
        <p:spPr>
          <a:xfrm>
            <a:off x="39689" y="1207214"/>
            <a:ext cx="1370244" cy="3087384"/>
          </a:xfrm>
          <a:prstGeom prst="rect">
            <a:avLst/>
          </a:prstGeom>
        </p:spPr>
      </p:pic>
    </p:spTree>
    <p:custDataLst>
      <p:tags r:id="rId1"/>
    </p:custDataLst>
    <p:extLst>
      <p:ext uri="{BB962C8B-B14F-4D97-AF65-F5344CB8AC3E}">
        <p14:creationId xmlns:p14="http://schemas.microsoft.com/office/powerpoint/2010/main" val="1190463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srcRect/>
          <a:stretch>
            <a:fillRect/>
          </a:stretch>
        </p:blipFill>
        <p:spPr bwMode="auto">
          <a:xfrm>
            <a:off x="6149163" y="664166"/>
            <a:ext cx="4191000" cy="6321425"/>
          </a:xfrm>
          <a:prstGeom prst="rect">
            <a:avLst/>
          </a:prstGeom>
          <a:noFill/>
          <a:ln w="9525">
            <a:noFill/>
            <a:miter lim="800000"/>
            <a:headEnd/>
            <a:tailEnd/>
          </a:ln>
        </p:spPr>
      </p:pic>
      <p:sp>
        <p:nvSpPr>
          <p:cNvPr id="4" name="Title 3"/>
          <p:cNvSpPr>
            <a:spLocks noGrp="1"/>
          </p:cNvSpPr>
          <p:nvPr>
            <p:ph type="title"/>
          </p:nvPr>
        </p:nvSpPr>
        <p:spPr>
          <a:xfrm>
            <a:off x="83833" y="70377"/>
            <a:ext cx="5220067" cy="3093928"/>
          </a:xfrm>
          <a:solidFill>
            <a:srgbClr val="0070C0"/>
          </a:solidFill>
        </p:spPr>
        <p:txBody>
          <a:bodyPr>
            <a:normAutofit fontScale="90000"/>
          </a:bodyPr>
          <a:lstStyle/>
          <a:p>
            <a:r>
              <a:rPr lang="en-US" dirty="0">
                <a:solidFill>
                  <a:schemeClr val="bg1"/>
                </a:solidFill>
              </a:rPr>
              <a:t>Why is Increasing Systemic Pressure with Dopamine to Supra-physiological Levels a Bad Idea in PPHN?</a:t>
            </a:r>
          </a:p>
        </p:txBody>
      </p:sp>
      <p:sp>
        <p:nvSpPr>
          <p:cNvPr id="5" name="TextBox 4"/>
          <p:cNvSpPr txBox="1"/>
          <p:nvPr/>
        </p:nvSpPr>
        <p:spPr>
          <a:xfrm>
            <a:off x="4602125" y="3391787"/>
            <a:ext cx="1244010" cy="1200329"/>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Systolic pulmonary pressure – 100 mmHg</a:t>
            </a:r>
          </a:p>
        </p:txBody>
      </p:sp>
      <p:cxnSp>
        <p:nvCxnSpPr>
          <p:cNvPr id="7" name="Straight Arrow Connector 6"/>
          <p:cNvCxnSpPr>
            <a:stCxn id="5" idx="3"/>
          </p:cNvCxnSpPr>
          <p:nvPr/>
        </p:nvCxnSpPr>
        <p:spPr>
          <a:xfrm flipV="1">
            <a:off x="5846136" y="3492795"/>
            <a:ext cx="1233377" cy="499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918445" y="5810693"/>
            <a:ext cx="1289198" cy="923330"/>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Constricted pulmonary circulation</a:t>
            </a:r>
          </a:p>
        </p:txBody>
      </p:sp>
      <p:sp>
        <p:nvSpPr>
          <p:cNvPr id="10" name="TextBox 9"/>
          <p:cNvSpPr txBox="1"/>
          <p:nvPr/>
        </p:nvSpPr>
        <p:spPr>
          <a:xfrm>
            <a:off x="7247861" y="1892596"/>
            <a:ext cx="1993605" cy="369332"/>
          </a:xfrm>
          <a:prstGeom prst="rect">
            <a:avLst/>
          </a:prstGeom>
          <a:solidFill>
            <a:schemeClr val="bg1"/>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PFO – pop off # 1</a:t>
            </a:r>
          </a:p>
        </p:txBody>
      </p:sp>
      <p:sp>
        <p:nvSpPr>
          <p:cNvPr id="11" name="TextBox 10"/>
          <p:cNvSpPr txBox="1"/>
          <p:nvPr/>
        </p:nvSpPr>
        <p:spPr>
          <a:xfrm>
            <a:off x="7719238" y="6202326"/>
            <a:ext cx="1210339" cy="369332"/>
          </a:xfrm>
          <a:prstGeom prst="rect">
            <a:avLst/>
          </a:prstGeom>
          <a:solidFill>
            <a:schemeClr val="bg1"/>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pop off # 2</a:t>
            </a:r>
          </a:p>
        </p:txBody>
      </p:sp>
      <p:sp>
        <p:nvSpPr>
          <p:cNvPr id="12" name="TextBox 11"/>
          <p:cNvSpPr txBox="1"/>
          <p:nvPr/>
        </p:nvSpPr>
        <p:spPr>
          <a:xfrm>
            <a:off x="4788196" y="4947488"/>
            <a:ext cx="127590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Dopamine</a:t>
            </a:r>
          </a:p>
        </p:txBody>
      </p:sp>
      <p:cxnSp>
        <p:nvCxnSpPr>
          <p:cNvPr id="14" name="Straight Arrow Connector 13"/>
          <p:cNvCxnSpPr>
            <a:stCxn id="12" idx="0"/>
          </p:cNvCxnSpPr>
          <p:nvPr/>
        </p:nvCxnSpPr>
        <p:spPr>
          <a:xfrm flipV="1">
            <a:off x="5426149" y="4592116"/>
            <a:ext cx="0" cy="3553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426148" y="5316821"/>
            <a:ext cx="0" cy="3553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4"/>
          <a:stretch>
            <a:fillRect/>
          </a:stretch>
        </p:blipFill>
        <p:spPr>
          <a:xfrm>
            <a:off x="1580439" y="4402678"/>
            <a:ext cx="3002466" cy="2310879"/>
          </a:xfrm>
          <a:prstGeom prst="rect">
            <a:avLst/>
          </a:prstGeom>
        </p:spPr>
      </p:pic>
      <p:sp>
        <p:nvSpPr>
          <p:cNvPr id="18" name="Freeform 17"/>
          <p:cNvSpPr/>
          <p:nvPr/>
        </p:nvSpPr>
        <p:spPr>
          <a:xfrm>
            <a:off x="2183221" y="3583176"/>
            <a:ext cx="898451" cy="882503"/>
          </a:xfrm>
          <a:custGeom>
            <a:avLst/>
            <a:gdLst>
              <a:gd name="connsiteX0" fmla="*/ 244549 w 898451"/>
              <a:gd name="connsiteY0" fmla="*/ 792126 h 882503"/>
              <a:gd name="connsiteX1" fmla="*/ 244549 w 898451"/>
              <a:gd name="connsiteY1" fmla="*/ 792126 h 882503"/>
              <a:gd name="connsiteX2" fmla="*/ 191386 w 898451"/>
              <a:gd name="connsiteY2" fmla="*/ 744280 h 882503"/>
              <a:gd name="connsiteX3" fmla="*/ 175437 w 898451"/>
              <a:gd name="connsiteY3" fmla="*/ 738963 h 882503"/>
              <a:gd name="connsiteX4" fmla="*/ 170121 w 898451"/>
              <a:gd name="connsiteY4" fmla="*/ 685800 h 882503"/>
              <a:gd name="connsiteX5" fmla="*/ 159489 w 898451"/>
              <a:gd name="connsiteY5" fmla="*/ 669852 h 882503"/>
              <a:gd name="connsiteX6" fmla="*/ 154172 w 898451"/>
              <a:gd name="connsiteY6" fmla="*/ 653903 h 882503"/>
              <a:gd name="connsiteX7" fmla="*/ 143540 w 898451"/>
              <a:gd name="connsiteY7" fmla="*/ 611373 h 882503"/>
              <a:gd name="connsiteX8" fmla="*/ 122275 w 898451"/>
              <a:gd name="connsiteY8" fmla="*/ 595424 h 882503"/>
              <a:gd name="connsiteX9" fmla="*/ 106326 w 898451"/>
              <a:gd name="connsiteY9" fmla="*/ 579475 h 882503"/>
              <a:gd name="connsiteX10" fmla="*/ 101010 w 898451"/>
              <a:gd name="connsiteY10" fmla="*/ 499731 h 882503"/>
              <a:gd name="connsiteX11" fmla="*/ 90377 w 898451"/>
              <a:gd name="connsiteY11" fmla="*/ 478466 h 882503"/>
              <a:gd name="connsiteX12" fmla="*/ 85061 w 898451"/>
              <a:gd name="connsiteY12" fmla="*/ 409354 h 882503"/>
              <a:gd name="connsiteX13" fmla="*/ 31898 w 898451"/>
              <a:gd name="connsiteY13" fmla="*/ 388089 h 882503"/>
              <a:gd name="connsiteX14" fmla="*/ 21265 w 898451"/>
              <a:gd name="connsiteY14" fmla="*/ 372140 h 882503"/>
              <a:gd name="connsiteX15" fmla="*/ 15949 w 898451"/>
              <a:gd name="connsiteY15" fmla="*/ 356191 h 882503"/>
              <a:gd name="connsiteX16" fmla="*/ 0 w 898451"/>
              <a:gd name="connsiteY16" fmla="*/ 350875 h 882503"/>
              <a:gd name="connsiteX17" fmla="*/ 15949 w 898451"/>
              <a:gd name="connsiteY17" fmla="*/ 303028 h 882503"/>
              <a:gd name="connsiteX18" fmla="*/ 31898 w 898451"/>
              <a:gd name="connsiteY18" fmla="*/ 292396 h 882503"/>
              <a:gd name="connsiteX19" fmla="*/ 42531 w 898451"/>
              <a:gd name="connsiteY19" fmla="*/ 233917 h 882503"/>
              <a:gd name="connsiteX20" fmla="*/ 58479 w 898451"/>
              <a:gd name="connsiteY20" fmla="*/ 228600 h 882503"/>
              <a:gd name="connsiteX21" fmla="*/ 95693 w 898451"/>
              <a:gd name="connsiteY21" fmla="*/ 217968 h 882503"/>
              <a:gd name="connsiteX22" fmla="*/ 111642 w 898451"/>
              <a:gd name="connsiteY22" fmla="*/ 223284 h 882503"/>
              <a:gd name="connsiteX23" fmla="*/ 132907 w 898451"/>
              <a:gd name="connsiteY23" fmla="*/ 228600 h 882503"/>
              <a:gd name="connsiteX24" fmla="*/ 148856 w 898451"/>
              <a:gd name="connsiteY24" fmla="*/ 244549 h 882503"/>
              <a:gd name="connsiteX25" fmla="*/ 175437 w 898451"/>
              <a:gd name="connsiteY25" fmla="*/ 281763 h 882503"/>
              <a:gd name="connsiteX26" fmla="*/ 196703 w 898451"/>
              <a:gd name="connsiteY26" fmla="*/ 260498 h 882503"/>
              <a:gd name="connsiteX27" fmla="*/ 207335 w 898451"/>
              <a:gd name="connsiteY27" fmla="*/ 239233 h 882503"/>
              <a:gd name="connsiteX28" fmla="*/ 255182 w 898451"/>
              <a:gd name="connsiteY28" fmla="*/ 223284 h 882503"/>
              <a:gd name="connsiteX29" fmla="*/ 292396 w 898451"/>
              <a:gd name="connsiteY29" fmla="*/ 191386 h 882503"/>
              <a:gd name="connsiteX30" fmla="*/ 334926 w 898451"/>
              <a:gd name="connsiteY30" fmla="*/ 207335 h 882503"/>
              <a:gd name="connsiteX31" fmla="*/ 350875 w 898451"/>
              <a:gd name="connsiteY31" fmla="*/ 255182 h 882503"/>
              <a:gd name="connsiteX32" fmla="*/ 366824 w 898451"/>
              <a:gd name="connsiteY32" fmla="*/ 244549 h 882503"/>
              <a:gd name="connsiteX33" fmla="*/ 388089 w 898451"/>
              <a:gd name="connsiteY33" fmla="*/ 202019 h 882503"/>
              <a:gd name="connsiteX34" fmla="*/ 419986 w 898451"/>
              <a:gd name="connsiteY34" fmla="*/ 170121 h 882503"/>
              <a:gd name="connsiteX35" fmla="*/ 441251 w 898451"/>
              <a:gd name="connsiteY35" fmla="*/ 111642 h 882503"/>
              <a:gd name="connsiteX36" fmla="*/ 478465 w 898451"/>
              <a:gd name="connsiteY36" fmla="*/ 63796 h 882503"/>
              <a:gd name="connsiteX37" fmla="*/ 510363 w 898451"/>
              <a:gd name="connsiteY37" fmla="*/ 31898 h 882503"/>
              <a:gd name="connsiteX38" fmla="*/ 542261 w 898451"/>
              <a:gd name="connsiteY38" fmla="*/ 0 h 882503"/>
              <a:gd name="connsiteX39" fmla="*/ 558210 w 898451"/>
              <a:gd name="connsiteY39" fmla="*/ 10633 h 882503"/>
              <a:gd name="connsiteX40" fmla="*/ 552893 w 898451"/>
              <a:gd name="connsiteY40" fmla="*/ 127591 h 882503"/>
              <a:gd name="connsiteX41" fmla="*/ 547577 w 898451"/>
              <a:gd name="connsiteY41" fmla="*/ 159489 h 882503"/>
              <a:gd name="connsiteX42" fmla="*/ 563526 w 898451"/>
              <a:gd name="connsiteY42" fmla="*/ 170121 h 882503"/>
              <a:gd name="connsiteX43" fmla="*/ 568842 w 898451"/>
              <a:gd name="connsiteY43" fmla="*/ 191386 h 882503"/>
              <a:gd name="connsiteX44" fmla="*/ 584791 w 898451"/>
              <a:gd name="connsiteY44" fmla="*/ 196703 h 882503"/>
              <a:gd name="connsiteX45" fmla="*/ 648586 w 898451"/>
              <a:gd name="connsiteY45" fmla="*/ 186070 h 882503"/>
              <a:gd name="connsiteX46" fmla="*/ 664535 w 898451"/>
              <a:gd name="connsiteY46" fmla="*/ 180754 h 882503"/>
              <a:gd name="connsiteX47" fmla="*/ 685800 w 898451"/>
              <a:gd name="connsiteY47" fmla="*/ 175438 h 882503"/>
              <a:gd name="connsiteX48" fmla="*/ 723014 w 898451"/>
              <a:gd name="connsiteY48" fmla="*/ 180754 h 882503"/>
              <a:gd name="connsiteX49" fmla="*/ 738963 w 898451"/>
              <a:gd name="connsiteY49" fmla="*/ 191386 h 882503"/>
              <a:gd name="connsiteX50" fmla="*/ 797442 w 898451"/>
              <a:gd name="connsiteY50" fmla="*/ 164805 h 882503"/>
              <a:gd name="connsiteX51" fmla="*/ 813391 w 898451"/>
              <a:gd name="connsiteY51" fmla="*/ 148856 h 882503"/>
              <a:gd name="connsiteX52" fmla="*/ 829340 w 898451"/>
              <a:gd name="connsiteY52" fmla="*/ 164805 h 882503"/>
              <a:gd name="connsiteX53" fmla="*/ 834656 w 898451"/>
              <a:gd name="connsiteY53" fmla="*/ 180754 h 882503"/>
              <a:gd name="connsiteX54" fmla="*/ 882503 w 898451"/>
              <a:gd name="connsiteY54" fmla="*/ 186070 h 882503"/>
              <a:gd name="connsiteX55" fmla="*/ 877186 w 898451"/>
              <a:gd name="connsiteY55" fmla="*/ 223284 h 882503"/>
              <a:gd name="connsiteX56" fmla="*/ 818707 w 898451"/>
              <a:gd name="connsiteY56" fmla="*/ 287080 h 882503"/>
              <a:gd name="connsiteX57" fmla="*/ 813391 w 898451"/>
              <a:gd name="connsiteY57" fmla="*/ 303028 h 882503"/>
              <a:gd name="connsiteX58" fmla="*/ 797442 w 898451"/>
              <a:gd name="connsiteY58" fmla="*/ 313661 h 882503"/>
              <a:gd name="connsiteX59" fmla="*/ 824024 w 898451"/>
              <a:gd name="connsiteY59" fmla="*/ 318977 h 882503"/>
              <a:gd name="connsiteX60" fmla="*/ 898451 w 898451"/>
              <a:gd name="connsiteY60" fmla="*/ 329610 h 882503"/>
              <a:gd name="connsiteX61" fmla="*/ 887819 w 898451"/>
              <a:gd name="connsiteY61" fmla="*/ 377456 h 882503"/>
              <a:gd name="connsiteX62" fmla="*/ 877186 w 898451"/>
              <a:gd name="connsiteY62" fmla="*/ 398721 h 882503"/>
              <a:gd name="connsiteX63" fmla="*/ 850605 w 898451"/>
              <a:gd name="connsiteY63" fmla="*/ 467833 h 882503"/>
              <a:gd name="connsiteX64" fmla="*/ 845289 w 898451"/>
              <a:gd name="connsiteY64" fmla="*/ 483782 h 882503"/>
              <a:gd name="connsiteX65" fmla="*/ 824024 w 898451"/>
              <a:gd name="connsiteY65" fmla="*/ 489098 h 882503"/>
              <a:gd name="connsiteX66" fmla="*/ 808075 w 898451"/>
              <a:gd name="connsiteY66" fmla="*/ 499731 h 882503"/>
              <a:gd name="connsiteX67" fmla="*/ 797442 w 898451"/>
              <a:gd name="connsiteY67" fmla="*/ 515680 h 882503"/>
              <a:gd name="connsiteX68" fmla="*/ 781493 w 898451"/>
              <a:gd name="connsiteY68" fmla="*/ 520996 h 882503"/>
              <a:gd name="connsiteX69" fmla="*/ 765544 w 898451"/>
              <a:gd name="connsiteY69" fmla="*/ 531628 h 882503"/>
              <a:gd name="connsiteX70" fmla="*/ 738963 w 898451"/>
              <a:gd name="connsiteY70" fmla="*/ 536945 h 882503"/>
              <a:gd name="connsiteX71" fmla="*/ 717698 w 898451"/>
              <a:gd name="connsiteY71" fmla="*/ 542261 h 882503"/>
              <a:gd name="connsiteX72" fmla="*/ 701749 w 898451"/>
              <a:gd name="connsiteY72" fmla="*/ 552893 h 882503"/>
              <a:gd name="connsiteX73" fmla="*/ 685800 w 898451"/>
              <a:gd name="connsiteY73" fmla="*/ 558210 h 882503"/>
              <a:gd name="connsiteX74" fmla="*/ 664535 w 898451"/>
              <a:gd name="connsiteY74" fmla="*/ 574159 h 882503"/>
              <a:gd name="connsiteX75" fmla="*/ 648586 w 898451"/>
              <a:gd name="connsiteY75" fmla="*/ 590107 h 882503"/>
              <a:gd name="connsiteX76" fmla="*/ 627321 w 898451"/>
              <a:gd name="connsiteY76" fmla="*/ 622005 h 882503"/>
              <a:gd name="connsiteX77" fmla="*/ 611372 w 898451"/>
              <a:gd name="connsiteY77" fmla="*/ 627321 h 882503"/>
              <a:gd name="connsiteX78" fmla="*/ 606056 w 898451"/>
              <a:gd name="connsiteY78" fmla="*/ 643270 h 882503"/>
              <a:gd name="connsiteX79" fmla="*/ 574158 w 898451"/>
              <a:gd name="connsiteY79" fmla="*/ 675168 h 882503"/>
              <a:gd name="connsiteX80" fmla="*/ 542261 w 898451"/>
              <a:gd name="connsiteY80" fmla="*/ 701749 h 882503"/>
              <a:gd name="connsiteX81" fmla="*/ 515679 w 898451"/>
              <a:gd name="connsiteY81" fmla="*/ 733647 h 882503"/>
              <a:gd name="connsiteX82" fmla="*/ 499731 w 898451"/>
              <a:gd name="connsiteY82" fmla="*/ 738963 h 882503"/>
              <a:gd name="connsiteX83" fmla="*/ 467833 w 898451"/>
              <a:gd name="connsiteY83" fmla="*/ 754912 h 882503"/>
              <a:gd name="connsiteX84" fmla="*/ 451884 w 898451"/>
              <a:gd name="connsiteY84" fmla="*/ 765545 h 882503"/>
              <a:gd name="connsiteX85" fmla="*/ 414670 w 898451"/>
              <a:gd name="connsiteY85" fmla="*/ 786810 h 882503"/>
              <a:gd name="connsiteX86" fmla="*/ 398721 w 898451"/>
              <a:gd name="connsiteY86" fmla="*/ 802759 h 882503"/>
              <a:gd name="connsiteX87" fmla="*/ 388089 w 898451"/>
              <a:gd name="connsiteY87" fmla="*/ 818707 h 882503"/>
              <a:gd name="connsiteX88" fmla="*/ 372140 w 898451"/>
              <a:gd name="connsiteY88" fmla="*/ 824024 h 882503"/>
              <a:gd name="connsiteX89" fmla="*/ 361507 w 898451"/>
              <a:gd name="connsiteY89" fmla="*/ 839973 h 882503"/>
              <a:gd name="connsiteX90" fmla="*/ 345558 w 898451"/>
              <a:gd name="connsiteY90" fmla="*/ 871870 h 882503"/>
              <a:gd name="connsiteX91" fmla="*/ 324293 w 898451"/>
              <a:gd name="connsiteY91" fmla="*/ 882503 h 882503"/>
              <a:gd name="connsiteX92" fmla="*/ 303028 w 898451"/>
              <a:gd name="connsiteY92" fmla="*/ 877186 h 882503"/>
              <a:gd name="connsiteX93" fmla="*/ 297712 w 898451"/>
              <a:gd name="connsiteY93" fmla="*/ 861238 h 882503"/>
              <a:gd name="connsiteX94" fmla="*/ 287079 w 898451"/>
              <a:gd name="connsiteY94" fmla="*/ 845289 h 882503"/>
              <a:gd name="connsiteX95" fmla="*/ 281763 w 898451"/>
              <a:gd name="connsiteY95" fmla="*/ 824024 h 882503"/>
              <a:gd name="connsiteX96" fmla="*/ 255182 w 898451"/>
              <a:gd name="connsiteY96" fmla="*/ 797442 h 882503"/>
              <a:gd name="connsiteX97" fmla="*/ 244549 w 898451"/>
              <a:gd name="connsiteY97" fmla="*/ 792126 h 88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898451" h="882503">
                <a:moveTo>
                  <a:pt x="244549" y="792126"/>
                </a:moveTo>
                <a:lnTo>
                  <a:pt x="244549" y="792126"/>
                </a:lnTo>
                <a:cubicBezTo>
                  <a:pt x="230766" y="778343"/>
                  <a:pt x="211752" y="754463"/>
                  <a:pt x="191386" y="744280"/>
                </a:cubicBezTo>
                <a:cubicBezTo>
                  <a:pt x="186374" y="741774"/>
                  <a:pt x="180753" y="740735"/>
                  <a:pt x="175437" y="738963"/>
                </a:cubicBezTo>
                <a:cubicBezTo>
                  <a:pt x="173665" y="721242"/>
                  <a:pt x="174125" y="703153"/>
                  <a:pt x="170121" y="685800"/>
                </a:cubicBezTo>
                <a:cubicBezTo>
                  <a:pt x="168684" y="679575"/>
                  <a:pt x="162346" y="675566"/>
                  <a:pt x="159489" y="669852"/>
                </a:cubicBezTo>
                <a:cubicBezTo>
                  <a:pt x="156983" y="664840"/>
                  <a:pt x="155647" y="659310"/>
                  <a:pt x="154172" y="653903"/>
                </a:cubicBezTo>
                <a:cubicBezTo>
                  <a:pt x="150327" y="639805"/>
                  <a:pt x="150537" y="624202"/>
                  <a:pt x="143540" y="611373"/>
                </a:cubicBezTo>
                <a:cubicBezTo>
                  <a:pt x="139297" y="603594"/>
                  <a:pt x="129002" y="601190"/>
                  <a:pt x="122275" y="595424"/>
                </a:cubicBezTo>
                <a:cubicBezTo>
                  <a:pt x="116567" y="590531"/>
                  <a:pt x="111642" y="584791"/>
                  <a:pt x="106326" y="579475"/>
                </a:cubicBezTo>
                <a:cubicBezTo>
                  <a:pt x="104554" y="552894"/>
                  <a:pt x="105165" y="526045"/>
                  <a:pt x="101010" y="499731"/>
                </a:cubicBezTo>
                <a:cubicBezTo>
                  <a:pt x="99774" y="491903"/>
                  <a:pt x="91754" y="486270"/>
                  <a:pt x="90377" y="478466"/>
                </a:cubicBezTo>
                <a:cubicBezTo>
                  <a:pt x="86362" y="455712"/>
                  <a:pt x="93174" y="430988"/>
                  <a:pt x="85061" y="409354"/>
                </a:cubicBezTo>
                <a:cubicBezTo>
                  <a:pt x="79494" y="394509"/>
                  <a:pt x="43460" y="390401"/>
                  <a:pt x="31898" y="388089"/>
                </a:cubicBezTo>
                <a:cubicBezTo>
                  <a:pt x="28354" y="382773"/>
                  <a:pt x="24122" y="377855"/>
                  <a:pt x="21265" y="372140"/>
                </a:cubicBezTo>
                <a:cubicBezTo>
                  <a:pt x="18759" y="367128"/>
                  <a:pt x="19912" y="360154"/>
                  <a:pt x="15949" y="356191"/>
                </a:cubicBezTo>
                <a:cubicBezTo>
                  <a:pt x="11986" y="352228"/>
                  <a:pt x="5316" y="352647"/>
                  <a:pt x="0" y="350875"/>
                </a:cubicBezTo>
                <a:cubicBezTo>
                  <a:pt x="5316" y="334926"/>
                  <a:pt x="7899" y="317787"/>
                  <a:pt x="15949" y="303028"/>
                </a:cubicBezTo>
                <a:cubicBezTo>
                  <a:pt x="19009" y="297419"/>
                  <a:pt x="29604" y="298359"/>
                  <a:pt x="31898" y="292396"/>
                </a:cubicBezTo>
                <a:cubicBezTo>
                  <a:pt x="39011" y="273904"/>
                  <a:pt x="34911" y="252206"/>
                  <a:pt x="42531" y="233917"/>
                </a:cubicBezTo>
                <a:cubicBezTo>
                  <a:pt x="44686" y="228744"/>
                  <a:pt x="53112" y="230210"/>
                  <a:pt x="58479" y="228600"/>
                </a:cubicBezTo>
                <a:cubicBezTo>
                  <a:pt x="70836" y="224893"/>
                  <a:pt x="83288" y="221512"/>
                  <a:pt x="95693" y="217968"/>
                </a:cubicBezTo>
                <a:cubicBezTo>
                  <a:pt x="101009" y="219740"/>
                  <a:pt x="106254" y="221745"/>
                  <a:pt x="111642" y="223284"/>
                </a:cubicBezTo>
                <a:cubicBezTo>
                  <a:pt x="118667" y="225291"/>
                  <a:pt x="126563" y="224975"/>
                  <a:pt x="132907" y="228600"/>
                </a:cubicBezTo>
                <a:cubicBezTo>
                  <a:pt x="139435" y="232330"/>
                  <a:pt x="143963" y="238841"/>
                  <a:pt x="148856" y="244549"/>
                </a:cubicBezTo>
                <a:cubicBezTo>
                  <a:pt x="158751" y="256093"/>
                  <a:pt x="167020" y="269137"/>
                  <a:pt x="175437" y="281763"/>
                </a:cubicBezTo>
                <a:cubicBezTo>
                  <a:pt x="182526" y="274675"/>
                  <a:pt x="190688" y="268518"/>
                  <a:pt x="196703" y="260498"/>
                </a:cubicBezTo>
                <a:cubicBezTo>
                  <a:pt x="201458" y="254158"/>
                  <a:pt x="200649" y="243488"/>
                  <a:pt x="207335" y="239233"/>
                </a:cubicBezTo>
                <a:cubicBezTo>
                  <a:pt x="221518" y="230207"/>
                  <a:pt x="255182" y="223284"/>
                  <a:pt x="255182" y="223284"/>
                </a:cubicBezTo>
                <a:cubicBezTo>
                  <a:pt x="260035" y="218431"/>
                  <a:pt x="285576" y="191386"/>
                  <a:pt x="292396" y="191386"/>
                </a:cubicBezTo>
                <a:cubicBezTo>
                  <a:pt x="307537" y="191386"/>
                  <a:pt x="320749" y="202019"/>
                  <a:pt x="334926" y="207335"/>
                </a:cubicBezTo>
                <a:cubicBezTo>
                  <a:pt x="335977" y="212592"/>
                  <a:pt x="341304" y="251354"/>
                  <a:pt x="350875" y="255182"/>
                </a:cubicBezTo>
                <a:cubicBezTo>
                  <a:pt x="356808" y="257555"/>
                  <a:pt x="361508" y="248093"/>
                  <a:pt x="366824" y="244549"/>
                </a:cubicBezTo>
                <a:cubicBezTo>
                  <a:pt x="373912" y="230372"/>
                  <a:pt x="378876" y="214917"/>
                  <a:pt x="388089" y="202019"/>
                </a:cubicBezTo>
                <a:cubicBezTo>
                  <a:pt x="396829" y="189783"/>
                  <a:pt x="412362" y="183082"/>
                  <a:pt x="419986" y="170121"/>
                </a:cubicBezTo>
                <a:cubicBezTo>
                  <a:pt x="430502" y="152243"/>
                  <a:pt x="431255" y="129816"/>
                  <a:pt x="441251" y="111642"/>
                </a:cubicBezTo>
                <a:cubicBezTo>
                  <a:pt x="450988" y="93938"/>
                  <a:pt x="464178" y="78083"/>
                  <a:pt x="478465" y="63796"/>
                </a:cubicBezTo>
                <a:lnTo>
                  <a:pt x="510363" y="31898"/>
                </a:lnTo>
                <a:cubicBezTo>
                  <a:pt x="515439" y="11593"/>
                  <a:pt x="512232" y="0"/>
                  <a:pt x="542261" y="0"/>
                </a:cubicBezTo>
                <a:cubicBezTo>
                  <a:pt x="548650" y="0"/>
                  <a:pt x="552894" y="7089"/>
                  <a:pt x="558210" y="10633"/>
                </a:cubicBezTo>
                <a:cubicBezTo>
                  <a:pt x="556438" y="49619"/>
                  <a:pt x="555674" y="88664"/>
                  <a:pt x="552893" y="127591"/>
                </a:cubicBezTo>
                <a:cubicBezTo>
                  <a:pt x="552125" y="138343"/>
                  <a:pt x="544963" y="149032"/>
                  <a:pt x="547577" y="159489"/>
                </a:cubicBezTo>
                <a:cubicBezTo>
                  <a:pt x="549127" y="165688"/>
                  <a:pt x="558210" y="166577"/>
                  <a:pt x="563526" y="170121"/>
                </a:cubicBezTo>
                <a:cubicBezTo>
                  <a:pt x="565298" y="177209"/>
                  <a:pt x="564278" y="185681"/>
                  <a:pt x="568842" y="191386"/>
                </a:cubicBezTo>
                <a:cubicBezTo>
                  <a:pt x="572343" y="195762"/>
                  <a:pt x="579199" y="197076"/>
                  <a:pt x="584791" y="196703"/>
                </a:cubicBezTo>
                <a:cubicBezTo>
                  <a:pt x="606302" y="195269"/>
                  <a:pt x="627446" y="190298"/>
                  <a:pt x="648586" y="186070"/>
                </a:cubicBezTo>
                <a:cubicBezTo>
                  <a:pt x="654081" y="184971"/>
                  <a:pt x="659147" y="182293"/>
                  <a:pt x="664535" y="180754"/>
                </a:cubicBezTo>
                <a:cubicBezTo>
                  <a:pt x="671560" y="178747"/>
                  <a:pt x="678712" y="177210"/>
                  <a:pt x="685800" y="175438"/>
                </a:cubicBezTo>
                <a:cubicBezTo>
                  <a:pt x="698205" y="177210"/>
                  <a:pt x="711012" y="177154"/>
                  <a:pt x="723014" y="180754"/>
                </a:cubicBezTo>
                <a:cubicBezTo>
                  <a:pt x="729134" y="182590"/>
                  <a:pt x="732574" y="191386"/>
                  <a:pt x="738963" y="191386"/>
                </a:cubicBezTo>
                <a:cubicBezTo>
                  <a:pt x="754281" y="191386"/>
                  <a:pt x="785574" y="173706"/>
                  <a:pt x="797442" y="164805"/>
                </a:cubicBezTo>
                <a:cubicBezTo>
                  <a:pt x="803457" y="160294"/>
                  <a:pt x="808075" y="154172"/>
                  <a:pt x="813391" y="148856"/>
                </a:cubicBezTo>
                <a:cubicBezTo>
                  <a:pt x="818707" y="154172"/>
                  <a:pt x="825170" y="158549"/>
                  <a:pt x="829340" y="164805"/>
                </a:cubicBezTo>
                <a:cubicBezTo>
                  <a:pt x="832448" y="169468"/>
                  <a:pt x="829453" y="178673"/>
                  <a:pt x="834656" y="180754"/>
                </a:cubicBezTo>
                <a:cubicBezTo>
                  <a:pt x="849555" y="186714"/>
                  <a:pt x="866554" y="184298"/>
                  <a:pt x="882503" y="186070"/>
                </a:cubicBezTo>
                <a:cubicBezTo>
                  <a:pt x="880731" y="198475"/>
                  <a:pt x="882790" y="212076"/>
                  <a:pt x="877186" y="223284"/>
                </a:cubicBezTo>
                <a:cubicBezTo>
                  <a:pt x="858905" y="259845"/>
                  <a:pt x="845448" y="267024"/>
                  <a:pt x="818707" y="287080"/>
                </a:cubicBezTo>
                <a:cubicBezTo>
                  <a:pt x="816935" y="292396"/>
                  <a:pt x="816892" y="298652"/>
                  <a:pt x="813391" y="303028"/>
                </a:cubicBezTo>
                <a:cubicBezTo>
                  <a:pt x="809399" y="308017"/>
                  <a:pt x="793898" y="308345"/>
                  <a:pt x="797442" y="313661"/>
                </a:cubicBezTo>
                <a:cubicBezTo>
                  <a:pt x="802454" y="321179"/>
                  <a:pt x="815098" y="317568"/>
                  <a:pt x="824024" y="318977"/>
                </a:cubicBezTo>
                <a:cubicBezTo>
                  <a:pt x="848778" y="322886"/>
                  <a:pt x="873642" y="326066"/>
                  <a:pt x="898451" y="329610"/>
                </a:cubicBezTo>
                <a:cubicBezTo>
                  <a:pt x="894907" y="345559"/>
                  <a:pt x="892624" y="361841"/>
                  <a:pt x="887819" y="377456"/>
                </a:cubicBezTo>
                <a:cubicBezTo>
                  <a:pt x="885488" y="385031"/>
                  <a:pt x="879363" y="391101"/>
                  <a:pt x="877186" y="398721"/>
                </a:cubicBezTo>
                <a:cubicBezTo>
                  <a:pt x="857815" y="466521"/>
                  <a:pt x="882355" y="436083"/>
                  <a:pt x="850605" y="467833"/>
                </a:cubicBezTo>
                <a:cubicBezTo>
                  <a:pt x="848833" y="473149"/>
                  <a:pt x="849665" y="480281"/>
                  <a:pt x="845289" y="483782"/>
                </a:cubicBezTo>
                <a:cubicBezTo>
                  <a:pt x="839584" y="488346"/>
                  <a:pt x="830740" y="486220"/>
                  <a:pt x="824024" y="489098"/>
                </a:cubicBezTo>
                <a:cubicBezTo>
                  <a:pt x="818151" y="491615"/>
                  <a:pt x="813391" y="496187"/>
                  <a:pt x="808075" y="499731"/>
                </a:cubicBezTo>
                <a:cubicBezTo>
                  <a:pt x="804531" y="505047"/>
                  <a:pt x="802431" y="511689"/>
                  <a:pt x="797442" y="515680"/>
                </a:cubicBezTo>
                <a:cubicBezTo>
                  <a:pt x="793066" y="519181"/>
                  <a:pt x="786505" y="518490"/>
                  <a:pt x="781493" y="520996"/>
                </a:cubicBezTo>
                <a:cubicBezTo>
                  <a:pt x="775778" y="523853"/>
                  <a:pt x="771526" y="529385"/>
                  <a:pt x="765544" y="531628"/>
                </a:cubicBezTo>
                <a:cubicBezTo>
                  <a:pt x="757083" y="534801"/>
                  <a:pt x="747784" y="534985"/>
                  <a:pt x="738963" y="536945"/>
                </a:cubicBezTo>
                <a:cubicBezTo>
                  <a:pt x="731831" y="538530"/>
                  <a:pt x="724786" y="540489"/>
                  <a:pt x="717698" y="542261"/>
                </a:cubicBezTo>
                <a:cubicBezTo>
                  <a:pt x="712382" y="545805"/>
                  <a:pt x="707464" y="550036"/>
                  <a:pt x="701749" y="552893"/>
                </a:cubicBezTo>
                <a:cubicBezTo>
                  <a:pt x="696737" y="555399"/>
                  <a:pt x="690666" y="555430"/>
                  <a:pt x="685800" y="558210"/>
                </a:cubicBezTo>
                <a:cubicBezTo>
                  <a:pt x="678107" y="562606"/>
                  <a:pt x="671262" y="568393"/>
                  <a:pt x="664535" y="574159"/>
                </a:cubicBezTo>
                <a:cubicBezTo>
                  <a:pt x="658827" y="579052"/>
                  <a:pt x="653202" y="584173"/>
                  <a:pt x="648586" y="590107"/>
                </a:cubicBezTo>
                <a:cubicBezTo>
                  <a:pt x="640741" y="600194"/>
                  <a:pt x="639444" y="617964"/>
                  <a:pt x="627321" y="622005"/>
                </a:cubicBezTo>
                <a:lnTo>
                  <a:pt x="611372" y="627321"/>
                </a:lnTo>
                <a:cubicBezTo>
                  <a:pt x="609600" y="632637"/>
                  <a:pt x="609496" y="638847"/>
                  <a:pt x="606056" y="643270"/>
                </a:cubicBezTo>
                <a:cubicBezTo>
                  <a:pt x="596824" y="655139"/>
                  <a:pt x="586669" y="666827"/>
                  <a:pt x="574158" y="675168"/>
                </a:cubicBezTo>
                <a:cubicBezTo>
                  <a:pt x="558476" y="685623"/>
                  <a:pt x="555053" y="686399"/>
                  <a:pt x="542261" y="701749"/>
                </a:cubicBezTo>
                <a:cubicBezTo>
                  <a:pt x="530002" y="716459"/>
                  <a:pt x="533152" y="721998"/>
                  <a:pt x="515679" y="733647"/>
                </a:cubicBezTo>
                <a:cubicBezTo>
                  <a:pt x="511017" y="736755"/>
                  <a:pt x="505047" y="737191"/>
                  <a:pt x="499731" y="738963"/>
                </a:cubicBezTo>
                <a:cubicBezTo>
                  <a:pt x="454023" y="769436"/>
                  <a:pt x="511854" y="732901"/>
                  <a:pt x="467833" y="754912"/>
                </a:cubicBezTo>
                <a:cubicBezTo>
                  <a:pt x="462118" y="757769"/>
                  <a:pt x="457432" y="762375"/>
                  <a:pt x="451884" y="765545"/>
                </a:cubicBezTo>
                <a:cubicBezTo>
                  <a:pt x="435335" y="775002"/>
                  <a:pt x="428803" y="775032"/>
                  <a:pt x="414670" y="786810"/>
                </a:cubicBezTo>
                <a:cubicBezTo>
                  <a:pt x="408894" y="791623"/>
                  <a:pt x="403534" y="796983"/>
                  <a:pt x="398721" y="802759"/>
                </a:cubicBezTo>
                <a:cubicBezTo>
                  <a:pt x="394631" y="807667"/>
                  <a:pt x="393078" y="814716"/>
                  <a:pt x="388089" y="818707"/>
                </a:cubicBezTo>
                <a:cubicBezTo>
                  <a:pt x="383713" y="822208"/>
                  <a:pt x="377456" y="822252"/>
                  <a:pt x="372140" y="824024"/>
                </a:cubicBezTo>
                <a:cubicBezTo>
                  <a:pt x="368596" y="829340"/>
                  <a:pt x="364365" y="834258"/>
                  <a:pt x="361507" y="839973"/>
                </a:cubicBezTo>
                <a:cubicBezTo>
                  <a:pt x="354767" y="853452"/>
                  <a:pt x="358619" y="860986"/>
                  <a:pt x="345558" y="871870"/>
                </a:cubicBezTo>
                <a:cubicBezTo>
                  <a:pt x="339470" y="876944"/>
                  <a:pt x="331381" y="878959"/>
                  <a:pt x="324293" y="882503"/>
                </a:cubicBezTo>
                <a:cubicBezTo>
                  <a:pt x="317205" y="880731"/>
                  <a:pt x="308733" y="881750"/>
                  <a:pt x="303028" y="877186"/>
                </a:cubicBezTo>
                <a:cubicBezTo>
                  <a:pt x="298652" y="873685"/>
                  <a:pt x="300218" y="866250"/>
                  <a:pt x="297712" y="861238"/>
                </a:cubicBezTo>
                <a:cubicBezTo>
                  <a:pt x="294854" y="855523"/>
                  <a:pt x="290623" y="850605"/>
                  <a:pt x="287079" y="845289"/>
                </a:cubicBezTo>
                <a:cubicBezTo>
                  <a:pt x="285307" y="838201"/>
                  <a:pt x="284641" y="830740"/>
                  <a:pt x="281763" y="824024"/>
                </a:cubicBezTo>
                <a:cubicBezTo>
                  <a:pt x="275964" y="810491"/>
                  <a:pt x="268070" y="803886"/>
                  <a:pt x="255182" y="797442"/>
                </a:cubicBezTo>
                <a:lnTo>
                  <a:pt x="244549" y="792126"/>
                </a:lnTo>
                <a:close/>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2822689" y="4379171"/>
            <a:ext cx="13981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Pop-off valve</a:t>
            </a:r>
          </a:p>
        </p:txBody>
      </p:sp>
      <p:sp>
        <p:nvSpPr>
          <p:cNvPr id="20" name="Oval 19"/>
          <p:cNvSpPr/>
          <p:nvPr/>
        </p:nvSpPr>
        <p:spPr>
          <a:xfrm>
            <a:off x="1922721" y="3490011"/>
            <a:ext cx="1212112" cy="105932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Explosion 1 20"/>
          <p:cNvSpPr/>
          <p:nvPr/>
        </p:nvSpPr>
        <p:spPr>
          <a:xfrm>
            <a:off x="1424712" y="4769802"/>
            <a:ext cx="2208129" cy="2051543"/>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Right ventricular failure</a:t>
            </a:r>
          </a:p>
        </p:txBody>
      </p:sp>
      <p:sp>
        <p:nvSpPr>
          <p:cNvPr id="2" name="Right Arrow 1"/>
          <p:cNvSpPr/>
          <p:nvPr/>
        </p:nvSpPr>
        <p:spPr>
          <a:xfrm>
            <a:off x="7871012" y="1317812"/>
            <a:ext cx="977153" cy="3675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Arrow 5"/>
          <p:cNvSpPr/>
          <p:nvPr/>
        </p:nvSpPr>
        <p:spPr>
          <a:xfrm>
            <a:off x="7888941" y="5226424"/>
            <a:ext cx="887506" cy="3316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365376" y="70377"/>
            <a:ext cx="2944906"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Dopamine is non-selective</a:t>
            </a:r>
          </a:p>
        </p:txBody>
      </p:sp>
      <p:grpSp>
        <p:nvGrpSpPr>
          <p:cNvPr id="22" name="Group 21"/>
          <p:cNvGrpSpPr/>
          <p:nvPr/>
        </p:nvGrpSpPr>
        <p:grpSpPr>
          <a:xfrm>
            <a:off x="10401639" y="2022973"/>
            <a:ext cx="1548811" cy="1801905"/>
            <a:chOff x="-59871" y="-91440"/>
            <a:chExt cx="3534591" cy="3786692"/>
          </a:xfrm>
        </p:grpSpPr>
        <p:pic>
          <p:nvPicPr>
            <p:cNvPr id="23" name="Picture 22"/>
            <p:cNvPicPr>
              <a:picLocks noChangeAspect="1"/>
            </p:cNvPicPr>
            <p:nvPr/>
          </p:nvPicPr>
          <p:blipFill>
            <a:blip r:embed="rId5"/>
            <a:stretch>
              <a:fillRect/>
            </a:stretch>
          </p:blipFill>
          <p:spPr>
            <a:xfrm>
              <a:off x="-59871" y="-91440"/>
              <a:ext cx="3534591" cy="3786692"/>
            </a:xfrm>
            <a:prstGeom prst="rect">
              <a:avLst/>
            </a:prstGeom>
          </p:spPr>
        </p:pic>
        <p:pic>
          <p:nvPicPr>
            <p:cNvPr id="24" name="Picture 23"/>
            <p:cNvPicPr>
              <a:picLocks noChangeAspect="1"/>
            </p:cNvPicPr>
            <p:nvPr/>
          </p:nvPicPr>
          <p:blipFill rotWithShape="1">
            <a:blip r:embed="rId6"/>
            <a:srcRect r="52235"/>
            <a:stretch/>
          </p:blipFill>
          <p:spPr>
            <a:xfrm>
              <a:off x="-59871" y="2609383"/>
              <a:ext cx="1272196" cy="561331"/>
            </a:xfrm>
            <a:prstGeom prst="rect">
              <a:avLst/>
            </a:prstGeom>
          </p:spPr>
        </p:pic>
        <p:pic>
          <p:nvPicPr>
            <p:cNvPr id="25" name="Picture 24"/>
            <p:cNvPicPr>
              <a:picLocks noChangeAspect="1"/>
            </p:cNvPicPr>
            <p:nvPr/>
          </p:nvPicPr>
          <p:blipFill rotWithShape="1">
            <a:blip r:embed="rId6"/>
            <a:srcRect l="47066"/>
            <a:stretch/>
          </p:blipFill>
          <p:spPr>
            <a:xfrm>
              <a:off x="-59871" y="3169928"/>
              <a:ext cx="1267383" cy="504594"/>
            </a:xfrm>
            <a:prstGeom prst="rect">
              <a:avLst/>
            </a:prstGeom>
          </p:spPr>
        </p:pic>
      </p:grpSp>
      <p:sp>
        <p:nvSpPr>
          <p:cNvPr id="13" name="Oval Callout 12"/>
          <p:cNvSpPr/>
          <p:nvPr/>
        </p:nvSpPr>
        <p:spPr>
          <a:xfrm>
            <a:off x="10570015" y="255043"/>
            <a:ext cx="1553854" cy="1519969"/>
          </a:xfrm>
          <a:prstGeom prst="wedgeEllipse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Do not stress the heart</a:t>
            </a:r>
          </a:p>
        </p:txBody>
      </p:sp>
      <p:sp>
        <p:nvSpPr>
          <p:cNvPr id="17" name="TextBox 16">
            <a:extLst>
              <a:ext uri="{FF2B5EF4-FFF2-40B4-BE49-F238E27FC236}">
                <a16:creationId xmlns:a16="http://schemas.microsoft.com/office/drawing/2014/main" id="{343C0085-EAF1-435E-BF54-BFFE9ED408C8}"/>
              </a:ext>
            </a:extLst>
          </p:cNvPr>
          <p:cNvSpPr txBox="1"/>
          <p:nvPr/>
        </p:nvSpPr>
        <p:spPr>
          <a:xfrm>
            <a:off x="10210800" y="3886200"/>
            <a:ext cx="1695621" cy="646331"/>
          </a:xfrm>
          <a:prstGeom prst="rect">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Left Ventricular Dysfunction</a:t>
            </a:r>
          </a:p>
        </p:txBody>
      </p:sp>
      <p:sp>
        <p:nvSpPr>
          <p:cNvPr id="26" name="TextBox 25">
            <a:extLst>
              <a:ext uri="{FF2B5EF4-FFF2-40B4-BE49-F238E27FC236}">
                <a16:creationId xmlns:a16="http://schemas.microsoft.com/office/drawing/2014/main" id="{01262FBB-E7FE-4FAA-8227-CFCF8D0573C1}"/>
              </a:ext>
            </a:extLst>
          </p:cNvPr>
          <p:cNvSpPr txBox="1"/>
          <p:nvPr/>
        </p:nvSpPr>
        <p:spPr>
          <a:xfrm>
            <a:off x="10210799" y="4590871"/>
            <a:ext cx="1695621" cy="1200329"/>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Ductal-Dependent Systemic Circulation</a:t>
            </a:r>
          </a:p>
        </p:txBody>
      </p:sp>
      <p:pic>
        <p:nvPicPr>
          <p:cNvPr id="27" name="Picture 26">
            <a:extLst>
              <a:ext uri="{FF2B5EF4-FFF2-40B4-BE49-F238E27FC236}">
                <a16:creationId xmlns:a16="http://schemas.microsoft.com/office/drawing/2014/main" id="{685F493E-1EA3-4B9D-AD1D-DC16F2104D01}"/>
              </a:ext>
            </a:extLst>
          </p:cNvPr>
          <p:cNvPicPr>
            <a:picLocks noChangeAspect="1"/>
          </p:cNvPicPr>
          <p:nvPr/>
        </p:nvPicPr>
        <p:blipFill>
          <a:blip r:embed="rId7"/>
          <a:stretch>
            <a:fillRect/>
          </a:stretch>
        </p:blipFill>
        <p:spPr>
          <a:xfrm>
            <a:off x="10519116" y="5810693"/>
            <a:ext cx="1215684" cy="1047307"/>
          </a:xfrm>
          <a:prstGeom prst="rect">
            <a:avLst/>
          </a:prstGeom>
        </p:spPr>
      </p:pic>
      <p:sp>
        <p:nvSpPr>
          <p:cNvPr id="28" name="Freeform: Shape 27">
            <a:extLst>
              <a:ext uri="{FF2B5EF4-FFF2-40B4-BE49-F238E27FC236}">
                <a16:creationId xmlns:a16="http://schemas.microsoft.com/office/drawing/2014/main" id="{AA26FACA-4235-46A6-8FDE-603D129C4AB3}"/>
              </a:ext>
            </a:extLst>
          </p:cNvPr>
          <p:cNvSpPr/>
          <p:nvPr/>
        </p:nvSpPr>
        <p:spPr>
          <a:xfrm>
            <a:off x="7922975" y="2424611"/>
            <a:ext cx="2272944" cy="2421161"/>
          </a:xfrm>
          <a:custGeom>
            <a:avLst/>
            <a:gdLst>
              <a:gd name="connsiteX0" fmla="*/ 323051 w 2272944"/>
              <a:gd name="connsiteY0" fmla="*/ 39341 h 2421161"/>
              <a:gd name="connsiteX1" fmla="*/ 323051 w 2272944"/>
              <a:gd name="connsiteY1" fmla="*/ 39341 h 2421161"/>
              <a:gd name="connsiteX2" fmla="*/ 301150 w 2272944"/>
              <a:gd name="connsiteY2" fmla="*/ 83145 h 2421161"/>
              <a:gd name="connsiteX3" fmla="*/ 284723 w 2272944"/>
              <a:gd name="connsiteY3" fmla="*/ 115997 h 2421161"/>
              <a:gd name="connsiteX4" fmla="*/ 257346 w 2272944"/>
              <a:gd name="connsiteY4" fmla="*/ 165276 h 2421161"/>
              <a:gd name="connsiteX5" fmla="*/ 235444 w 2272944"/>
              <a:gd name="connsiteY5" fmla="*/ 192654 h 2421161"/>
              <a:gd name="connsiteX6" fmla="*/ 229969 w 2272944"/>
              <a:gd name="connsiteY6" fmla="*/ 214555 h 2421161"/>
              <a:gd name="connsiteX7" fmla="*/ 219018 w 2272944"/>
              <a:gd name="connsiteY7" fmla="*/ 230982 h 2421161"/>
              <a:gd name="connsiteX8" fmla="*/ 208067 w 2272944"/>
              <a:gd name="connsiteY8" fmla="*/ 269310 h 2421161"/>
              <a:gd name="connsiteX9" fmla="*/ 186165 w 2272944"/>
              <a:gd name="connsiteY9" fmla="*/ 307638 h 2421161"/>
              <a:gd name="connsiteX10" fmla="*/ 180690 w 2272944"/>
              <a:gd name="connsiteY10" fmla="*/ 324064 h 2421161"/>
              <a:gd name="connsiteX11" fmla="*/ 169739 w 2272944"/>
              <a:gd name="connsiteY11" fmla="*/ 340491 h 2421161"/>
              <a:gd name="connsiteX12" fmla="*/ 147837 w 2272944"/>
              <a:gd name="connsiteY12" fmla="*/ 378819 h 2421161"/>
              <a:gd name="connsiteX13" fmla="*/ 136886 w 2272944"/>
              <a:gd name="connsiteY13" fmla="*/ 433573 h 2421161"/>
              <a:gd name="connsiteX14" fmla="*/ 104033 w 2272944"/>
              <a:gd name="connsiteY14" fmla="*/ 471902 h 2421161"/>
              <a:gd name="connsiteX15" fmla="*/ 93082 w 2272944"/>
              <a:gd name="connsiteY15" fmla="*/ 488328 h 2421161"/>
              <a:gd name="connsiteX16" fmla="*/ 76656 w 2272944"/>
              <a:gd name="connsiteY16" fmla="*/ 521181 h 2421161"/>
              <a:gd name="connsiteX17" fmla="*/ 54754 w 2272944"/>
              <a:gd name="connsiteY17" fmla="*/ 559509 h 2421161"/>
              <a:gd name="connsiteX18" fmla="*/ 38328 w 2272944"/>
              <a:gd name="connsiteY18" fmla="*/ 619739 h 2421161"/>
              <a:gd name="connsiteX19" fmla="*/ 21902 w 2272944"/>
              <a:gd name="connsiteY19" fmla="*/ 669018 h 2421161"/>
              <a:gd name="connsiteX20" fmla="*/ 16426 w 2272944"/>
              <a:gd name="connsiteY20" fmla="*/ 723772 h 2421161"/>
              <a:gd name="connsiteX21" fmla="*/ 10951 w 2272944"/>
              <a:gd name="connsiteY21" fmla="*/ 745674 h 2421161"/>
              <a:gd name="connsiteX22" fmla="*/ 0 w 2272944"/>
              <a:gd name="connsiteY22" fmla="*/ 931839 h 2421161"/>
              <a:gd name="connsiteX23" fmla="*/ 10951 w 2272944"/>
              <a:gd name="connsiteY23" fmla="*/ 1194661 h 2421161"/>
              <a:gd name="connsiteX24" fmla="*/ 21902 w 2272944"/>
              <a:gd name="connsiteY24" fmla="*/ 1369875 h 2421161"/>
              <a:gd name="connsiteX25" fmla="*/ 32853 w 2272944"/>
              <a:gd name="connsiteY25" fmla="*/ 1430105 h 2421161"/>
              <a:gd name="connsiteX26" fmla="*/ 43803 w 2272944"/>
              <a:gd name="connsiteY26" fmla="*/ 1556040 h 2421161"/>
              <a:gd name="connsiteX27" fmla="*/ 49279 w 2272944"/>
              <a:gd name="connsiteY27" fmla="*/ 1577942 h 2421161"/>
              <a:gd name="connsiteX28" fmla="*/ 60230 w 2272944"/>
              <a:gd name="connsiteY28" fmla="*/ 1621746 h 2421161"/>
              <a:gd name="connsiteX29" fmla="*/ 65705 w 2272944"/>
              <a:gd name="connsiteY29" fmla="*/ 1665549 h 2421161"/>
              <a:gd name="connsiteX30" fmla="*/ 71181 w 2272944"/>
              <a:gd name="connsiteY30" fmla="*/ 1681976 h 2421161"/>
              <a:gd name="connsiteX31" fmla="*/ 82132 w 2272944"/>
              <a:gd name="connsiteY31" fmla="*/ 1725779 h 2421161"/>
              <a:gd name="connsiteX32" fmla="*/ 93082 w 2272944"/>
              <a:gd name="connsiteY32" fmla="*/ 1758632 h 2421161"/>
              <a:gd name="connsiteX33" fmla="*/ 98558 w 2272944"/>
              <a:gd name="connsiteY33" fmla="*/ 1775058 h 2421161"/>
              <a:gd name="connsiteX34" fmla="*/ 109509 w 2272944"/>
              <a:gd name="connsiteY34" fmla="*/ 1791485 h 2421161"/>
              <a:gd name="connsiteX35" fmla="*/ 114984 w 2272944"/>
              <a:gd name="connsiteY35" fmla="*/ 1813387 h 2421161"/>
              <a:gd name="connsiteX36" fmla="*/ 131411 w 2272944"/>
              <a:gd name="connsiteY36" fmla="*/ 1824338 h 2421161"/>
              <a:gd name="connsiteX37" fmla="*/ 142362 w 2272944"/>
              <a:gd name="connsiteY37" fmla="*/ 1840764 h 2421161"/>
              <a:gd name="connsiteX38" fmla="*/ 153312 w 2272944"/>
              <a:gd name="connsiteY38" fmla="*/ 1862666 h 2421161"/>
              <a:gd name="connsiteX39" fmla="*/ 158788 w 2272944"/>
              <a:gd name="connsiteY39" fmla="*/ 1879092 h 2421161"/>
              <a:gd name="connsiteX40" fmla="*/ 169739 w 2272944"/>
              <a:gd name="connsiteY40" fmla="*/ 1895518 h 2421161"/>
              <a:gd name="connsiteX41" fmla="*/ 191641 w 2272944"/>
              <a:gd name="connsiteY41" fmla="*/ 1928371 h 2421161"/>
              <a:gd name="connsiteX42" fmla="*/ 219018 w 2272944"/>
              <a:gd name="connsiteY42" fmla="*/ 1961224 h 2421161"/>
              <a:gd name="connsiteX43" fmla="*/ 246395 w 2272944"/>
              <a:gd name="connsiteY43" fmla="*/ 2010503 h 2421161"/>
              <a:gd name="connsiteX44" fmla="*/ 262821 w 2272944"/>
              <a:gd name="connsiteY44" fmla="*/ 2015978 h 2421161"/>
              <a:gd name="connsiteX45" fmla="*/ 273772 w 2272944"/>
              <a:gd name="connsiteY45" fmla="*/ 2048831 h 2421161"/>
              <a:gd name="connsiteX46" fmla="*/ 279248 w 2272944"/>
              <a:gd name="connsiteY46" fmla="*/ 2065257 h 2421161"/>
              <a:gd name="connsiteX47" fmla="*/ 295674 w 2272944"/>
              <a:gd name="connsiteY47" fmla="*/ 2120012 h 2421161"/>
              <a:gd name="connsiteX48" fmla="*/ 306625 w 2272944"/>
              <a:gd name="connsiteY48" fmla="*/ 2136438 h 2421161"/>
              <a:gd name="connsiteX49" fmla="*/ 312100 w 2272944"/>
              <a:gd name="connsiteY49" fmla="*/ 2152864 h 2421161"/>
              <a:gd name="connsiteX50" fmla="*/ 323051 w 2272944"/>
              <a:gd name="connsiteY50" fmla="*/ 2174766 h 2421161"/>
              <a:gd name="connsiteX51" fmla="*/ 334002 w 2272944"/>
              <a:gd name="connsiteY51" fmla="*/ 2213094 h 2421161"/>
              <a:gd name="connsiteX52" fmla="*/ 344953 w 2272944"/>
              <a:gd name="connsiteY52" fmla="*/ 2229521 h 2421161"/>
              <a:gd name="connsiteX53" fmla="*/ 361379 w 2272944"/>
              <a:gd name="connsiteY53" fmla="*/ 2234996 h 2421161"/>
              <a:gd name="connsiteX54" fmla="*/ 399708 w 2272944"/>
              <a:gd name="connsiteY54" fmla="*/ 2278800 h 2421161"/>
              <a:gd name="connsiteX55" fmla="*/ 410659 w 2272944"/>
              <a:gd name="connsiteY55" fmla="*/ 2295226 h 2421161"/>
              <a:gd name="connsiteX56" fmla="*/ 427085 w 2272944"/>
              <a:gd name="connsiteY56" fmla="*/ 2300702 h 2421161"/>
              <a:gd name="connsiteX57" fmla="*/ 459938 w 2272944"/>
              <a:gd name="connsiteY57" fmla="*/ 2322603 h 2421161"/>
              <a:gd name="connsiteX58" fmla="*/ 459938 w 2272944"/>
              <a:gd name="connsiteY58" fmla="*/ 2322603 h 2421161"/>
              <a:gd name="connsiteX59" fmla="*/ 492790 w 2272944"/>
              <a:gd name="connsiteY59" fmla="*/ 2344505 h 2421161"/>
              <a:gd name="connsiteX60" fmla="*/ 498266 w 2272944"/>
              <a:gd name="connsiteY60" fmla="*/ 2360932 h 2421161"/>
              <a:gd name="connsiteX61" fmla="*/ 520168 w 2272944"/>
              <a:gd name="connsiteY61" fmla="*/ 2366407 h 2421161"/>
              <a:gd name="connsiteX62" fmla="*/ 536594 w 2272944"/>
              <a:gd name="connsiteY62" fmla="*/ 2371882 h 2421161"/>
              <a:gd name="connsiteX63" fmla="*/ 569447 w 2272944"/>
              <a:gd name="connsiteY63" fmla="*/ 2393784 h 2421161"/>
              <a:gd name="connsiteX64" fmla="*/ 585873 w 2272944"/>
              <a:gd name="connsiteY64" fmla="*/ 2410211 h 2421161"/>
              <a:gd name="connsiteX65" fmla="*/ 607775 w 2272944"/>
              <a:gd name="connsiteY65" fmla="*/ 2415686 h 2421161"/>
              <a:gd name="connsiteX66" fmla="*/ 624201 w 2272944"/>
              <a:gd name="connsiteY66" fmla="*/ 2421161 h 2421161"/>
              <a:gd name="connsiteX67" fmla="*/ 793940 w 2272944"/>
              <a:gd name="connsiteY67" fmla="*/ 2415686 h 2421161"/>
              <a:gd name="connsiteX68" fmla="*/ 837744 w 2272944"/>
              <a:gd name="connsiteY68" fmla="*/ 2399260 h 2421161"/>
              <a:gd name="connsiteX69" fmla="*/ 870596 w 2272944"/>
              <a:gd name="connsiteY69" fmla="*/ 2388309 h 2421161"/>
              <a:gd name="connsiteX70" fmla="*/ 903449 w 2272944"/>
              <a:gd name="connsiteY70" fmla="*/ 2366407 h 2421161"/>
              <a:gd name="connsiteX71" fmla="*/ 941777 w 2272944"/>
              <a:gd name="connsiteY71" fmla="*/ 2349981 h 2421161"/>
              <a:gd name="connsiteX72" fmla="*/ 1002007 w 2272944"/>
              <a:gd name="connsiteY72" fmla="*/ 2333554 h 2421161"/>
              <a:gd name="connsiteX73" fmla="*/ 1018433 w 2272944"/>
              <a:gd name="connsiteY73" fmla="*/ 2328079 h 2421161"/>
              <a:gd name="connsiteX74" fmla="*/ 1045811 w 2272944"/>
              <a:gd name="connsiteY74" fmla="*/ 2322603 h 2421161"/>
              <a:gd name="connsiteX75" fmla="*/ 1034860 w 2272944"/>
              <a:gd name="connsiteY75" fmla="*/ 2234996 h 2421161"/>
              <a:gd name="connsiteX76" fmla="*/ 1023909 w 2272944"/>
              <a:gd name="connsiteY76" fmla="*/ 2218570 h 2421161"/>
              <a:gd name="connsiteX77" fmla="*/ 991056 w 2272944"/>
              <a:gd name="connsiteY77" fmla="*/ 2202143 h 2421161"/>
              <a:gd name="connsiteX78" fmla="*/ 947253 w 2272944"/>
              <a:gd name="connsiteY78" fmla="*/ 2207619 h 2421161"/>
              <a:gd name="connsiteX79" fmla="*/ 936302 w 2272944"/>
              <a:gd name="connsiteY79" fmla="*/ 2224045 h 2421161"/>
              <a:gd name="connsiteX80" fmla="*/ 887023 w 2272944"/>
              <a:gd name="connsiteY80" fmla="*/ 2251423 h 2421161"/>
              <a:gd name="connsiteX81" fmla="*/ 865121 w 2272944"/>
              <a:gd name="connsiteY81" fmla="*/ 2245947 h 2421161"/>
              <a:gd name="connsiteX82" fmla="*/ 859645 w 2272944"/>
              <a:gd name="connsiteY82" fmla="*/ 2224045 h 2421161"/>
              <a:gd name="connsiteX83" fmla="*/ 854170 w 2272944"/>
              <a:gd name="connsiteY83" fmla="*/ 2196668 h 2421161"/>
              <a:gd name="connsiteX84" fmla="*/ 837744 w 2272944"/>
              <a:gd name="connsiteY84" fmla="*/ 2185717 h 2421161"/>
              <a:gd name="connsiteX85" fmla="*/ 777514 w 2272944"/>
              <a:gd name="connsiteY85" fmla="*/ 2092635 h 2421161"/>
              <a:gd name="connsiteX86" fmla="*/ 755612 w 2272944"/>
              <a:gd name="connsiteY86" fmla="*/ 2098110 h 2421161"/>
              <a:gd name="connsiteX87" fmla="*/ 744661 w 2272944"/>
              <a:gd name="connsiteY87" fmla="*/ 2114536 h 2421161"/>
              <a:gd name="connsiteX88" fmla="*/ 711808 w 2272944"/>
              <a:gd name="connsiteY88" fmla="*/ 2125487 h 2421161"/>
              <a:gd name="connsiteX89" fmla="*/ 695382 w 2272944"/>
              <a:gd name="connsiteY89" fmla="*/ 2114536 h 2421161"/>
              <a:gd name="connsiteX90" fmla="*/ 689906 w 2272944"/>
              <a:gd name="connsiteY90" fmla="*/ 2081684 h 2421161"/>
              <a:gd name="connsiteX91" fmla="*/ 684431 w 2272944"/>
              <a:gd name="connsiteY91" fmla="*/ 2005027 h 2421161"/>
              <a:gd name="connsiteX92" fmla="*/ 662529 w 2272944"/>
              <a:gd name="connsiteY92" fmla="*/ 1999552 h 2421161"/>
              <a:gd name="connsiteX93" fmla="*/ 547545 w 2272944"/>
              <a:gd name="connsiteY93" fmla="*/ 1994076 h 2421161"/>
              <a:gd name="connsiteX94" fmla="*/ 542069 w 2272944"/>
              <a:gd name="connsiteY94" fmla="*/ 1972175 h 2421161"/>
              <a:gd name="connsiteX95" fmla="*/ 531118 w 2272944"/>
              <a:gd name="connsiteY95" fmla="*/ 1747681 h 2421161"/>
              <a:gd name="connsiteX96" fmla="*/ 514692 w 2272944"/>
              <a:gd name="connsiteY96" fmla="*/ 1736730 h 2421161"/>
              <a:gd name="connsiteX97" fmla="*/ 459938 w 2272944"/>
              <a:gd name="connsiteY97" fmla="*/ 1731255 h 2421161"/>
              <a:gd name="connsiteX98" fmla="*/ 421609 w 2272944"/>
              <a:gd name="connsiteY98" fmla="*/ 1725779 h 2421161"/>
              <a:gd name="connsiteX99" fmla="*/ 416134 w 2272944"/>
              <a:gd name="connsiteY99" fmla="*/ 1676500 h 2421161"/>
              <a:gd name="connsiteX100" fmla="*/ 427085 w 2272944"/>
              <a:gd name="connsiteY100" fmla="*/ 1643648 h 2421161"/>
              <a:gd name="connsiteX101" fmla="*/ 432560 w 2272944"/>
              <a:gd name="connsiteY101" fmla="*/ 1627221 h 2421161"/>
              <a:gd name="connsiteX102" fmla="*/ 427085 w 2272944"/>
              <a:gd name="connsiteY102" fmla="*/ 1577942 h 2421161"/>
              <a:gd name="connsiteX103" fmla="*/ 394232 w 2272944"/>
              <a:gd name="connsiteY103" fmla="*/ 1545090 h 2421161"/>
              <a:gd name="connsiteX104" fmla="*/ 377806 w 2272944"/>
              <a:gd name="connsiteY104" fmla="*/ 1534139 h 2421161"/>
              <a:gd name="connsiteX105" fmla="*/ 339478 w 2272944"/>
              <a:gd name="connsiteY105" fmla="*/ 1512237 h 2421161"/>
              <a:gd name="connsiteX106" fmla="*/ 344953 w 2272944"/>
              <a:gd name="connsiteY106" fmla="*/ 1446532 h 2421161"/>
              <a:gd name="connsiteX107" fmla="*/ 361379 w 2272944"/>
              <a:gd name="connsiteY107" fmla="*/ 1435581 h 2421161"/>
              <a:gd name="connsiteX108" fmla="*/ 366855 w 2272944"/>
              <a:gd name="connsiteY108" fmla="*/ 1419154 h 2421161"/>
              <a:gd name="connsiteX109" fmla="*/ 355904 w 2272944"/>
              <a:gd name="connsiteY109" fmla="*/ 1397252 h 2421161"/>
              <a:gd name="connsiteX110" fmla="*/ 350429 w 2272944"/>
              <a:gd name="connsiteY110" fmla="*/ 1380826 h 2421161"/>
              <a:gd name="connsiteX111" fmla="*/ 334002 w 2272944"/>
              <a:gd name="connsiteY111" fmla="*/ 1369875 h 2421161"/>
              <a:gd name="connsiteX112" fmla="*/ 317576 w 2272944"/>
              <a:gd name="connsiteY112" fmla="*/ 1347973 h 2421161"/>
              <a:gd name="connsiteX113" fmla="*/ 273772 w 2272944"/>
              <a:gd name="connsiteY113" fmla="*/ 1298694 h 2421161"/>
              <a:gd name="connsiteX114" fmla="*/ 273772 w 2272944"/>
              <a:gd name="connsiteY114" fmla="*/ 1227514 h 2421161"/>
              <a:gd name="connsiteX115" fmla="*/ 301150 w 2272944"/>
              <a:gd name="connsiteY115" fmla="*/ 1222038 h 2421161"/>
              <a:gd name="connsiteX116" fmla="*/ 317576 w 2272944"/>
              <a:gd name="connsiteY116" fmla="*/ 1216563 h 2421161"/>
              <a:gd name="connsiteX117" fmla="*/ 328527 w 2272944"/>
              <a:gd name="connsiteY117" fmla="*/ 1200136 h 2421161"/>
              <a:gd name="connsiteX118" fmla="*/ 312100 w 2272944"/>
              <a:gd name="connsiteY118" fmla="*/ 1150857 h 2421161"/>
              <a:gd name="connsiteX119" fmla="*/ 295674 w 2272944"/>
              <a:gd name="connsiteY119" fmla="*/ 1139906 h 2421161"/>
              <a:gd name="connsiteX120" fmla="*/ 284723 w 2272944"/>
              <a:gd name="connsiteY120" fmla="*/ 1123480 h 2421161"/>
              <a:gd name="connsiteX121" fmla="*/ 268297 w 2272944"/>
              <a:gd name="connsiteY121" fmla="*/ 1112529 h 2421161"/>
              <a:gd name="connsiteX122" fmla="*/ 279248 w 2272944"/>
              <a:gd name="connsiteY122" fmla="*/ 1052299 h 2421161"/>
              <a:gd name="connsiteX123" fmla="*/ 268297 w 2272944"/>
              <a:gd name="connsiteY123" fmla="*/ 904462 h 2421161"/>
              <a:gd name="connsiteX124" fmla="*/ 257346 w 2272944"/>
              <a:gd name="connsiteY124" fmla="*/ 860658 h 2421161"/>
              <a:gd name="connsiteX125" fmla="*/ 246395 w 2272944"/>
              <a:gd name="connsiteY125" fmla="*/ 838757 h 2421161"/>
              <a:gd name="connsiteX126" fmla="*/ 251871 w 2272944"/>
              <a:gd name="connsiteY126" fmla="*/ 822330 h 2421161"/>
              <a:gd name="connsiteX127" fmla="*/ 301150 w 2272944"/>
              <a:gd name="connsiteY127" fmla="*/ 816855 h 2421161"/>
              <a:gd name="connsiteX128" fmla="*/ 328527 w 2272944"/>
              <a:gd name="connsiteY128" fmla="*/ 811379 h 2421161"/>
              <a:gd name="connsiteX129" fmla="*/ 334002 w 2272944"/>
              <a:gd name="connsiteY129" fmla="*/ 559509 h 2421161"/>
              <a:gd name="connsiteX130" fmla="*/ 339478 w 2272944"/>
              <a:gd name="connsiteY130" fmla="*/ 543082 h 2421161"/>
              <a:gd name="connsiteX131" fmla="*/ 344953 w 2272944"/>
              <a:gd name="connsiteY131" fmla="*/ 455475 h 2421161"/>
              <a:gd name="connsiteX132" fmla="*/ 465413 w 2272944"/>
              <a:gd name="connsiteY132" fmla="*/ 450000 h 2421161"/>
              <a:gd name="connsiteX133" fmla="*/ 470888 w 2272944"/>
              <a:gd name="connsiteY133" fmla="*/ 433573 h 2421161"/>
              <a:gd name="connsiteX134" fmla="*/ 481839 w 2272944"/>
              <a:gd name="connsiteY134" fmla="*/ 417147 h 2421161"/>
              <a:gd name="connsiteX135" fmla="*/ 487315 w 2272944"/>
              <a:gd name="connsiteY135" fmla="*/ 373343 h 2421161"/>
              <a:gd name="connsiteX136" fmla="*/ 492790 w 2272944"/>
              <a:gd name="connsiteY136" fmla="*/ 274785 h 2421161"/>
              <a:gd name="connsiteX137" fmla="*/ 536594 w 2272944"/>
              <a:gd name="connsiteY137" fmla="*/ 285736 h 2421161"/>
              <a:gd name="connsiteX138" fmla="*/ 574922 w 2272944"/>
              <a:gd name="connsiteY138" fmla="*/ 307638 h 2421161"/>
              <a:gd name="connsiteX139" fmla="*/ 591348 w 2272944"/>
              <a:gd name="connsiteY139" fmla="*/ 324064 h 2421161"/>
              <a:gd name="connsiteX140" fmla="*/ 607775 w 2272944"/>
              <a:gd name="connsiteY140" fmla="*/ 329540 h 2421161"/>
              <a:gd name="connsiteX141" fmla="*/ 629676 w 2272944"/>
              <a:gd name="connsiteY141" fmla="*/ 340491 h 2421161"/>
              <a:gd name="connsiteX142" fmla="*/ 635152 w 2272944"/>
              <a:gd name="connsiteY142" fmla="*/ 356917 h 2421161"/>
              <a:gd name="connsiteX143" fmla="*/ 651578 w 2272944"/>
              <a:gd name="connsiteY143" fmla="*/ 351442 h 2421161"/>
              <a:gd name="connsiteX144" fmla="*/ 662529 w 2272944"/>
              <a:gd name="connsiteY144" fmla="*/ 335015 h 2421161"/>
              <a:gd name="connsiteX145" fmla="*/ 678956 w 2272944"/>
              <a:gd name="connsiteY145" fmla="*/ 307638 h 2421161"/>
              <a:gd name="connsiteX146" fmla="*/ 689906 w 2272944"/>
              <a:gd name="connsiteY146" fmla="*/ 280261 h 2421161"/>
              <a:gd name="connsiteX147" fmla="*/ 706333 w 2272944"/>
              <a:gd name="connsiteY147" fmla="*/ 269310 h 2421161"/>
              <a:gd name="connsiteX148" fmla="*/ 733710 w 2272944"/>
              <a:gd name="connsiteY148" fmla="*/ 236457 h 2421161"/>
              <a:gd name="connsiteX149" fmla="*/ 755612 w 2272944"/>
              <a:gd name="connsiteY149" fmla="*/ 230982 h 2421161"/>
              <a:gd name="connsiteX150" fmla="*/ 815842 w 2272944"/>
              <a:gd name="connsiteY150" fmla="*/ 225506 h 2421161"/>
              <a:gd name="connsiteX151" fmla="*/ 848694 w 2272944"/>
              <a:gd name="connsiteY151" fmla="*/ 198129 h 2421161"/>
              <a:gd name="connsiteX152" fmla="*/ 865121 w 2272944"/>
              <a:gd name="connsiteY152" fmla="*/ 181703 h 2421161"/>
              <a:gd name="connsiteX153" fmla="*/ 903449 w 2272944"/>
              <a:gd name="connsiteY153" fmla="*/ 165276 h 2421161"/>
              <a:gd name="connsiteX154" fmla="*/ 925351 w 2272944"/>
              <a:gd name="connsiteY154" fmla="*/ 170752 h 2421161"/>
              <a:gd name="connsiteX155" fmla="*/ 969154 w 2272944"/>
              <a:gd name="connsiteY155" fmla="*/ 187178 h 2421161"/>
              <a:gd name="connsiteX156" fmla="*/ 980105 w 2272944"/>
              <a:gd name="connsiteY156" fmla="*/ 203605 h 2421161"/>
              <a:gd name="connsiteX157" fmla="*/ 991056 w 2272944"/>
              <a:gd name="connsiteY157" fmla="*/ 230982 h 2421161"/>
              <a:gd name="connsiteX158" fmla="*/ 1007482 w 2272944"/>
              <a:gd name="connsiteY158" fmla="*/ 236457 h 2421161"/>
              <a:gd name="connsiteX159" fmla="*/ 1051286 w 2272944"/>
              <a:gd name="connsiteY159" fmla="*/ 247408 h 2421161"/>
              <a:gd name="connsiteX160" fmla="*/ 1084139 w 2272944"/>
              <a:gd name="connsiteY160" fmla="*/ 225506 h 2421161"/>
              <a:gd name="connsiteX161" fmla="*/ 1111516 w 2272944"/>
              <a:gd name="connsiteY161" fmla="*/ 192654 h 2421161"/>
              <a:gd name="connsiteX162" fmla="*/ 1133418 w 2272944"/>
              <a:gd name="connsiteY162" fmla="*/ 181703 h 2421161"/>
              <a:gd name="connsiteX163" fmla="*/ 1144369 w 2272944"/>
              <a:gd name="connsiteY163" fmla="*/ 165276 h 2421161"/>
              <a:gd name="connsiteX164" fmla="*/ 1177221 w 2272944"/>
              <a:gd name="connsiteY164" fmla="*/ 143375 h 2421161"/>
              <a:gd name="connsiteX165" fmla="*/ 1221025 w 2272944"/>
              <a:gd name="connsiteY165" fmla="*/ 159801 h 2421161"/>
              <a:gd name="connsiteX166" fmla="*/ 1231976 w 2272944"/>
              <a:gd name="connsiteY166" fmla="*/ 176227 h 2421161"/>
              <a:gd name="connsiteX167" fmla="*/ 1264829 w 2272944"/>
              <a:gd name="connsiteY167" fmla="*/ 198129 h 2421161"/>
              <a:gd name="connsiteX168" fmla="*/ 1270304 w 2272944"/>
              <a:gd name="connsiteY168" fmla="*/ 214555 h 2421161"/>
              <a:gd name="connsiteX169" fmla="*/ 1352436 w 2272944"/>
              <a:gd name="connsiteY169" fmla="*/ 203605 h 2421161"/>
              <a:gd name="connsiteX170" fmla="*/ 1385288 w 2272944"/>
              <a:gd name="connsiteY170" fmla="*/ 274785 h 2421161"/>
              <a:gd name="connsiteX171" fmla="*/ 1407190 w 2272944"/>
              <a:gd name="connsiteY171" fmla="*/ 285736 h 2421161"/>
              <a:gd name="connsiteX172" fmla="*/ 1505748 w 2272944"/>
              <a:gd name="connsiteY172" fmla="*/ 269310 h 2421161"/>
              <a:gd name="connsiteX173" fmla="*/ 1549552 w 2272944"/>
              <a:gd name="connsiteY173" fmla="*/ 241933 h 2421161"/>
              <a:gd name="connsiteX174" fmla="*/ 1615257 w 2272944"/>
              <a:gd name="connsiteY174" fmla="*/ 220031 h 2421161"/>
              <a:gd name="connsiteX175" fmla="*/ 1664536 w 2272944"/>
              <a:gd name="connsiteY175" fmla="*/ 252884 h 2421161"/>
              <a:gd name="connsiteX176" fmla="*/ 1680963 w 2272944"/>
              <a:gd name="connsiteY176" fmla="*/ 263835 h 2421161"/>
              <a:gd name="connsiteX177" fmla="*/ 1702865 w 2272944"/>
              <a:gd name="connsiteY177" fmla="*/ 280261 h 2421161"/>
              <a:gd name="connsiteX178" fmla="*/ 1719291 w 2272944"/>
              <a:gd name="connsiteY178" fmla="*/ 296687 h 2421161"/>
              <a:gd name="connsiteX179" fmla="*/ 1795947 w 2272944"/>
              <a:gd name="connsiteY179" fmla="*/ 302163 h 2421161"/>
              <a:gd name="connsiteX180" fmla="*/ 1806898 w 2272944"/>
              <a:gd name="connsiteY180" fmla="*/ 329540 h 2421161"/>
              <a:gd name="connsiteX181" fmla="*/ 1812374 w 2272944"/>
              <a:gd name="connsiteY181" fmla="*/ 373343 h 2421161"/>
              <a:gd name="connsiteX182" fmla="*/ 1839751 w 2272944"/>
              <a:gd name="connsiteY182" fmla="*/ 389770 h 2421161"/>
              <a:gd name="connsiteX183" fmla="*/ 1894505 w 2272944"/>
              <a:gd name="connsiteY183" fmla="*/ 417147 h 2421161"/>
              <a:gd name="connsiteX184" fmla="*/ 1932833 w 2272944"/>
              <a:gd name="connsiteY184" fmla="*/ 444524 h 2421161"/>
              <a:gd name="connsiteX185" fmla="*/ 1971162 w 2272944"/>
              <a:gd name="connsiteY185" fmla="*/ 450000 h 2421161"/>
              <a:gd name="connsiteX186" fmla="*/ 1998539 w 2272944"/>
              <a:gd name="connsiteY186" fmla="*/ 466426 h 2421161"/>
              <a:gd name="connsiteX187" fmla="*/ 2025916 w 2272944"/>
              <a:gd name="connsiteY187" fmla="*/ 471902 h 2421161"/>
              <a:gd name="connsiteX188" fmla="*/ 2004014 w 2272944"/>
              <a:gd name="connsiteY188" fmla="*/ 515705 h 2421161"/>
              <a:gd name="connsiteX189" fmla="*/ 1982112 w 2272944"/>
              <a:gd name="connsiteY189" fmla="*/ 548558 h 2421161"/>
              <a:gd name="connsiteX190" fmla="*/ 1987588 w 2272944"/>
              <a:gd name="connsiteY190" fmla="*/ 614263 h 2421161"/>
              <a:gd name="connsiteX191" fmla="*/ 2009490 w 2272944"/>
              <a:gd name="connsiteY191" fmla="*/ 630690 h 2421161"/>
              <a:gd name="connsiteX192" fmla="*/ 2036867 w 2272944"/>
              <a:gd name="connsiteY192" fmla="*/ 690920 h 2421161"/>
              <a:gd name="connsiteX193" fmla="*/ 2031391 w 2272944"/>
              <a:gd name="connsiteY193" fmla="*/ 729248 h 2421161"/>
              <a:gd name="connsiteX194" fmla="*/ 1998539 w 2272944"/>
              <a:gd name="connsiteY194" fmla="*/ 767576 h 2421161"/>
              <a:gd name="connsiteX195" fmla="*/ 1971162 w 2272944"/>
              <a:gd name="connsiteY195" fmla="*/ 877085 h 2421161"/>
              <a:gd name="connsiteX196" fmla="*/ 1943784 w 2272944"/>
              <a:gd name="connsiteY196" fmla="*/ 888036 h 2421161"/>
              <a:gd name="connsiteX197" fmla="*/ 1916407 w 2272944"/>
              <a:gd name="connsiteY197" fmla="*/ 909938 h 2421161"/>
              <a:gd name="connsiteX198" fmla="*/ 1883554 w 2272944"/>
              <a:gd name="connsiteY198" fmla="*/ 937315 h 2421161"/>
              <a:gd name="connsiteX199" fmla="*/ 1889030 w 2272944"/>
              <a:gd name="connsiteY199" fmla="*/ 992069 h 2421161"/>
              <a:gd name="connsiteX200" fmla="*/ 1899981 w 2272944"/>
              <a:gd name="connsiteY200" fmla="*/ 1046824 h 2421161"/>
              <a:gd name="connsiteX201" fmla="*/ 1894505 w 2272944"/>
              <a:gd name="connsiteY201" fmla="*/ 1085152 h 2421161"/>
              <a:gd name="connsiteX202" fmla="*/ 1861653 w 2272944"/>
              <a:gd name="connsiteY202" fmla="*/ 1107054 h 2421161"/>
              <a:gd name="connsiteX203" fmla="*/ 1823324 w 2272944"/>
              <a:gd name="connsiteY203" fmla="*/ 1128955 h 2421161"/>
              <a:gd name="connsiteX204" fmla="*/ 1828800 w 2272944"/>
              <a:gd name="connsiteY204" fmla="*/ 1167284 h 2421161"/>
              <a:gd name="connsiteX205" fmla="*/ 1828800 w 2272944"/>
              <a:gd name="connsiteY205" fmla="*/ 1254891 h 2421161"/>
              <a:gd name="connsiteX206" fmla="*/ 1774045 w 2272944"/>
              <a:gd name="connsiteY206" fmla="*/ 1265842 h 2421161"/>
              <a:gd name="connsiteX207" fmla="*/ 1746668 w 2272944"/>
              <a:gd name="connsiteY207" fmla="*/ 1282268 h 2421161"/>
              <a:gd name="connsiteX208" fmla="*/ 1702865 w 2272944"/>
              <a:gd name="connsiteY208" fmla="*/ 1293219 h 2421161"/>
              <a:gd name="connsiteX209" fmla="*/ 1691914 w 2272944"/>
              <a:gd name="connsiteY209" fmla="*/ 1347973 h 2421161"/>
              <a:gd name="connsiteX210" fmla="*/ 1675487 w 2272944"/>
              <a:gd name="connsiteY210" fmla="*/ 1397252 h 2421161"/>
              <a:gd name="connsiteX211" fmla="*/ 1653585 w 2272944"/>
              <a:gd name="connsiteY211" fmla="*/ 1424630 h 2421161"/>
              <a:gd name="connsiteX212" fmla="*/ 1582405 w 2272944"/>
              <a:gd name="connsiteY212" fmla="*/ 1430105 h 2421161"/>
              <a:gd name="connsiteX213" fmla="*/ 1587880 w 2272944"/>
              <a:gd name="connsiteY213" fmla="*/ 1556040 h 2421161"/>
              <a:gd name="connsiteX214" fmla="*/ 1593356 w 2272944"/>
              <a:gd name="connsiteY214" fmla="*/ 1709353 h 2421161"/>
              <a:gd name="connsiteX215" fmla="*/ 1565978 w 2272944"/>
              <a:gd name="connsiteY215" fmla="*/ 1720304 h 2421161"/>
              <a:gd name="connsiteX216" fmla="*/ 1527650 w 2272944"/>
              <a:gd name="connsiteY216" fmla="*/ 1731255 h 2421161"/>
              <a:gd name="connsiteX217" fmla="*/ 1511224 w 2272944"/>
              <a:gd name="connsiteY217" fmla="*/ 1736730 h 2421161"/>
              <a:gd name="connsiteX218" fmla="*/ 1494797 w 2272944"/>
              <a:gd name="connsiteY218" fmla="*/ 1747681 h 2421161"/>
              <a:gd name="connsiteX219" fmla="*/ 1489322 w 2272944"/>
              <a:gd name="connsiteY219" fmla="*/ 1764108 h 2421161"/>
              <a:gd name="connsiteX220" fmla="*/ 1478371 w 2272944"/>
              <a:gd name="connsiteY220" fmla="*/ 1780534 h 2421161"/>
              <a:gd name="connsiteX221" fmla="*/ 1461945 w 2272944"/>
              <a:gd name="connsiteY221" fmla="*/ 1818862 h 2421161"/>
              <a:gd name="connsiteX222" fmla="*/ 1456469 w 2272944"/>
              <a:gd name="connsiteY222" fmla="*/ 1840764 h 2421161"/>
              <a:gd name="connsiteX223" fmla="*/ 1445518 w 2272944"/>
              <a:gd name="connsiteY223" fmla="*/ 1873617 h 2421161"/>
              <a:gd name="connsiteX224" fmla="*/ 1450994 w 2272944"/>
              <a:gd name="connsiteY224" fmla="*/ 1961224 h 2421161"/>
              <a:gd name="connsiteX225" fmla="*/ 1456469 w 2272944"/>
              <a:gd name="connsiteY225" fmla="*/ 1977650 h 2421161"/>
              <a:gd name="connsiteX226" fmla="*/ 1472896 w 2272944"/>
              <a:gd name="connsiteY226" fmla="*/ 1988601 h 2421161"/>
              <a:gd name="connsiteX227" fmla="*/ 1505748 w 2272944"/>
              <a:gd name="connsiteY227" fmla="*/ 2010503 h 2421161"/>
              <a:gd name="connsiteX228" fmla="*/ 1516699 w 2272944"/>
              <a:gd name="connsiteY228" fmla="*/ 2026929 h 2421161"/>
              <a:gd name="connsiteX229" fmla="*/ 1609782 w 2272944"/>
              <a:gd name="connsiteY229" fmla="*/ 2032405 h 2421161"/>
              <a:gd name="connsiteX230" fmla="*/ 1637159 w 2272944"/>
              <a:gd name="connsiteY230" fmla="*/ 2026929 h 2421161"/>
              <a:gd name="connsiteX231" fmla="*/ 1653585 w 2272944"/>
              <a:gd name="connsiteY231" fmla="*/ 2015978 h 2421161"/>
              <a:gd name="connsiteX232" fmla="*/ 1697389 w 2272944"/>
              <a:gd name="connsiteY232" fmla="*/ 1988601 h 2421161"/>
              <a:gd name="connsiteX233" fmla="*/ 1708340 w 2272944"/>
              <a:gd name="connsiteY233" fmla="*/ 1972175 h 2421161"/>
              <a:gd name="connsiteX234" fmla="*/ 1724766 w 2272944"/>
              <a:gd name="connsiteY234" fmla="*/ 1961224 h 2421161"/>
              <a:gd name="connsiteX235" fmla="*/ 1757619 w 2272944"/>
              <a:gd name="connsiteY235" fmla="*/ 1933846 h 2421161"/>
              <a:gd name="connsiteX236" fmla="*/ 1768570 w 2272944"/>
              <a:gd name="connsiteY236" fmla="*/ 1917420 h 2421161"/>
              <a:gd name="connsiteX237" fmla="*/ 1784996 w 2272944"/>
              <a:gd name="connsiteY237" fmla="*/ 1900994 h 2421161"/>
              <a:gd name="connsiteX238" fmla="*/ 1795947 w 2272944"/>
              <a:gd name="connsiteY238" fmla="*/ 1879092 h 2421161"/>
              <a:gd name="connsiteX239" fmla="*/ 1817849 w 2272944"/>
              <a:gd name="connsiteY239" fmla="*/ 1846239 h 2421161"/>
              <a:gd name="connsiteX240" fmla="*/ 1828800 w 2272944"/>
              <a:gd name="connsiteY240" fmla="*/ 1829813 h 2421161"/>
              <a:gd name="connsiteX241" fmla="*/ 1845226 w 2272944"/>
              <a:gd name="connsiteY241" fmla="*/ 1813387 h 2421161"/>
              <a:gd name="connsiteX242" fmla="*/ 1856177 w 2272944"/>
              <a:gd name="connsiteY242" fmla="*/ 1791485 h 2421161"/>
              <a:gd name="connsiteX243" fmla="*/ 1889030 w 2272944"/>
              <a:gd name="connsiteY243" fmla="*/ 1758632 h 2421161"/>
              <a:gd name="connsiteX244" fmla="*/ 1894505 w 2272944"/>
              <a:gd name="connsiteY244" fmla="*/ 1742206 h 2421161"/>
              <a:gd name="connsiteX245" fmla="*/ 1927358 w 2272944"/>
              <a:gd name="connsiteY245" fmla="*/ 1714829 h 2421161"/>
              <a:gd name="connsiteX246" fmla="*/ 1965686 w 2272944"/>
              <a:gd name="connsiteY246" fmla="*/ 1671025 h 2421161"/>
              <a:gd name="connsiteX247" fmla="*/ 1982112 w 2272944"/>
              <a:gd name="connsiteY247" fmla="*/ 1632697 h 2421161"/>
              <a:gd name="connsiteX248" fmla="*/ 1987588 w 2272944"/>
              <a:gd name="connsiteY248" fmla="*/ 1610795 h 2421161"/>
              <a:gd name="connsiteX249" fmla="*/ 2009490 w 2272944"/>
              <a:gd name="connsiteY249" fmla="*/ 1577942 h 2421161"/>
              <a:gd name="connsiteX250" fmla="*/ 2025916 w 2272944"/>
              <a:gd name="connsiteY250" fmla="*/ 1545090 h 2421161"/>
              <a:gd name="connsiteX251" fmla="*/ 2036867 w 2272944"/>
              <a:gd name="connsiteY251" fmla="*/ 1512237 h 2421161"/>
              <a:gd name="connsiteX252" fmla="*/ 2042342 w 2272944"/>
              <a:gd name="connsiteY252" fmla="*/ 1495811 h 2421161"/>
              <a:gd name="connsiteX253" fmla="*/ 2058769 w 2272944"/>
              <a:gd name="connsiteY253" fmla="*/ 1484860 h 2421161"/>
              <a:gd name="connsiteX254" fmla="*/ 2080671 w 2272944"/>
              <a:gd name="connsiteY254" fmla="*/ 1430105 h 2421161"/>
              <a:gd name="connsiteX255" fmla="*/ 2086146 w 2272944"/>
              <a:gd name="connsiteY255" fmla="*/ 1413679 h 2421161"/>
              <a:gd name="connsiteX256" fmla="*/ 2102572 w 2272944"/>
              <a:gd name="connsiteY256" fmla="*/ 1397252 h 2421161"/>
              <a:gd name="connsiteX257" fmla="*/ 2108048 w 2272944"/>
              <a:gd name="connsiteY257" fmla="*/ 1369875 h 2421161"/>
              <a:gd name="connsiteX258" fmla="*/ 2113523 w 2272944"/>
              <a:gd name="connsiteY258" fmla="*/ 1347973 h 2421161"/>
              <a:gd name="connsiteX259" fmla="*/ 2118999 w 2272944"/>
              <a:gd name="connsiteY259" fmla="*/ 1309645 h 2421161"/>
              <a:gd name="connsiteX260" fmla="*/ 2129950 w 2272944"/>
              <a:gd name="connsiteY260" fmla="*/ 1194661 h 2421161"/>
              <a:gd name="connsiteX261" fmla="*/ 2140900 w 2272944"/>
              <a:gd name="connsiteY261" fmla="*/ 1172759 h 2421161"/>
              <a:gd name="connsiteX262" fmla="*/ 2151851 w 2272944"/>
              <a:gd name="connsiteY262" fmla="*/ 1139906 h 2421161"/>
              <a:gd name="connsiteX263" fmla="*/ 2162802 w 2272944"/>
              <a:gd name="connsiteY263" fmla="*/ 1107054 h 2421161"/>
              <a:gd name="connsiteX264" fmla="*/ 2168278 w 2272944"/>
              <a:gd name="connsiteY264" fmla="*/ 1090627 h 2421161"/>
              <a:gd name="connsiteX265" fmla="*/ 2179229 w 2272944"/>
              <a:gd name="connsiteY265" fmla="*/ 1046824 h 2421161"/>
              <a:gd name="connsiteX266" fmla="*/ 2195655 w 2272944"/>
              <a:gd name="connsiteY266" fmla="*/ 1030397 h 2421161"/>
              <a:gd name="connsiteX267" fmla="*/ 2206606 w 2272944"/>
              <a:gd name="connsiteY267" fmla="*/ 959217 h 2421161"/>
              <a:gd name="connsiteX268" fmla="*/ 2212081 w 2272944"/>
              <a:gd name="connsiteY268" fmla="*/ 942790 h 2421161"/>
              <a:gd name="connsiteX269" fmla="*/ 2223032 w 2272944"/>
              <a:gd name="connsiteY269" fmla="*/ 904462 h 2421161"/>
              <a:gd name="connsiteX270" fmla="*/ 2233983 w 2272944"/>
              <a:gd name="connsiteY270" fmla="*/ 888036 h 2421161"/>
              <a:gd name="connsiteX271" fmla="*/ 2244934 w 2272944"/>
              <a:gd name="connsiteY271" fmla="*/ 855183 h 2421161"/>
              <a:gd name="connsiteX272" fmla="*/ 2266836 w 2272944"/>
              <a:gd name="connsiteY272" fmla="*/ 740199 h 2421161"/>
              <a:gd name="connsiteX273" fmla="*/ 2266836 w 2272944"/>
              <a:gd name="connsiteY273" fmla="*/ 471902 h 2421161"/>
              <a:gd name="connsiteX274" fmla="*/ 2255885 w 2272944"/>
              <a:gd name="connsiteY274" fmla="*/ 433573 h 2421161"/>
              <a:gd name="connsiteX275" fmla="*/ 2244934 w 2272944"/>
              <a:gd name="connsiteY275" fmla="*/ 389770 h 2421161"/>
              <a:gd name="connsiteX276" fmla="*/ 2233983 w 2272944"/>
              <a:gd name="connsiteY276" fmla="*/ 324064 h 2421161"/>
              <a:gd name="connsiteX277" fmla="*/ 2223032 w 2272944"/>
              <a:gd name="connsiteY277" fmla="*/ 291212 h 2421161"/>
              <a:gd name="connsiteX278" fmla="*/ 2212081 w 2272944"/>
              <a:gd name="connsiteY278" fmla="*/ 274785 h 2421161"/>
              <a:gd name="connsiteX279" fmla="*/ 2195655 w 2272944"/>
              <a:gd name="connsiteY279" fmla="*/ 236457 h 2421161"/>
              <a:gd name="connsiteX280" fmla="*/ 2179229 w 2272944"/>
              <a:gd name="connsiteY280" fmla="*/ 203605 h 2421161"/>
              <a:gd name="connsiteX281" fmla="*/ 2157327 w 2272944"/>
              <a:gd name="connsiteY281" fmla="*/ 176227 h 2421161"/>
              <a:gd name="connsiteX282" fmla="*/ 2146376 w 2272944"/>
              <a:gd name="connsiteY282" fmla="*/ 159801 h 2421161"/>
              <a:gd name="connsiteX283" fmla="*/ 2140900 w 2272944"/>
              <a:gd name="connsiteY283" fmla="*/ 143375 h 2421161"/>
              <a:gd name="connsiteX284" fmla="*/ 2118999 w 2272944"/>
              <a:gd name="connsiteY284" fmla="*/ 132424 h 2421161"/>
              <a:gd name="connsiteX285" fmla="*/ 2097097 w 2272944"/>
              <a:gd name="connsiteY285" fmla="*/ 99571 h 2421161"/>
              <a:gd name="connsiteX286" fmla="*/ 2075195 w 2272944"/>
              <a:gd name="connsiteY286" fmla="*/ 88620 h 2421161"/>
              <a:gd name="connsiteX287" fmla="*/ 2020441 w 2272944"/>
              <a:gd name="connsiteY287" fmla="*/ 72194 h 2421161"/>
              <a:gd name="connsiteX288" fmla="*/ 1971162 w 2272944"/>
              <a:gd name="connsiteY288" fmla="*/ 55767 h 2421161"/>
              <a:gd name="connsiteX289" fmla="*/ 1954735 w 2272944"/>
              <a:gd name="connsiteY289" fmla="*/ 50292 h 2421161"/>
              <a:gd name="connsiteX290" fmla="*/ 1845226 w 2272944"/>
              <a:gd name="connsiteY290" fmla="*/ 39341 h 2421161"/>
              <a:gd name="connsiteX291" fmla="*/ 1253878 w 2272944"/>
              <a:gd name="connsiteY291" fmla="*/ 44817 h 2421161"/>
              <a:gd name="connsiteX292" fmla="*/ 1242927 w 2272944"/>
              <a:gd name="connsiteY292" fmla="*/ 61243 h 2421161"/>
              <a:gd name="connsiteX293" fmla="*/ 1215550 w 2272944"/>
              <a:gd name="connsiteY293" fmla="*/ 66718 h 2421161"/>
              <a:gd name="connsiteX294" fmla="*/ 1182697 w 2272944"/>
              <a:gd name="connsiteY294" fmla="*/ 83145 h 2421161"/>
              <a:gd name="connsiteX295" fmla="*/ 1133418 w 2272944"/>
              <a:gd name="connsiteY295" fmla="*/ 105046 h 2421161"/>
              <a:gd name="connsiteX296" fmla="*/ 1002007 w 2272944"/>
              <a:gd name="connsiteY296" fmla="*/ 99571 h 2421161"/>
              <a:gd name="connsiteX297" fmla="*/ 958203 w 2272944"/>
              <a:gd name="connsiteY297" fmla="*/ 88620 h 2421161"/>
              <a:gd name="connsiteX298" fmla="*/ 925351 w 2272944"/>
              <a:gd name="connsiteY298" fmla="*/ 83145 h 2421161"/>
              <a:gd name="connsiteX299" fmla="*/ 908924 w 2272944"/>
              <a:gd name="connsiteY299" fmla="*/ 77669 h 2421161"/>
              <a:gd name="connsiteX300" fmla="*/ 854170 w 2272944"/>
              <a:gd name="connsiteY300" fmla="*/ 66718 h 2421161"/>
              <a:gd name="connsiteX301" fmla="*/ 821317 w 2272944"/>
              <a:gd name="connsiteY301" fmla="*/ 50292 h 2421161"/>
              <a:gd name="connsiteX302" fmla="*/ 717284 w 2272944"/>
              <a:gd name="connsiteY302" fmla="*/ 33866 h 2421161"/>
              <a:gd name="connsiteX303" fmla="*/ 700857 w 2272944"/>
              <a:gd name="connsiteY303" fmla="*/ 28390 h 2421161"/>
              <a:gd name="connsiteX304" fmla="*/ 465413 w 2272944"/>
              <a:gd name="connsiteY304" fmla="*/ 6488 h 2421161"/>
              <a:gd name="connsiteX305" fmla="*/ 323051 w 2272944"/>
              <a:gd name="connsiteY305" fmla="*/ 6488 h 2421161"/>
              <a:gd name="connsiteX306" fmla="*/ 295674 w 2272944"/>
              <a:gd name="connsiteY306" fmla="*/ 17439 h 2421161"/>
              <a:gd name="connsiteX307" fmla="*/ 279248 w 2272944"/>
              <a:gd name="connsiteY307" fmla="*/ 22915 h 2421161"/>
              <a:gd name="connsiteX308" fmla="*/ 262821 w 2272944"/>
              <a:gd name="connsiteY308" fmla="*/ 33866 h 2421161"/>
              <a:gd name="connsiteX309" fmla="*/ 323051 w 2272944"/>
              <a:gd name="connsiteY309" fmla="*/ 39341 h 242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272944" h="2421161">
                <a:moveTo>
                  <a:pt x="323051" y="39341"/>
                </a:moveTo>
                <a:lnTo>
                  <a:pt x="323051" y="39341"/>
                </a:lnTo>
                <a:cubicBezTo>
                  <a:pt x="315751" y="53942"/>
                  <a:pt x="307905" y="68284"/>
                  <a:pt x="301150" y="83145"/>
                </a:cubicBezTo>
                <a:cubicBezTo>
                  <a:pt x="284961" y="118761"/>
                  <a:pt x="308717" y="80007"/>
                  <a:pt x="284723" y="115997"/>
                </a:cubicBezTo>
                <a:cubicBezTo>
                  <a:pt x="271323" y="156196"/>
                  <a:pt x="281934" y="140688"/>
                  <a:pt x="257346" y="165276"/>
                </a:cubicBezTo>
                <a:cubicBezTo>
                  <a:pt x="239449" y="218973"/>
                  <a:pt x="268464" y="143125"/>
                  <a:pt x="235444" y="192654"/>
                </a:cubicBezTo>
                <a:cubicBezTo>
                  <a:pt x="231270" y="198915"/>
                  <a:pt x="232933" y="207638"/>
                  <a:pt x="229969" y="214555"/>
                </a:cubicBezTo>
                <a:cubicBezTo>
                  <a:pt x="227377" y="220604"/>
                  <a:pt x="222668" y="225506"/>
                  <a:pt x="219018" y="230982"/>
                </a:cubicBezTo>
                <a:cubicBezTo>
                  <a:pt x="217265" y="237994"/>
                  <a:pt x="211993" y="261458"/>
                  <a:pt x="208067" y="269310"/>
                </a:cubicBezTo>
                <a:cubicBezTo>
                  <a:pt x="180572" y="324300"/>
                  <a:pt x="214963" y="240441"/>
                  <a:pt x="186165" y="307638"/>
                </a:cubicBezTo>
                <a:cubicBezTo>
                  <a:pt x="183892" y="312943"/>
                  <a:pt x="183271" y="318902"/>
                  <a:pt x="180690" y="324064"/>
                </a:cubicBezTo>
                <a:cubicBezTo>
                  <a:pt x="177747" y="329950"/>
                  <a:pt x="173004" y="334777"/>
                  <a:pt x="169739" y="340491"/>
                </a:cubicBezTo>
                <a:cubicBezTo>
                  <a:pt x="141956" y="389112"/>
                  <a:pt x="174513" y="338806"/>
                  <a:pt x="147837" y="378819"/>
                </a:cubicBezTo>
                <a:cubicBezTo>
                  <a:pt x="146632" y="387252"/>
                  <a:pt x="144169" y="420828"/>
                  <a:pt x="136886" y="433573"/>
                </a:cubicBezTo>
                <a:cubicBezTo>
                  <a:pt x="121971" y="459673"/>
                  <a:pt x="121688" y="450717"/>
                  <a:pt x="104033" y="471902"/>
                </a:cubicBezTo>
                <a:cubicBezTo>
                  <a:pt x="99820" y="476957"/>
                  <a:pt x="96732" y="482853"/>
                  <a:pt x="93082" y="488328"/>
                </a:cubicBezTo>
                <a:cubicBezTo>
                  <a:pt x="83045" y="518441"/>
                  <a:pt x="93638" y="491464"/>
                  <a:pt x="76656" y="521181"/>
                </a:cubicBezTo>
                <a:cubicBezTo>
                  <a:pt x="48868" y="569810"/>
                  <a:pt x="81435" y="519486"/>
                  <a:pt x="54754" y="559509"/>
                </a:cubicBezTo>
                <a:cubicBezTo>
                  <a:pt x="47678" y="580739"/>
                  <a:pt x="42444" y="595042"/>
                  <a:pt x="38328" y="619739"/>
                </a:cubicBezTo>
                <a:cubicBezTo>
                  <a:pt x="31771" y="659082"/>
                  <a:pt x="39011" y="643354"/>
                  <a:pt x="21902" y="669018"/>
                </a:cubicBezTo>
                <a:cubicBezTo>
                  <a:pt x="20077" y="687269"/>
                  <a:pt x="19020" y="705614"/>
                  <a:pt x="16426" y="723772"/>
                </a:cubicBezTo>
                <a:cubicBezTo>
                  <a:pt x="15362" y="731222"/>
                  <a:pt x="11469" y="738167"/>
                  <a:pt x="10951" y="745674"/>
                </a:cubicBezTo>
                <a:cubicBezTo>
                  <a:pt x="-6900" y="1004514"/>
                  <a:pt x="14757" y="799013"/>
                  <a:pt x="0" y="931839"/>
                </a:cubicBezTo>
                <a:cubicBezTo>
                  <a:pt x="3650" y="1019446"/>
                  <a:pt x="7447" y="1107048"/>
                  <a:pt x="10951" y="1194661"/>
                </a:cubicBezTo>
                <a:cubicBezTo>
                  <a:pt x="23910" y="1518645"/>
                  <a:pt x="5407" y="1262655"/>
                  <a:pt x="21902" y="1369875"/>
                </a:cubicBezTo>
                <a:cubicBezTo>
                  <a:pt x="30747" y="1427368"/>
                  <a:pt x="21682" y="1396596"/>
                  <a:pt x="32853" y="1430105"/>
                </a:cubicBezTo>
                <a:cubicBezTo>
                  <a:pt x="36503" y="1472083"/>
                  <a:pt x="39150" y="1514161"/>
                  <a:pt x="43803" y="1556040"/>
                </a:cubicBezTo>
                <a:cubicBezTo>
                  <a:pt x="44634" y="1563519"/>
                  <a:pt x="47647" y="1570596"/>
                  <a:pt x="49279" y="1577942"/>
                </a:cubicBezTo>
                <a:cubicBezTo>
                  <a:pt x="58090" y="1617590"/>
                  <a:pt x="50444" y="1592391"/>
                  <a:pt x="60230" y="1621746"/>
                </a:cubicBezTo>
                <a:cubicBezTo>
                  <a:pt x="62055" y="1636347"/>
                  <a:pt x="63073" y="1651072"/>
                  <a:pt x="65705" y="1665549"/>
                </a:cubicBezTo>
                <a:cubicBezTo>
                  <a:pt x="66738" y="1671228"/>
                  <a:pt x="69662" y="1676407"/>
                  <a:pt x="71181" y="1681976"/>
                </a:cubicBezTo>
                <a:cubicBezTo>
                  <a:pt x="75141" y="1696496"/>
                  <a:pt x="77997" y="1711308"/>
                  <a:pt x="82132" y="1725779"/>
                </a:cubicBezTo>
                <a:cubicBezTo>
                  <a:pt x="85303" y="1736878"/>
                  <a:pt x="89432" y="1747681"/>
                  <a:pt x="93082" y="1758632"/>
                </a:cubicBezTo>
                <a:cubicBezTo>
                  <a:pt x="94907" y="1764107"/>
                  <a:pt x="95357" y="1770256"/>
                  <a:pt x="98558" y="1775058"/>
                </a:cubicBezTo>
                <a:lnTo>
                  <a:pt x="109509" y="1791485"/>
                </a:lnTo>
                <a:cubicBezTo>
                  <a:pt x="111334" y="1798786"/>
                  <a:pt x="110810" y="1807126"/>
                  <a:pt x="114984" y="1813387"/>
                </a:cubicBezTo>
                <a:cubicBezTo>
                  <a:pt x="118634" y="1818863"/>
                  <a:pt x="126758" y="1819685"/>
                  <a:pt x="131411" y="1824338"/>
                </a:cubicBezTo>
                <a:cubicBezTo>
                  <a:pt x="136064" y="1828991"/>
                  <a:pt x="139097" y="1835050"/>
                  <a:pt x="142362" y="1840764"/>
                </a:cubicBezTo>
                <a:cubicBezTo>
                  <a:pt x="146412" y="1847851"/>
                  <a:pt x="150097" y="1855164"/>
                  <a:pt x="153312" y="1862666"/>
                </a:cubicBezTo>
                <a:cubicBezTo>
                  <a:pt x="155586" y="1867971"/>
                  <a:pt x="156207" y="1873930"/>
                  <a:pt x="158788" y="1879092"/>
                </a:cubicBezTo>
                <a:cubicBezTo>
                  <a:pt x="161731" y="1884978"/>
                  <a:pt x="166089" y="1890043"/>
                  <a:pt x="169739" y="1895518"/>
                </a:cubicBezTo>
                <a:cubicBezTo>
                  <a:pt x="181484" y="1930757"/>
                  <a:pt x="166006" y="1892482"/>
                  <a:pt x="191641" y="1928371"/>
                </a:cubicBezTo>
                <a:cubicBezTo>
                  <a:pt x="216904" y="1963739"/>
                  <a:pt x="186633" y="1939634"/>
                  <a:pt x="219018" y="1961224"/>
                </a:cubicBezTo>
                <a:cubicBezTo>
                  <a:pt x="223839" y="1975688"/>
                  <a:pt x="232274" y="2005796"/>
                  <a:pt x="246395" y="2010503"/>
                </a:cubicBezTo>
                <a:lnTo>
                  <a:pt x="262821" y="2015978"/>
                </a:lnTo>
                <a:lnTo>
                  <a:pt x="273772" y="2048831"/>
                </a:lnTo>
                <a:cubicBezTo>
                  <a:pt x="275597" y="2054306"/>
                  <a:pt x="277848" y="2059658"/>
                  <a:pt x="279248" y="2065257"/>
                </a:cubicBezTo>
                <a:cubicBezTo>
                  <a:pt x="282309" y="2077501"/>
                  <a:pt x="290341" y="2112012"/>
                  <a:pt x="295674" y="2120012"/>
                </a:cubicBezTo>
                <a:lnTo>
                  <a:pt x="306625" y="2136438"/>
                </a:lnTo>
                <a:cubicBezTo>
                  <a:pt x="308450" y="2141913"/>
                  <a:pt x="309827" y="2147559"/>
                  <a:pt x="312100" y="2152864"/>
                </a:cubicBezTo>
                <a:cubicBezTo>
                  <a:pt x="315315" y="2160366"/>
                  <a:pt x="320185" y="2167123"/>
                  <a:pt x="323051" y="2174766"/>
                </a:cubicBezTo>
                <a:cubicBezTo>
                  <a:pt x="328311" y="2188793"/>
                  <a:pt x="327387" y="2199863"/>
                  <a:pt x="334002" y="2213094"/>
                </a:cubicBezTo>
                <a:cubicBezTo>
                  <a:pt x="336945" y="2218980"/>
                  <a:pt x="339814" y="2225410"/>
                  <a:pt x="344953" y="2229521"/>
                </a:cubicBezTo>
                <a:cubicBezTo>
                  <a:pt x="349460" y="2233126"/>
                  <a:pt x="355904" y="2233171"/>
                  <a:pt x="361379" y="2234996"/>
                </a:cubicBezTo>
                <a:cubicBezTo>
                  <a:pt x="386931" y="2273325"/>
                  <a:pt x="372330" y="2260548"/>
                  <a:pt x="399708" y="2278800"/>
                </a:cubicBezTo>
                <a:cubicBezTo>
                  <a:pt x="403358" y="2284275"/>
                  <a:pt x="405520" y="2291115"/>
                  <a:pt x="410659" y="2295226"/>
                </a:cubicBezTo>
                <a:cubicBezTo>
                  <a:pt x="415166" y="2298832"/>
                  <a:pt x="422040" y="2297899"/>
                  <a:pt x="427085" y="2300702"/>
                </a:cubicBezTo>
                <a:cubicBezTo>
                  <a:pt x="438590" y="2307094"/>
                  <a:pt x="448987" y="2315303"/>
                  <a:pt x="459938" y="2322603"/>
                </a:cubicBezTo>
                <a:lnTo>
                  <a:pt x="459938" y="2322603"/>
                </a:lnTo>
                <a:cubicBezTo>
                  <a:pt x="480445" y="2343111"/>
                  <a:pt x="469018" y="2336581"/>
                  <a:pt x="492790" y="2344505"/>
                </a:cubicBezTo>
                <a:cubicBezTo>
                  <a:pt x="494615" y="2349981"/>
                  <a:pt x="493759" y="2357326"/>
                  <a:pt x="498266" y="2360932"/>
                </a:cubicBezTo>
                <a:cubicBezTo>
                  <a:pt x="504142" y="2365633"/>
                  <a:pt x="512932" y="2364340"/>
                  <a:pt x="520168" y="2366407"/>
                </a:cubicBezTo>
                <a:cubicBezTo>
                  <a:pt x="525717" y="2367992"/>
                  <a:pt x="531119" y="2370057"/>
                  <a:pt x="536594" y="2371882"/>
                </a:cubicBezTo>
                <a:cubicBezTo>
                  <a:pt x="547545" y="2379183"/>
                  <a:pt x="560141" y="2384477"/>
                  <a:pt x="569447" y="2393784"/>
                </a:cubicBezTo>
                <a:cubicBezTo>
                  <a:pt x="574922" y="2399260"/>
                  <a:pt x="579150" y="2406369"/>
                  <a:pt x="585873" y="2410211"/>
                </a:cubicBezTo>
                <a:cubicBezTo>
                  <a:pt x="592407" y="2413945"/>
                  <a:pt x="600539" y="2413619"/>
                  <a:pt x="607775" y="2415686"/>
                </a:cubicBezTo>
                <a:cubicBezTo>
                  <a:pt x="613324" y="2417271"/>
                  <a:pt x="618726" y="2419336"/>
                  <a:pt x="624201" y="2421161"/>
                </a:cubicBezTo>
                <a:cubicBezTo>
                  <a:pt x="680781" y="2419336"/>
                  <a:pt x="737418" y="2418826"/>
                  <a:pt x="793940" y="2415686"/>
                </a:cubicBezTo>
                <a:cubicBezTo>
                  <a:pt x="834735" y="2413420"/>
                  <a:pt x="808648" y="2412192"/>
                  <a:pt x="837744" y="2399260"/>
                </a:cubicBezTo>
                <a:cubicBezTo>
                  <a:pt x="848292" y="2394572"/>
                  <a:pt x="870596" y="2388309"/>
                  <a:pt x="870596" y="2388309"/>
                </a:cubicBezTo>
                <a:cubicBezTo>
                  <a:pt x="881547" y="2381008"/>
                  <a:pt x="890963" y="2370569"/>
                  <a:pt x="903449" y="2366407"/>
                </a:cubicBezTo>
                <a:cubicBezTo>
                  <a:pt x="956315" y="2348786"/>
                  <a:pt x="874129" y="2377040"/>
                  <a:pt x="941777" y="2349981"/>
                </a:cubicBezTo>
                <a:cubicBezTo>
                  <a:pt x="980927" y="2334321"/>
                  <a:pt x="965352" y="2342718"/>
                  <a:pt x="1002007" y="2333554"/>
                </a:cubicBezTo>
                <a:cubicBezTo>
                  <a:pt x="1007606" y="2332154"/>
                  <a:pt x="1012834" y="2329479"/>
                  <a:pt x="1018433" y="2328079"/>
                </a:cubicBezTo>
                <a:cubicBezTo>
                  <a:pt x="1027462" y="2325822"/>
                  <a:pt x="1036685" y="2324428"/>
                  <a:pt x="1045811" y="2322603"/>
                </a:cubicBezTo>
                <a:cubicBezTo>
                  <a:pt x="1044767" y="2309030"/>
                  <a:pt x="1046677" y="2258631"/>
                  <a:pt x="1034860" y="2234996"/>
                </a:cubicBezTo>
                <a:cubicBezTo>
                  <a:pt x="1031917" y="2229110"/>
                  <a:pt x="1028562" y="2223223"/>
                  <a:pt x="1023909" y="2218570"/>
                </a:cubicBezTo>
                <a:cubicBezTo>
                  <a:pt x="1013295" y="2207956"/>
                  <a:pt x="1004415" y="2206597"/>
                  <a:pt x="991056" y="2202143"/>
                </a:cubicBezTo>
                <a:cubicBezTo>
                  <a:pt x="976455" y="2203968"/>
                  <a:pt x="960915" y="2202154"/>
                  <a:pt x="947253" y="2207619"/>
                </a:cubicBezTo>
                <a:cubicBezTo>
                  <a:pt x="941143" y="2210063"/>
                  <a:pt x="941254" y="2219712"/>
                  <a:pt x="936302" y="2224045"/>
                </a:cubicBezTo>
                <a:cubicBezTo>
                  <a:pt x="913130" y="2244320"/>
                  <a:pt x="909584" y="2243902"/>
                  <a:pt x="887023" y="2251423"/>
                </a:cubicBezTo>
                <a:cubicBezTo>
                  <a:pt x="879722" y="2249598"/>
                  <a:pt x="870442" y="2251268"/>
                  <a:pt x="865121" y="2245947"/>
                </a:cubicBezTo>
                <a:cubicBezTo>
                  <a:pt x="859800" y="2240626"/>
                  <a:pt x="861278" y="2231391"/>
                  <a:pt x="859645" y="2224045"/>
                </a:cubicBezTo>
                <a:cubicBezTo>
                  <a:pt x="857626" y="2214960"/>
                  <a:pt x="858787" y="2204748"/>
                  <a:pt x="854170" y="2196668"/>
                </a:cubicBezTo>
                <a:cubicBezTo>
                  <a:pt x="850905" y="2190954"/>
                  <a:pt x="843219" y="2189367"/>
                  <a:pt x="837744" y="2185717"/>
                </a:cubicBezTo>
                <a:cubicBezTo>
                  <a:pt x="831621" y="2075517"/>
                  <a:pt x="864801" y="2080165"/>
                  <a:pt x="777514" y="2092635"/>
                </a:cubicBezTo>
                <a:cubicBezTo>
                  <a:pt x="770064" y="2093699"/>
                  <a:pt x="762913" y="2096285"/>
                  <a:pt x="755612" y="2098110"/>
                </a:cubicBezTo>
                <a:cubicBezTo>
                  <a:pt x="751962" y="2103585"/>
                  <a:pt x="750241" y="2111048"/>
                  <a:pt x="744661" y="2114536"/>
                </a:cubicBezTo>
                <a:cubicBezTo>
                  <a:pt x="734872" y="2120654"/>
                  <a:pt x="711808" y="2125487"/>
                  <a:pt x="711808" y="2125487"/>
                </a:cubicBezTo>
                <a:cubicBezTo>
                  <a:pt x="706333" y="2121837"/>
                  <a:pt x="698325" y="2120422"/>
                  <a:pt x="695382" y="2114536"/>
                </a:cubicBezTo>
                <a:cubicBezTo>
                  <a:pt x="690417" y="2104606"/>
                  <a:pt x="691011" y="2092731"/>
                  <a:pt x="689906" y="2081684"/>
                </a:cubicBezTo>
                <a:cubicBezTo>
                  <a:pt x="687357" y="2056194"/>
                  <a:pt x="692532" y="2029330"/>
                  <a:pt x="684431" y="2005027"/>
                </a:cubicBezTo>
                <a:cubicBezTo>
                  <a:pt x="682051" y="1997888"/>
                  <a:pt x="670030" y="2000152"/>
                  <a:pt x="662529" y="1999552"/>
                </a:cubicBezTo>
                <a:cubicBezTo>
                  <a:pt x="624280" y="1996492"/>
                  <a:pt x="585873" y="1995901"/>
                  <a:pt x="547545" y="1994076"/>
                </a:cubicBezTo>
                <a:cubicBezTo>
                  <a:pt x="545720" y="1986776"/>
                  <a:pt x="542570" y="1979683"/>
                  <a:pt x="542069" y="1972175"/>
                </a:cubicBezTo>
                <a:cubicBezTo>
                  <a:pt x="537085" y="1897421"/>
                  <a:pt x="539771" y="1822100"/>
                  <a:pt x="531118" y="1747681"/>
                </a:cubicBezTo>
                <a:cubicBezTo>
                  <a:pt x="530358" y="1741144"/>
                  <a:pt x="521104" y="1738210"/>
                  <a:pt x="514692" y="1736730"/>
                </a:cubicBezTo>
                <a:cubicBezTo>
                  <a:pt x="496819" y="1732606"/>
                  <a:pt x="478155" y="1733398"/>
                  <a:pt x="459938" y="1731255"/>
                </a:cubicBezTo>
                <a:cubicBezTo>
                  <a:pt x="447120" y="1729747"/>
                  <a:pt x="434385" y="1727604"/>
                  <a:pt x="421609" y="1725779"/>
                </a:cubicBezTo>
                <a:cubicBezTo>
                  <a:pt x="405914" y="1702236"/>
                  <a:pt x="407193" y="1712267"/>
                  <a:pt x="416134" y="1676500"/>
                </a:cubicBezTo>
                <a:cubicBezTo>
                  <a:pt x="418934" y="1665302"/>
                  <a:pt x="423435" y="1654599"/>
                  <a:pt x="427085" y="1643648"/>
                </a:cubicBezTo>
                <a:lnTo>
                  <a:pt x="432560" y="1627221"/>
                </a:lnTo>
                <a:cubicBezTo>
                  <a:pt x="430735" y="1610795"/>
                  <a:pt x="430801" y="1594046"/>
                  <a:pt x="427085" y="1577942"/>
                </a:cubicBezTo>
                <a:cubicBezTo>
                  <a:pt x="420986" y="1551511"/>
                  <a:pt x="414933" y="1556919"/>
                  <a:pt x="394232" y="1545090"/>
                </a:cubicBezTo>
                <a:cubicBezTo>
                  <a:pt x="388518" y="1541825"/>
                  <a:pt x="383520" y="1537404"/>
                  <a:pt x="377806" y="1534139"/>
                </a:cubicBezTo>
                <a:cubicBezTo>
                  <a:pt x="329178" y="1506351"/>
                  <a:pt x="379497" y="1538917"/>
                  <a:pt x="339478" y="1512237"/>
                </a:cubicBezTo>
                <a:cubicBezTo>
                  <a:pt x="341303" y="1490335"/>
                  <a:pt x="338915" y="1467664"/>
                  <a:pt x="344953" y="1446532"/>
                </a:cubicBezTo>
                <a:cubicBezTo>
                  <a:pt x="346761" y="1440205"/>
                  <a:pt x="357268" y="1440720"/>
                  <a:pt x="361379" y="1435581"/>
                </a:cubicBezTo>
                <a:cubicBezTo>
                  <a:pt x="364985" y="1431074"/>
                  <a:pt x="365030" y="1424630"/>
                  <a:pt x="366855" y="1419154"/>
                </a:cubicBezTo>
                <a:cubicBezTo>
                  <a:pt x="363205" y="1411853"/>
                  <a:pt x="359119" y="1404754"/>
                  <a:pt x="355904" y="1397252"/>
                </a:cubicBezTo>
                <a:cubicBezTo>
                  <a:pt x="353631" y="1391947"/>
                  <a:pt x="354034" y="1385333"/>
                  <a:pt x="350429" y="1380826"/>
                </a:cubicBezTo>
                <a:cubicBezTo>
                  <a:pt x="346318" y="1375687"/>
                  <a:pt x="339478" y="1373525"/>
                  <a:pt x="334002" y="1369875"/>
                </a:cubicBezTo>
                <a:cubicBezTo>
                  <a:pt x="328527" y="1362574"/>
                  <a:pt x="323681" y="1354756"/>
                  <a:pt x="317576" y="1347973"/>
                </a:cubicBezTo>
                <a:cubicBezTo>
                  <a:pt x="269353" y="1294392"/>
                  <a:pt x="297867" y="1334838"/>
                  <a:pt x="273772" y="1298694"/>
                </a:cubicBezTo>
                <a:cubicBezTo>
                  <a:pt x="270859" y="1281212"/>
                  <a:pt x="261283" y="1244166"/>
                  <a:pt x="273772" y="1227514"/>
                </a:cubicBezTo>
                <a:cubicBezTo>
                  <a:pt x="279356" y="1220069"/>
                  <a:pt x="292121" y="1224295"/>
                  <a:pt x="301150" y="1222038"/>
                </a:cubicBezTo>
                <a:cubicBezTo>
                  <a:pt x="306749" y="1220638"/>
                  <a:pt x="312101" y="1218388"/>
                  <a:pt x="317576" y="1216563"/>
                </a:cubicBezTo>
                <a:cubicBezTo>
                  <a:pt x="321226" y="1211087"/>
                  <a:pt x="327800" y="1206677"/>
                  <a:pt x="328527" y="1200136"/>
                </a:cubicBezTo>
                <a:cubicBezTo>
                  <a:pt x="330362" y="1183618"/>
                  <a:pt x="324234" y="1162991"/>
                  <a:pt x="312100" y="1150857"/>
                </a:cubicBezTo>
                <a:cubicBezTo>
                  <a:pt x="307447" y="1146204"/>
                  <a:pt x="301149" y="1143556"/>
                  <a:pt x="295674" y="1139906"/>
                </a:cubicBezTo>
                <a:cubicBezTo>
                  <a:pt x="292024" y="1134431"/>
                  <a:pt x="289376" y="1128133"/>
                  <a:pt x="284723" y="1123480"/>
                </a:cubicBezTo>
                <a:cubicBezTo>
                  <a:pt x="280070" y="1118827"/>
                  <a:pt x="269725" y="1118953"/>
                  <a:pt x="268297" y="1112529"/>
                </a:cubicBezTo>
                <a:cubicBezTo>
                  <a:pt x="265988" y="1102140"/>
                  <a:pt x="275801" y="1066086"/>
                  <a:pt x="279248" y="1052299"/>
                </a:cubicBezTo>
                <a:cubicBezTo>
                  <a:pt x="275598" y="1003020"/>
                  <a:pt x="272910" y="953660"/>
                  <a:pt x="268297" y="904462"/>
                </a:cubicBezTo>
                <a:cubicBezTo>
                  <a:pt x="267269" y="893499"/>
                  <a:pt x="262303" y="872224"/>
                  <a:pt x="257346" y="860658"/>
                </a:cubicBezTo>
                <a:cubicBezTo>
                  <a:pt x="254131" y="853156"/>
                  <a:pt x="250045" y="846057"/>
                  <a:pt x="246395" y="838757"/>
                </a:cubicBezTo>
                <a:cubicBezTo>
                  <a:pt x="248220" y="833281"/>
                  <a:pt x="246512" y="824474"/>
                  <a:pt x="251871" y="822330"/>
                </a:cubicBezTo>
                <a:cubicBezTo>
                  <a:pt x="267216" y="816192"/>
                  <a:pt x="284789" y="819192"/>
                  <a:pt x="301150" y="816855"/>
                </a:cubicBezTo>
                <a:cubicBezTo>
                  <a:pt x="310363" y="815539"/>
                  <a:pt x="319401" y="813204"/>
                  <a:pt x="328527" y="811379"/>
                </a:cubicBezTo>
                <a:cubicBezTo>
                  <a:pt x="323468" y="664681"/>
                  <a:pt x="315982" y="679639"/>
                  <a:pt x="334002" y="559509"/>
                </a:cubicBezTo>
                <a:cubicBezTo>
                  <a:pt x="334858" y="553801"/>
                  <a:pt x="337653" y="548558"/>
                  <a:pt x="339478" y="543082"/>
                </a:cubicBezTo>
                <a:cubicBezTo>
                  <a:pt x="341303" y="513880"/>
                  <a:pt x="321423" y="472866"/>
                  <a:pt x="344953" y="455475"/>
                </a:cubicBezTo>
                <a:cubicBezTo>
                  <a:pt x="377277" y="431584"/>
                  <a:pt x="425813" y="456887"/>
                  <a:pt x="465413" y="450000"/>
                </a:cubicBezTo>
                <a:cubicBezTo>
                  <a:pt x="471099" y="449011"/>
                  <a:pt x="468307" y="438735"/>
                  <a:pt x="470888" y="433573"/>
                </a:cubicBezTo>
                <a:cubicBezTo>
                  <a:pt x="473831" y="427687"/>
                  <a:pt x="478189" y="422622"/>
                  <a:pt x="481839" y="417147"/>
                </a:cubicBezTo>
                <a:cubicBezTo>
                  <a:pt x="483664" y="402546"/>
                  <a:pt x="486186" y="388015"/>
                  <a:pt x="487315" y="373343"/>
                </a:cubicBezTo>
                <a:cubicBezTo>
                  <a:pt x="489839" y="340537"/>
                  <a:pt x="476659" y="303463"/>
                  <a:pt x="492790" y="274785"/>
                </a:cubicBezTo>
                <a:cubicBezTo>
                  <a:pt x="500169" y="261667"/>
                  <a:pt x="521993" y="282086"/>
                  <a:pt x="536594" y="285736"/>
                </a:cubicBezTo>
                <a:cubicBezTo>
                  <a:pt x="581038" y="330182"/>
                  <a:pt x="523451" y="278227"/>
                  <a:pt x="574922" y="307638"/>
                </a:cubicBezTo>
                <a:cubicBezTo>
                  <a:pt x="581645" y="311480"/>
                  <a:pt x="584905" y="319769"/>
                  <a:pt x="591348" y="324064"/>
                </a:cubicBezTo>
                <a:cubicBezTo>
                  <a:pt x="596151" y="327266"/>
                  <a:pt x="602470" y="327266"/>
                  <a:pt x="607775" y="329540"/>
                </a:cubicBezTo>
                <a:cubicBezTo>
                  <a:pt x="615277" y="332755"/>
                  <a:pt x="622376" y="336841"/>
                  <a:pt x="629676" y="340491"/>
                </a:cubicBezTo>
                <a:cubicBezTo>
                  <a:pt x="631501" y="345966"/>
                  <a:pt x="629990" y="354336"/>
                  <a:pt x="635152" y="356917"/>
                </a:cubicBezTo>
                <a:cubicBezTo>
                  <a:pt x="640314" y="359498"/>
                  <a:pt x="647071" y="355047"/>
                  <a:pt x="651578" y="351442"/>
                </a:cubicBezTo>
                <a:cubicBezTo>
                  <a:pt x="656717" y="347331"/>
                  <a:pt x="659041" y="340596"/>
                  <a:pt x="662529" y="335015"/>
                </a:cubicBezTo>
                <a:cubicBezTo>
                  <a:pt x="668170" y="325990"/>
                  <a:pt x="674197" y="317157"/>
                  <a:pt x="678956" y="307638"/>
                </a:cubicBezTo>
                <a:cubicBezTo>
                  <a:pt x="683351" y="298847"/>
                  <a:pt x="684193" y="288259"/>
                  <a:pt x="689906" y="280261"/>
                </a:cubicBezTo>
                <a:cubicBezTo>
                  <a:pt x="693731" y="274906"/>
                  <a:pt x="700857" y="272960"/>
                  <a:pt x="706333" y="269310"/>
                </a:cubicBezTo>
                <a:cubicBezTo>
                  <a:pt x="713310" y="258844"/>
                  <a:pt x="722362" y="242942"/>
                  <a:pt x="733710" y="236457"/>
                </a:cubicBezTo>
                <a:cubicBezTo>
                  <a:pt x="740244" y="232723"/>
                  <a:pt x="748153" y="231977"/>
                  <a:pt x="755612" y="230982"/>
                </a:cubicBezTo>
                <a:cubicBezTo>
                  <a:pt x="775595" y="228318"/>
                  <a:pt x="795765" y="227331"/>
                  <a:pt x="815842" y="225506"/>
                </a:cubicBezTo>
                <a:cubicBezTo>
                  <a:pt x="863822" y="177526"/>
                  <a:pt x="802963" y="236237"/>
                  <a:pt x="848694" y="198129"/>
                </a:cubicBezTo>
                <a:cubicBezTo>
                  <a:pt x="854643" y="193172"/>
                  <a:pt x="858820" y="186204"/>
                  <a:pt x="865121" y="181703"/>
                </a:cubicBezTo>
                <a:cubicBezTo>
                  <a:pt x="876961" y="173246"/>
                  <a:pt x="890045" y="169745"/>
                  <a:pt x="903449" y="165276"/>
                </a:cubicBezTo>
                <a:cubicBezTo>
                  <a:pt x="910750" y="167101"/>
                  <a:pt x="918115" y="168685"/>
                  <a:pt x="925351" y="170752"/>
                </a:cubicBezTo>
                <a:cubicBezTo>
                  <a:pt x="940378" y="175045"/>
                  <a:pt x="954680" y="181388"/>
                  <a:pt x="969154" y="187178"/>
                </a:cubicBezTo>
                <a:cubicBezTo>
                  <a:pt x="972804" y="192654"/>
                  <a:pt x="977162" y="197719"/>
                  <a:pt x="980105" y="203605"/>
                </a:cubicBezTo>
                <a:cubicBezTo>
                  <a:pt x="984501" y="212396"/>
                  <a:pt x="984764" y="223431"/>
                  <a:pt x="991056" y="230982"/>
                </a:cubicBezTo>
                <a:cubicBezTo>
                  <a:pt x="994751" y="235416"/>
                  <a:pt x="1002007" y="234632"/>
                  <a:pt x="1007482" y="236457"/>
                </a:cubicBezTo>
                <a:cubicBezTo>
                  <a:pt x="1021549" y="257559"/>
                  <a:pt x="1017073" y="261664"/>
                  <a:pt x="1051286" y="247408"/>
                </a:cubicBezTo>
                <a:cubicBezTo>
                  <a:pt x="1063435" y="242346"/>
                  <a:pt x="1084139" y="225506"/>
                  <a:pt x="1084139" y="225506"/>
                </a:cubicBezTo>
                <a:cubicBezTo>
                  <a:pt x="1092871" y="212409"/>
                  <a:pt x="1098102" y="202235"/>
                  <a:pt x="1111516" y="192654"/>
                </a:cubicBezTo>
                <a:cubicBezTo>
                  <a:pt x="1118158" y="187910"/>
                  <a:pt x="1126117" y="185353"/>
                  <a:pt x="1133418" y="181703"/>
                </a:cubicBezTo>
                <a:cubicBezTo>
                  <a:pt x="1137068" y="176227"/>
                  <a:pt x="1139416" y="169610"/>
                  <a:pt x="1144369" y="165276"/>
                </a:cubicBezTo>
                <a:cubicBezTo>
                  <a:pt x="1154274" y="156609"/>
                  <a:pt x="1177221" y="143375"/>
                  <a:pt x="1177221" y="143375"/>
                </a:cubicBezTo>
                <a:cubicBezTo>
                  <a:pt x="1191958" y="147059"/>
                  <a:pt x="1208753" y="149574"/>
                  <a:pt x="1221025" y="159801"/>
                </a:cubicBezTo>
                <a:cubicBezTo>
                  <a:pt x="1226080" y="164014"/>
                  <a:pt x="1227024" y="171894"/>
                  <a:pt x="1231976" y="176227"/>
                </a:cubicBezTo>
                <a:cubicBezTo>
                  <a:pt x="1241881" y="184894"/>
                  <a:pt x="1264829" y="198129"/>
                  <a:pt x="1264829" y="198129"/>
                </a:cubicBezTo>
                <a:cubicBezTo>
                  <a:pt x="1266654" y="203604"/>
                  <a:pt x="1264600" y="213677"/>
                  <a:pt x="1270304" y="214555"/>
                </a:cubicBezTo>
                <a:cubicBezTo>
                  <a:pt x="1306970" y="220196"/>
                  <a:pt x="1324296" y="212984"/>
                  <a:pt x="1352436" y="203605"/>
                </a:cubicBezTo>
                <a:cubicBezTo>
                  <a:pt x="1357019" y="226522"/>
                  <a:pt x="1360876" y="262579"/>
                  <a:pt x="1385288" y="274785"/>
                </a:cubicBezTo>
                <a:lnTo>
                  <a:pt x="1407190" y="285736"/>
                </a:lnTo>
                <a:cubicBezTo>
                  <a:pt x="1440043" y="280261"/>
                  <a:pt x="1473915" y="279105"/>
                  <a:pt x="1505748" y="269310"/>
                </a:cubicBezTo>
                <a:cubicBezTo>
                  <a:pt x="1522205" y="264246"/>
                  <a:pt x="1534359" y="250036"/>
                  <a:pt x="1549552" y="241933"/>
                </a:cubicBezTo>
                <a:cubicBezTo>
                  <a:pt x="1581703" y="224786"/>
                  <a:pt x="1584113" y="226259"/>
                  <a:pt x="1615257" y="220031"/>
                </a:cubicBezTo>
                <a:cubicBezTo>
                  <a:pt x="1653493" y="229589"/>
                  <a:pt x="1625297" y="218550"/>
                  <a:pt x="1664536" y="252884"/>
                </a:cubicBezTo>
                <a:cubicBezTo>
                  <a:pt x="1669489" y="257218"/>
                  <a:pt x="1675608" y="260010"/>
                  <a:pt x="1680963" y="263835"/>
                </a:cubicBezTo>
                <a:cubicBezTo>
                  <a:pt x="1688389" y="269139"/>
                  <a:pt x="1695936" y="274322"/>
                  <a:pt x="1702865" y="280261"/>
                </a:cubicBezTo>
                <a:cubicBezTo>
                  <a:pt x="1708744" y="285300"/>
                  <a:pt x="1711754" y="294913"/>
                  <a:pt x="1719291" y="296687"/>
                </a:cubicBezTo>
                <a:cubicBezTo>
                  <a:pt x="1744227" y="302554"/>
                  <a:pt x="1770395" y="300338"/>
                  <a:pt x="1795947" y="302163"/>
                </a:cubicBezTo>
                <a:cubicBezTo>
                  <a:pt x="1799597" y="311289"/>
                  <a:pt x="1804688" y="319963"/>
                  <a:pt x="1806898" y="329540"/>
                </a:cubicBezTo>
                <a:cubicBezTo>
                  <a:pt x="1810207" y="343878"/>
                  <a:pt x="1805328" y="360425"/>
                  <a:pt x="1812374" y="373343"/>
                </a:cubicBezTo>
                <a:cubicBezTo>
                  <a:pt x="1817470" y="382686"/>
                  <a:pt x="1830361" y="384762"/>
                  <a:pt x="1839751" y="389770"/>
                </a:cubicBezTo>
                <a:cubicBezTo>
                  <a:pt x="1857756" y="399373"/>
                  <a:pt x="1876917" y="406801"/>
                  <a:pt x="1894505" y="417147"/>
                </a:cubicBezTo>
                <a:cubicBezTo>
                  <a:pt x="1908038" y="425107"/>
                  <a:pt x="1918402" y="438339"/>
                  <a:pt x="1932833" y="444524"/>
                </a:cubicBezTo>
                <a:cubicBezTo>
                  <a:pt x="1944696" y="449608"/>
                  <a:pt x="1958386" y="448175"/>
                  <a:pt x="1971162" y="450000"/>
                </a:cubicBezTo>
                <a:cubicBezTo>
                  <a:pt x="1980288" y="455475"/>
                  <a:pt x="1988658" y="462474"/>
                  <a:pt x="1998539" y="466426"/>
                </a:cubicBezTo>
                <a:cubicBezTo>
                  <a:pt x="2007180" y="469882"/>
                  <a:pt x="2020754" y="464159"/>
                  <a:pt x="2025916" y="471902"/>
                </a:cubicBezTo>
                <a:cubicBezTo>
                  <a:pt x="2038078" y="490145"/>
                  <a:pt x="2011083" y="506617"/>
                  <a:pt x="2004014" y="515705"/>
                </a:cubicBezTo>
                <a:cubicBezTo>
                  <a:pt x="1995934" y="526094"/>
                  <a:pt x="1982112" y="548558"/>
                  <a:pt x="1982112" y="548558"/>
                </a:cubicBezTo>
                <a:cubicBezTo>
                  <a:pt x="1983937" y="570460"/>
                  <a:pt x="1980638" y="593413"/>
                  <a:pt x="1987588" y="614263"/>
                </a:cubicBezTo>
                <a:cubicBezTo>
                  <a:pt x="1990474" y="622921"/>
                  <a:pt x="2004122" y="623309"/>
                  <a:pt x="2009490" y="630690"/>
                </a:cubicBezTo>
                <a:cubicBezTo>
                  <a:pt x="2024554" y="651404"/>
                  <a:pt x="2029558" y="668996"/>
                  <a:pt x="2036867" y="690920"/>
                </a:cubicBezTo>
                <a:cubicBezTo>
                  <a:pt x="2035042" y="703696"/>
                  <a:pt x="2035802" y="717119"/>
                  <a:pt x="2031391" y="729248"/>
                </a:cubicBezTo>
                <a:cubicBezTo>
                  <a:pt x="2027378" y="740284"/>
                  <a:pt x="2006942" y="759173"/>
                  <a:pt x="1998539" y="767576"/>
                </a:cubicBezTo>
                <a:cubicBezTo>
                  <a:pt x="1995301" y="793483"/>
                  <a:pt x="2002503" y="853579"/>
                  <a:pt x="1971162" y="877085"/>
                </a:cubicBezTo>
                <a:cubicBezTo>
                  <a:pt x="1963299" y="882982"/>
                  <a:pt x="1952910" y="884386"/>
                  <a:pt x="1943784" y="888036"/>
                </a:cubicBezTo>
                <a:cubicBezTo>
                  <a:pt x="1934658" y="895337"/>
                  <a:pt x="1925202" y="902242"/>
                  <a:pt x="1916407" y="909938"/>
                </a:cubicBezTo>
                <a:cubicBezTo>
                  <a:pt x="1882683" y="939447"/>
                  <a:pt x="1917171" y="914905"/>
                  <a:pt x="1883554" y="937315"/>
                </a:cubicBezTo>
                <a:cubicBezTo>
                  <a:pt x="1885379" y="955566"/>
                  <a:pt x="1886309" y="973930"/>
                  <a:pt x="1889030" y="992069"/>
                </a:cubicBezTo>
                <a:cubicBezTo>
                  <a:pt x="1891791" y="1010476"/>
                  <a:pt x="1899981" y="1046824"/>
                  <a:pt x="1899981" y="1046824"/>
                </a:cubicBezTo>
                <a:cubicBezTo>
                  <a:pt x="1898156" y="1059600"/>
                  <a:pt x="1901434" y="1074264"/>
                  <a:pt x="1894505" y="1085152"/>
                </a:cubicBezTo>
                <a:cubicBezTo>
                  <a:pt x="1887439" y="1096256"/>
                  <a:pt x="1872435" y="1099507"/>
                  <a:pt x="1861653" y="1107054"/>
                </a:cubicBezTo>
                <a:cubicBezTo>
                  <a:pt x="1831520" y="1128148"/>
                  <a:pt x="1850694" y="1119833"/>
                  <a:pt x="1823324" y="1128955"/>
                </a:cubicBezTo>
                <a:cubicBezTo>
                  <a:pt x="1825149" y="1141731"/>
                  <a:pt x="1826491" y="1154586"/>
                  <a:pt x="1828800" y="1167284"/>
                </a:cubicBezTo>
                <a:cubicBezTo>
                  <a:pt x="1833904" y="1195356"/>
                  <a:pt x="1851551" y="1225935"/>
                  <a:pt x="1828800" y="1254891"/>
                </a:cubicBezTo>
                <a:cubicBezTo>
                  <a:pt x="1817300" y="1269527"/>
                  <a:pt x="1792297" y="1262192"/>
                  <a:pt x="1774045" y="1265842"/>
                </a:cubicBezTo>
                <a:cubicBezTo>
                  <a:pt x="1764919" y="1271317"/>
                  <a:pt x="1756601" y="1278448"/>
                  <a:pt x="1746668" y="1282268"/>
                </a:cubicBezTo>
                <a:cubicBezTo>
                  <a:pt x="1732621" y="1287671"/>
                  <a:pt x="1712500" y="1281657"/>
                  <a:pt x="1702865" y="1293219"/>
                </a:cubicBezTo>
                <a:cubicBezTo>
                  <a:pt x="1690949" y="1307518"/>
                  <a:pt x="1697800" y="1330315"/>
                  <a:pt x="1691914" y="1347973"/>
                </a:cubicBezTo>
                <a:lnTo>
                  <a:pt x="1675487" y="1397252"/>
                </a:lnTo>
                <a:cubicBezTo>
                  <a:pt x="1671102" y="1410406"/>
                  <a:pt x="1671199" y="1421327"/>
                  <a:pt x="1653585" y="1424630"/>
                </a:cubicBezTo>
                <a:cubicBezTo>
                  <a:pt x="1630196" y="1429015"/>
                  <a:pt x="1606132" y="1428280"/>
                  <a:pt x="1582405" y="1430105"/>
                </a:cubicBezTo>
                <a:cubicBezTo>
                  <a:pt x="1584230" y="1472083"/>
                  <a:pt x="1583482" y="1514253"/>
                  <a:pt x="1587880" y="1556040"/>
                </a:cubicBezTo>
                <a:cubicBezTo>
                  <a:pt x="1594231" y="1616380"/>
                  <a:pt x="1621262" y="1649555"/>
                  <a:pt x="1593356" y="1709353"/>
                </a:cubicBezTo>
                <a:cubicBezTo>
                  <a:pt x="1589199" y="1718260"/>
                  <a:pt x="1575181" y="1716853"/>
                  <a:pt x="1565978" y="1720304"/>
                </a:cubicBezTo>
                <a:cubicBezTo>
                  <a:pt x="1544981" y="1728178"/>
                  <a:pt x="1551803" y="1724354"/>
                  <a:pt x="1527650" y="1731255"/>
                </a:cubicBezTo>
                <a:cubicBezTo>
                  <a:pt x="1522101" y="1732841"/>
                  <a:pt x="1516699" y="1734905"/>
                  <a:pt x="1511224" y="1736730"/>
                </a:cubicBezTo>
                <a:cubicBezTo>
                  <a:pt x="1505748" y="1740380"/>
                  <a:pt x="1498908" y="1742542"/>
                  <a:pt x="1494797" y="1747681"/>
                </a:cubicBezTo>
                <a:cubicBezTo>
                  <a:pt x="1491191" y="1752188"/>
                  <a:pt x="1491903" y="1758946"/>
                  <a:pt x="1489322" y="1764108"/>
                </a:cubicBezTo>
                <a:cubicBezTo>
                  <a:pt x="1486379" y="1769994"/>
                  <a:pt x="1482021" y="1775059"/>
                  <a:pt x="1478371" y="1780534"/>
                </a:cubicBezTo>
                <a:cubicBezTo>
                  <a:pt x="1462655" y="1843405"/>
                  <a:pt x="1484630" y="1765932"/>
                  <a:pt x="1461945" y="1818862"/>
                </a:cubicBezTo>
                <a:cubicBezTo>
                  <a:pt x="1458980" y="1825779"/>
                  <a:pt x="1458631" y="1833556"/>
                  <a:pt x="1456469" y="1840764"/>
                </a:cubicBezTo>
                <a:cubicBezTo>
                  <a:pt x="1453152" y="1851821"/>
                  <a:pt x="1445518" y="1873617"/>
                  <a:pt x="1445518" y="1873617"/>
                </a:cubicBezTo>
                <a:cubicBezTo>
                  <a:pt x="1447343" y="1902819"/>
                  <a:pt x="1447931" y="1932125"/>
                  <a:pt x="1450994" y="1961224"/>
                </a:cubicBezTo>
                <a:cubicBezTo>
                  <a:pt x="1451598" y="1966964"/>
                  <a:pt x="1452864" y="1973143"/>
                  <a:pt x="1456469" y="1977650"/>
                </a:cubicBezTo>
                <a:cubicBezTo>
                  <a:pt x="1460580" y="1982789"/>
                  <a:pt x="1467840" y="1984388"/>
                  <a:pt x="1472896" y="1988601"/>
                </a:cubicBezTo>
                <a:cubicBezTo>
                  <a:pt x="1500240" y="2011387"/>
                  <a:pt x="1476880" y="2000879"/>
                  <a:pt x="1505748" y="2010503"/>
                </a:cubicBezTo>
                <a:cubicBezTo>
                  <a:pt x="1509398" y="2015978"/>
                  <a:pt x="1512046" y="2022276"/>
                  <a:pt x="1516699" y="2026929"/>
                </a:cubicBezTo>
                <a:cubicBezTo>
                  <a:pt x="1542699" y="2052928"/>
                  <a:pt x="1572269" y="2035084"/>
                  <a:pt x="1609782" y="2032405"/>
                </a:cubicBezTo>
                <a:cubicBezTo>
                  <a:pt x="1618908" y="2030580"/>
                  <a:pt x="1628445" y="2030197"/>
                  <a:pt x="1637159" y="2026929"/>
                </a:cubicBezTo>
                <a:cubicBezTo>
                  <a:pt x="1643321" y="2024618"/>
                  <a:pt x="1647871" y="2019243"/>
                  <a:pt x="1653585" y="2015978"/>
                </a:cubicBezTo>
                <a:cubicBezTo>
                  <a:pt x="1673826" y="2004412"/>
                  <a:pt x="1679940" y="2006049"/>
                  <a:pt x="1697389" y="1988601"/>
                </a:cubicBezTo>
                <a:cubicBezTo>
                  <a:pt x="1702042" y="1983948"/>
                  <a:pt x="1703687" y="1976828"/>
                  <a:pt x="1708340" y="1972175"/>
                </a:cubicBezTo>
                <a:cubicBezTo>
                  <a:pt x="1712993" y="1967522"/>
                  <a:pt x="1719711" y="1965437"/>
                  <a:pt x="1724766" y="1961224"/>
                </a:cubicBezTo>
                <a:cubicBezTo>
                  <a:pt x="1766925" y="1926091"/>
                  <a:pt x="1716837" y="1961035"/>
                  <a:pt x="1757619" y="1933846"/>
                </a:cubicBezTo>
                <a:cubicBezTo>
                  <a:pt x="1761269" y="1928371"/>
                  <a:pt x="1764357" y="1922475"/>
                  <a:pt x="1768570" y="1917420"/>
                </a:cubicBezTo>
                <a:cubicBezTo>
                  <a:pt x="1773527" y="1911471"/>
                  <a:pt x="1780495" y="1907295"/>
                  <a:pt x="1784996" y="1900994"/>
                </a:cubicBezTo>
                <a:cubicBezTo>
                  <a:pt x="1789740" y="1894352"/>
                  <a:pt x="1791747" y="1886091"/>
                  <a:pt x="1795947" y="1879092"/>
                </a:cubicBezTo>
                <a:cubicBezTo>
                  <a:pt x="1802719" y="1867806"/>
                  <a:pt x="1810548" y="1857190"/>
                  <a:pt x="1817849" y="1846239"/>
                </a:cubicBezTo>
                <a:cubicBezTo>
                  <a:pt x="1821499" y="1840764"/>
                  <a:pt x="1824147" y="1834466"/>
                  <a:pt x="1828800" y="1829813"/>
                </a:cubicBezTo>
                <a:cubicBezTo>
                  <a:pt x="1834275" y="1824338"/>
                  <a:pt x="1840725" y="1819688"/>
                  <a:pt x="1845226" y="1813387"/>
                </a:cubicBezTo>
                <a:cubicBezTo>
                  <a:pt x="1849970" y="1806745"/>
                  <a:pt x="1850865" y="1797682"/>
                  <a:pt x="1856177" y="1791485"/>
                </a:cubicBezTo>
                <a:cubicBezTo>
                  <a:pt x="1917307" y="1720166"/>
                  <a:pt x="1848526" y="1819386"/>
                  <a:pt x="1889030" y="1758632"/>
                </a:cubicBezTo>
                <a:cubicBezTo>
                  <a:pt x="1890855" y="1753157"/>
                  <a:pt x="1891304" y="1747008"/>
                  <a:pt x="1894505" y="1742206"/>
                </a:cubicBezTo>
                <a:cubicBezTo>
                  <a:pt x="1902938" y="1729557"/>
                  <a:pt x="1915236" y="1722910"/>
                  <a:pt x="1927358" y="1714829"/>
                </a:cubicBezTo>
                <a:cubicBezTo>
                  <a:pt x="1952910" y="1676501"/>
                  <a:pt x="1938309" y="1689277"/>
                  <a:pt x="1965686" y="1671025"/>
                </a:cubicBezTo>
                <a:cubicBezTo>
                  <a:pt x="1975422" y="1651553"/>
                  <a:pt x="1976740" y="1651498"/>
                  <a:pt x="1982112" y="1632697"/>
                </a:cubicBezTo>
                <a:cubicBezTo>
                  <a:pt x="1984179" y="1625461"/>
                  <a:pt x="1984222" y="1617526"/>
                  <a:pt x="1987588" y="1610795"/>
                </a:cubicBezTo>
                <a:cubicBezTo>
                  <a:pt x="1993474" y="1599023"/>
                  <a:pt x="2009490" y="1577942"/>
                  <a:pt x="2009490" y="1577942"/>
                </a:cubicBezTo>
                <a:cubicBezTo>
                  <a:pt x="2029455" y="1518043"/>
                  <a:pt x="1997614" y="1608768"/>
                  <a:pt x="2025916" y="1545090"/>
                </a:cubicBezTo>
                <a:cubicBezTo>
                  <a:pt x="2030604" y="1534542"/>
                  <a:pt x="2033217" y="1523188"/>
                  <a:pt x="2036867" y="1512237"/>
                </a:cubicBezTo>
                <a:cubicBezTo>
                  <a:pt x="2038692" y="1506762"/>
                  <a:pt x="2037540" y="1499012"/>
                  <a:pt x="2042342" y="1495811"/>
                </a:cubicBezTo>
                <a:lnTo>
                  <a:pt x="2058769" y="1484860"/>
                </a:lnTo>
                <a:cubicBezTo>
                  <a:pt x="2074882" y="1452634"/>
                  <a:pt x="2067140" y="1470700"/>
                  <a:pt x="2080671" y="1430105"/>
                </a:cubicBezTo>
                <a:cubicBezTo>
                  <a:pt x="2082496" y="1424630"/>
                  <a:pt x="2082065" y="1417760"/>
                  <a:pt x="2086146" y="1413679"/>
                </a:cubicBezTo>
                <a:lnTo>
                  <a:pt x="2102572" y="1397252"/>
                </a:lnTo>
                <a:cubicBezTo>
                  <a:pt x="2104397" y="1388126"/>
                  <a:pt x="2106029" y="1378960"/>
                  <a:pt x="2108048" y="1369875"/>
                </a:cubicBezTo>
                <a:cubicBezTo>
                  <a:pt x="2109680" y="1362529"/>
                  <a:pt x="2112177" y="1355377"/>
                  <a:pt x="2113523" y="1347973"/>
                </a:cubicBezTo>
                <a:cubicBezTo>
                  <a:pt x="2115832" y="1335275"/>
                  <a:pt x="2117174" y="1322421"/>
                  <a:pt x="2118999" y="1309645"/>
                </a:cubicBezTo>
                <a:cubicBezTo>
                  <a:pt x="2119569" y="1301662"/>
                  <a:pt x="2123785" y="1217266"/>
                  <a:pt x="2129950" y="1194661"/>
                </a:cubicBezTo>
                <a:cubicBezTo>
                  <a:pt x="2132098" y="1186786"/>
                  <a:pt x="2137869" y="1180338"/>
                  <a:pt x="2140900" y="1172759"/>
                </a:cubicBezTo>
                <a:cubicBezTo>
                  <a:pt x="2145187" y="1162041"/>
                  <a:pt x="2148201" y="1150857"/>
                  <a:pt x="2151851" y="1139906"/>
                </a:cubicBezTo>
                <a:lnTo>
                  <a:pt x="2162802" y="1107054"/>
                </a:lnTo>
                <a:cubicBezTo>
                  <a:pt x="2164627" y="1101578"/>
                  <a:pt x="2166878" y="1096227"/>
                  <a:pt x="2168278" y="1090627"/>
                </a:cubicBezTo>
                <a:cubicBezTo>
                  <a:pt x="2171928" y="1076026"/>
                  <a:pt x="2168587" y="1057467"/>
                  <a:pt x="2179229" y="1046824"/>
                </a:cubicBezTo>
                <a:lnTo>
                  <a:pt x="2195655" y="1030397"/>
                </a:lnTo>
                <a:cubicBezTo>
                  <a:pt x="2208833" y="990860"/>
                  <a:pt x="2194507" y="1037862"/>
                  <a:pt x="2206606" y="959217"/>
                </a:cubicBezTo>
                <a:cubicBezTo>
                  <a:pt x="2207484" y="953512"/>
                  <a:pt x="2210495" y="948340"/>
                  <a:pt x="2212081" y="942790"/>
                </a:cubicBezTo>
                <a:cubicBezTo>
                  <a:pt x="2214418" y="934610"/>
                  <a:pt x="2218658" y="913209"/>
                  <a:pt x="2223032" y="904462"/>
                </a:cubicBezTo>
                <a:cubicBezTo>
                  <a:pt x="2225975" y="898576"/>
                  <a:pt x="2231310" y="894049"/>
                  <a:pt x="2233983" y="888036"/>
                </a:cubicBezTo>
                <a:cubicBezTo>
                  <a:pt x="2238671" y="877488"/>
                  <a:pt x="2241284" y="866134"/>
                  <a:pt x="2244934" y="855183"/>
                </a:cubicBezTo>
                <a:cubicBezTo>
                  <a:pt x="2260940" y="807164"/>
                  <a:pt x="2249464" y="844427"/>
                  <a:pt x="2266836" y="740199"/>
                </a:cubicBezTo>
                <a:cubicBezTo>
                  <a:pt x="2272486" y="627182"/>
                  <a:pt x="2277148" y="595653"/>
                  <a:pt x="2266836" y="471902"/>
                </a:cubicBezTo>
                <a:cubicBezTo>
                  <a:pt x="2265733" y="458660"/>
                  <a:pt x="2259108" y="446464"/>
                  <a:pt x="2255885" y="433573"/>
                </a:cubicBezTo>
                <a:lnTo>
                  <a:pt x="2244934" y="389770"/>
                </a:lnTo>
                <a:cubicBezTo>
                  <a:pt x="2241051" y="358704"/>
                  <a:pt x="2241737" y="349908"/>
                  <a:pt x="2233983" y="324064"/>
                </a:cubicBezTo>
                <a:cubicBezTo>
                  <a:pt x="2230666" y="313008"/>
                  <a:pt x="2229435" y="300816"/>
                  <a:pt x="2223032" y="291212"/>
                </a:cubicBezTo>
                <a:lnTo>
                  <a:pt x="2212081" y="274785"/>
                </a:lnTo>
                <a:cubicBezTo>
                  <a:pt x="2199244" y="236273"/>
                  <a:pt x="2215948" y="283806"/>
                  <a:pt x="2195655" y="236457"/>
                </a:cubicBezTo>
                <a:cubicBezTo>
                  <a:pt x="2182053" y="204721"/>
                  <a:pt x="2200272" y="235172"/>
                  <a:pt x="2179229" y="203605"/>
                </a:cubicBezTo>
                <a:cubicBezTo>
                  <a:pt x="2167872" y="158181"/>
                  <a:pt x="2184329" y="197829"/>
                  <a:pt x="2157327" y="176227"/>
                </a:cubicBezTo>
                <a:cubicBezTo>
                  <a:pt x="2152188" y="172116"/>
                  <a:pt x="2149319" y="165687"/>
                  <a:pt x="2146376" y="159801"/>
                </a:cubicBezTo>
                <a:cubicBezTo>
                  <a:pt x="2143795" y="154639"/>
                  <a:pt x="2144981" y="147456"/>
                  <a:pt x="2140900" y="143375"/>
                </a:cubicBezTo>
                <a:cubicBezTo>
                  <a:pt x="2135129" y="137604"/>
                  <a:pt x="2126299" y="136074"/>
                  <a:pt x="2118999" y="132424"/>
                </a:cubicBezTo>
                <a:cubicBezTo>
                  <a:pt x="2111698" y="121473"/>
                  <a:pt x="2108869" y="105457"/>
                  <a:pt x="2097097" y="99571"/>
                </a:cubicBezTo>
                <a:cubicBezTo>
                  <a:pt x="2089796" y="95921"/>
                  <a:pt x="2082774" y="91651"/>
                  <a:pt x="2075195" y="88620"/>
                </a:cubicBezTo>
                <a:cubicBezTo>
                  <a:pt x="2032342" y="71479"/>
                  <a:pt x="2055406" y="82953"/>
                  <a:pt x="2020441" y="72194"/>
                </a:cubicBezTo>
                <a:cubicBezTo>
                  <a:pt x="2003892" y="67102"/>
                  <a:pt x="1987588" y="61242"/>
                  <a:pt x="1971162" y="55767"/>
                </a:cubicBezTo>
                <a:cubicBezTo>
                  <a:pt x="1965686" y="53942"/>
                  <a:pt x="1960449" y="51108"/>
                  <a:pt x="1954735" y="50292"/>
                </a:cubicBezTo>
                <a:cubicBezTo>
                  <a:pt x="1892849" y="41452"/>
                  <a:pt x="1929275" y="45807"/>
                  <a:pt x="1845226" y="39341"/>
                </a:cubicBezTo>
                <a:lnTo>
                  <a:pt x="1253878" y="44817"/>
                </a:lnTo>
                <a:cubicBezTo>
                  <a:pt x="1247302" y="45056"/>
                  <a:pt x="1248641" y="57978"/>
                  <a:pt x="1242927" y="61243"/>
                </a:cubicBezTo>
                <a:cubicBezTo>
                  <a:pt x="1234847" y="65860"/>
                  <a:pt x="1224578" y="64461"/>
                  <a:pt x="1215550" y="66718"/>
                </a:cubicBezTo>
                <a:cubicBezTo>
                  <a:pt x="1181317" y="75276"/>
                  <a:pt x="1217108" y="67851"/>
                  <a:pt x="1182697" y="83145"/>
                </a:cubicBezTo>
                <a:cubicBezTo>
                  <a:pt x="1124049" y="109211"/>
                  <a:pt x="1170595" y="80263"/>
                  <a:pt x="1133418" y="105046"/>
                </a:cubicBezTo>
                <a:cubicBezTo>
                  <a:pt x="1089614" y="103221"/>
                  <a:pt x="1045745" y="102587"/>
                  <a:pt x="1002007" y="99571"/>
                </a:cubicBezTo>
                <a:cubicBezTo>
                  <a:pt x="967687" y="97204"/>
                  <a:pt x="984255" y="94409"/>
                  <a:pt x="958203" y="88620"/>
                </a:cubicBezTo>
                <a:cubicBezTo>
                  <a:pt x="947366" y="86212"/>
                  <a:pt x="936302" y="84970"/>
                  <a:pt x="925351" y="83145"/>
                </a:cubicBezTo>
                <a:cubicBezTo>
                  <a:pt x="919875" y="81320"/>
                  <a:pt x="914548" y="78967"/>
                  <a:pt x="908924" y="77669"/>
                </a:cubicBezTo>
                <a:cubicBezTo>
                  <a:pt x="890788" y="73484"/>
                  <a:pt x="854170" y="66718"/>
                  <a:pt x="854170" y="66718"/>
                </a:cubicBezTo>
                <a:cubicBezTo>
                  <a:pt x="843219" y="61243"/>
                  <a:pt x="833147" y="53447"/>
                  <a:pt x="821317" y="50292"/>
                </a:cubicBezTo>
                <a:cubicBezTo>
                  <a:pt x="721443" y="23660"/>
                  <a:pt x="824391" y="69570"/>
                  <a:pt x="717284" y="33866"/>
                </a:cubicBezTo>
                <a:cubicBezTo>
                  <a:pt x="711808" y="32041"/>
                  <a:pt x="706505" y="29579"/>
                  <a:pt x="700857" y="28390"/>
                </a:cubicBezTo>
                <a:cubicBezTo>
                  <a:pt x="582846" y="3546"/>
                  <a:pt x="612959" y="11953"/>
                  <a:pt x="465413" y="6488"/>
                </a:cubicBezTo>
                <a:cubicBezTo>
                  <a:pt x="403502" y="-390"/>
                  <a:pt x="398296" y="-3772"/>
                  <a:pt x="323051" y="6488"/>
                </a:cubicBezTo>
                <a:cubicBezTo>
                  <a:pt x="313312" y="7816"/>
                  <a:pt x="304877" y="13988"/>
                  <a:pt x="295674" y="17439"/>
                </a:cubicBezTo>
                <a:cubicBezTo>
                  <a:pt x="290270" y="19466"/>
                  <a:pt x="284410" y="20334"/>
                  <a:pt x="279248" y="22915"/>
                </a:cubicBezTo>
                <a:cubicBezTo>
                  <a:pt x="273362" y="25858"/>
                  <a:pt x="256711" y="31422"/>
                  <a:pt x="262821" y="33866"/>
                </a:cubicBezTo>
                <a:cubicBezTo>
                  <a:pt x="276378" y="39289"/>
                  <a:pt x="313013" y="38428"/>
                  <a:pt x="323051" y="39341"/>
                </a:cubicBezTo>
                <a:close/>
              </a:path>
            </a:pathLst>
          </a:cu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12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Horizontal)">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22" presetClass="entr" presetSubtype="4"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500"/>
                                        <p:tgtEl>
                                          <p:spTgt spid="17"/>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circle(in)">
                                      <p:cBhvr>
                                        <p:cTn id="45" dur="20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up)">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21" grpId="0" animBg="1"/>
      <p:bldP spid="13" grpId="0" animBg="1"/>
      <p:bldP spid="17" grpId="0" animBg="1"/>
      <p:bldP spid="26" grpId="0" animBg="1"/>
      <p:bldP spid="2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E25D3-8C4B-3385-1B40-3E4A06EF1706}"/>
              </a:ext>
            </a:extLst>
          </p:cNvPr>
          <p:cNvSpPr>
            <a:spLocks noGrp="1"/>
          </p:cNvSpPr>
          <p:nvPr>
            <p:ph type="title"/>
          </p:nvPr>
        </p:nvSpPr>
        <p:spPr>
          <a:xfrm>
            <a:off x="609600" y="274638"/>
            <a:ext cx="10972800" cy="744229"/>
          </a:xfrm>
        </p:spPr>
        <p:txBody>
          <a:bodyPr/>
          <a:lstStyle/>
          <a:p>
            <a:r>
              <a:rPr lang="en-US" dirty="0"/>
              <a:t>Six ‘P’s Before You Start Treating Hypotension</a:t>
            </a:r>
          </a:p>
        </p:txBody>
      </p:sp>
      <p:pic>
        <p:nvPicPr>
          <p:cNvPr id="5" name="Picture 4">
            <a:extLst>
              <a:ext uri="{FF2B5EF4-FFF2-40B4-BE49-F238E27FC236}">
                <a16:creationId xmlns:a16="http://schemas.microsoft.com/office/drawing/2014/main" id="{99E0FE6D-C020-8F83-B39D-81AB1A44FDC6}"/>
              </a:ext>
            </a:extLst>
          </p:cNvPr>
          <p:cNvPicPr>
            <a:picLocks noChangeAspect="1"/>
          </p:cNvPicPr>
          <p:nvPr/>
        </p:nvPicPr>
        <p:blipFill rotWithShape="1">
          <a:blip r:embed="rId2"/>
          <a:srcRect l="-866" t="152" r="866" b="-675"/>
          <a:stretch/>
        </p:blipFill>
        <p:spPr>
          <a:xfrm>
            <a:off x="4050245" y="1251440"/>
            <a:ext cx="4024026" cy="5253917"/>
          </a:xfrm>
          <a:prstGeom prst="rect">
            <a:avLst/>
          </a:prstGeom>
        </p:spPr>
      </p:pic>
      <p:sp>
        <p:nvSpPr>
          <p:cNvPr id="6" name="Rectangle: Folded Corner 5">
            <a:extLst>
              <a:ext uri="{FF2B5EF4-FFF2-40B4-BE49-F238E27FC236}">
                <a16:creationId xmlns:a16="http://schemas.microsoft.com/office/drawing/2014/main" id="{33031F65-7215-4B16-557C-AAED85C55343}"/>
              </a:ext>
            </a:extLst>
          </p:cNvPr>
          <p:cNvSpPr/>
          <p:nvPr/>
        </p:nvSpPr>
        <p:spPr>
          <a:xfrm rot="20624707">
            <a:off x="8293688" y="964598"/>
            <a:ext cx="1709743" cy="1811930"/>
          </a:xfrm>
          <a:prstGeom prst="foldedCorner">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latin typeface="Lucida Handwriting" panose="03010101010101010101" pitchFamily="66" charset="0"/>
                <a:cs typeface="Dreaming Outloud Script Pro" panose="020B0604020202020204" pitchFamily="66" charset="0"/>
              </a:rPr>
              <a:t># 1 P</a:t>
            </a:r>
          </a:p>
          <a:p>
            <a:pPr algn="ctr"/>
            <a:r>
              <a:rPr lang="en-US" dirty="0">
                <a:ln w="0"/>
                <a:solidFill>
                  <a:schemeClr val="tx1"/>
                </a:solidFill>
                <a:effectLst>
                  <a:outerShdw blurRad="38100" dist="19050" dir="2700000" algn="tl" rotWithShape="0">
                    <a:schemeClr val="dk1">
                      <a:alpha val="40000"/>
                    </a:schemeClr>
                  </a:outerShdw>
                </a:effectLst>
                <a:latin typeface="Lucida Handwriting" panose="03010101010101010101" pitchFamily="66" charset="0"/>
                <a:cs typeface="Dreaming Outloud Script Pro" panose="020B0604020202020204" pitchFamily="66" charset="0"/>
              </a:rPr>
              <a:t>Perfusion</a:t>
            </a:r>
          </a:p>
        </p:txBody>
      </p:sp>
      <p:sp>
        <p:nvSpPr>
          <p:cNvPr id="7" name="Rectangle: Folded Corner 6">
            <a:extLst>
              <a:ext uri="{FF2B5EF4-FFF2-40B4-BE49-F238E27FC236}">
                <a16:creationId xmlns:a16="http://schemas.microsoft.com/office/drawing/2014/main" id="{71AA1E62-482A-0AB4-02C3-90EF2510F875}"/>
              </a:ext>
            </a:extLst>
          </p:cNvPr>
          <p:cNvSpPr/>
          <p:nvPr/>
        </p:nvSpPr>
        <p:spPr>
          <a:xfrm rot="904502">
            <a:off x="556423" y="1948771"/>
            <a:ext cx="1884647" cy="2426766"/>
          </a:xfrm>
          <a:prstGeom prst="foldedCorner">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latin typeface="Lucida Handwriting" panose="03010101010101010101" pitchFamily="66" charset="0"/>
                <a:cs typeface="Dreaming Outloud Script Pro" panose="020B0604020202020204" pitchFamily="66" charset="0"/>
              </a:rPr>
              <a:t># 2 P</a:t>
            </a:r>
          </a:p>
          <a:p>
            <a:pPr algn="ctr"/>
            <a:r>
              <a:rPr lang="en-US" dirty="0">
                <a:ln w="0"/>
                <a:solidFill>
                  <a:schemeClr val="tx1"/>
                </a:solidFill>
                <a:effectLst>
                  <a:outerShdw blurRad="38100" dist="19050" dir="2700000" algn="tl" rotWithShape="0">
                    <a:schemeClr val="dk1">
                      <a:alpha val="40000"/>
                    </a:schemeClr>
                  </a:outerShdw>
                </a:effectLst>
                <a:latin typeface="Lucida Handwriting" panose="03010101010101010101" pitchFamily="66" charset="0"/>
                <a:cs typeface="Dreaming Outloud Script Pro" panose="020B0604020202020204" pitchFamily="66" charset="0"/>
              </a:rPr>
              <a:t>Pressure (systolic, mean and diastolic)</a:t>
            </a:r>
          </a:p>
        </p:txBody>
      </p:sp>
      <p:sp>
        <p:nvSpPr>
          <p:cNvPr id="9" name="Rectangle: Folded Corner 8">
            <a:extLst>
              <a:ext uri="{FF2B5EF4-FFF2-40B4-BE49-F238E27FC236}">
                <a16:creationId xmlns:a16="http://schemas.microsoft.com/office/drawing/2014/main" id="{B482C701-6AE6-4382-205B-AEEAD0CF9CA5}"/>
              </a:ext>
            </a:extLst>
          </p:cNvPr>
          <p:cNvSpPr/>
          <p:nvPr/>
        </p:nvSpPr>
        <p:spPr>
          <a:xfrm>
            <a:off x="8414821" y="3129234"/>
            <a:ext cx="1644954" cy="2111648"/>
          </a:xfrm>
          <a:prstGeom prst="foldedCorner">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latin typeface="Lucida Handwriting" panose="03010101010101010101" pitchFamily="66" charset="0"/>
                <a:cs typeface="Dreaming Outloud Script Pro" panose="020B0604020202020204" pitchFamily="66" charset="0"/>
              </a:rPr>
              <a:t># 3 P</a:t>
            </a:r>
          </a:p>
          <a:p>
            <a:pPr algn="ctr"/>
            <a:r>
              <a:rPr lang="en-US" dirty="0">
                <a:ln w="0"/>
                <a:solidFill>
                  <a:schemeClr val="tx1"/>
                </a:solidFill>
                <a:effectLst>
                  <a:outerShdw blurRad="38100" dist="19050" dir="2700000" algn="tl" rotWithShape="0">
                    <a:schemeClr val="dk1">
                      <a:alpha val="40000"/>
                    </a:schemeClr>
                  </a:outerShdw>
                </a:effectLst>
                <a:latin typeface="Lucida Handwriting" panose="03010101010101010101" pitchFamily="66" charset="0"/>
                <a:cs typeface="Dreaming Outloud Script Pro" panose="020B0604020202020204" pitchFamily="66" charset="0"/>
              </a:rPr>
              <a:t>Peripheral Vascular Resistance</a:t>
            </a:r>
          </a:p>
        </p:txBody>
      </p:sp>
      <p:sp>
        <p:nvSpPr>
          <p:cNvPr id="10" name="Rectangle: Folded Corner 9">
            <a:extLst>
              <a:ext uri="{FF2B5EF4-FFF2-40B4-BE49-F238E27FC236}">
                <a16:creationId xmlns:a16="http://schemas.microsoft.com/office/drawing/2014/main" id="{4FE99C6A-DC56-E3FC-768B-4EBCEAD7FC04}"/>
              </a:ext>
            </a:extLst>
          </p:cNvPr>
          <p:cNvSpPr/>
          <p:nvPr/>
        </p:nvSpPr>
        <p:spPr>
          <a:xfrm>
            <a:off x="4332373" y="2199714"/>
            <a:ext cx="1407782" cy="1985344"/>
          </a:xfrm>
          <a:prstGeom prst="foldedCorner">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latin typeface="Lucida Handwriting" panose="03010101010101010101" pitchFamily="66" charset="0"/>
                <a:cs typeface="Dreaming Outloud Script Pro" panose="020B0604020202020204" pitchFamily="66" charset="0"/>
              </a:rPr>
              <a:t># 4 P</a:t>
            </a:r>
          </a:p>
          <a:p>
            <a:pPr algn="ctr"/>
            <a:r>
              <a:rPr lang="en-US" dirty="0">
                <a:ln w="0"/>
                <a:solidFill>
                  <a:schemeClr val="tx1"/>
                </a:solidFill>
                <a:effectLst>
                  <a:outerShdw blurRad="38100" dist="19050" dir="2700000" algn="tl" rotWithShape="0">
                    <a:schemeClr val="dk1">
                      <a:alpha val="40000"/>
                    </a:schemeClr>
                  </a:outerShdw>
                </a:effectLst>
                <a:latin typeface="Lucida Handwriting" panose="03010101010101010101" pitchFamily="66" charset="0"/>
                <a:cs typeface="Dreaming Outloud Script Pro" panose="020B0604020202020204" pitchFamily="66" charset="0"/>
              </a:rPr>
              <a:t>Pump? (RV or LV output)</a:t>
            </a:r>
          </a:p>
        </p:txBody>
      </p:sp>
      <p:sp>
        <p:nvSpPr>
          <p:cNvPr id="3" name="Rectangle: Folded Corner 2">
            <a:extLst>
              <a:ext uri="{FF2B5EF4-FFF2-40B4-BE49-F238E27FC236}">
                <a16:creationId xmlns:a16="http://schemas.microsoft.com/office/drawing/2014/main" id="{4BB2FA58-E93E-81CE-48DE-5EE751BD0F23}"/>
              </a:ext>
            </a:extLst>
          </p:cNvPr>
          <p:cNvSpPr/>
          <p:nvPr/>
        </p:nvSpPr>
        <p:spPr>
          <a:xfrm>
            <a:off x="3743543" y="4403996"/>
            <a:ext cx="1177660" cy="2405127"/>
          </a:xfrm>
          <a:prstGeom prst="foldedCorner">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latin typeface="Lucida Handwriting" panose="03010101010101010101" pitchFamily="66" charset="0"/>
                <a:cs typeface="Dreaming Outloud Script Pro" panose="020B0604020202020204" pitchFamily="66" charset="0"/>
              </a:rPr>
              <a:t># 6 P</a:t>
            </a:r>
          </a:p>
          <a:p>
            <a:pPr algn="ctr"/>
            <a:r>
              <a:rPr lang="en-US" dirty="0">
                <a:ln w="0"/>
                <a:solidFill>
                  <a:schemeClr val="tx1"/>
                </a:solidFill>
                <a:effectLst>
                  <a:outerShdw blurRad="38100" dist="19050" dir="2700000" algn="tl" rotWithShape="0">
                    <a:schemeClr val="dk1">
                      <a:alpha val="40000"/>
                    </a:schemeClr>
                  </a:outerShdw>
                </a:effectLst>
                <a:latin typeface="Lucida Handwriting" panose="03010101010101010101" pitchFamily="66" charset="0"/>
                <a:cs typeface="Dreaming Outloud Script Pro" panose="020B0604020202020204" pitchFamily="66" charset="0"/>
              </a:rPr>
              <a:t>Pee (urine output)</a:t>
            </a:r>
          </a:p>
        </p:txBody>
      </p:sp>
      <p:sp>
        <p:nvSpPr>
          <p:cNvPr id="4" name="Rectangle: Folded Corner 3">
            <a:extLst>
              <a:ext uri="{FF2B5EF4-FFF2-40B4-BE49-F238E27FC236}">
                <a16:creationId xmlns:a16="http://schemas.microsoft.com/office/drawing/2014/main" id="{4E0D5657-4714-21B2-BC2A-EA8EF88CF32B}"/>
              </a:ext>
            </a:extLst>
          </p:cNvPr>
          <p:cNvSpPr/>
          <p:nvPr/>
        </p:nvSpPr>
        <p:spPr>
          <a:xfrm>
            <a:off x="6451847" y="3878398"/>
            <a:ext cx="1848443" cy="2053597"/>
          </a:xfrm>
          <a:prstGeom prst="foldedCorner">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latin typeface="Lucida Handwriting" panose="03010101010101010101" pitchFamily="66" charset="0"/>
                <a:cs typeface="Dreaming Outloud Script Pro" panose="020B0604020202020204" pitchFamily="66" charset="0"/>
              </a:rPr>
              <a:t># 5 P</a:t>
            </a:r>
          </a:p>
          <a:p>
            <a:pPr algn="ctr"/>
            <a:r>
              <a:rPr lang="en-US" dirty="0">
                <a:ln w="0"/>
                <a:solidFill>
                  <a:schemeClr val="tx1"/>
                </a:solidFill>
                <a:effectLst>
                  <a:outerShdw blurRad="38100" dist="19050" dir="2700000" algn="tl" rotWithShape="0">
                    <a:schemeClr val="dk1">
                      <a:alpha val="40000"/>
                    </a:schemeClr>
                  </a:outerShdw>
                </a:effectLst>
                <a:latin typeface="Lucida Handwriting" panose="03010101010101010101" pitchFamily="66" charset="0"/>
                <a:cs typeface="Dreaming Outloud Script Pro" panose="020B0604020202020204" pitchFamily="66" charset="0"/>
              </a:rPr>
              <a:t>Pulmonary hypertension</a:t>
            </a:r>
          </a:p>
        </p:txBody>
      </p:sp>
      <p:sp>
        <p:nvSpPr>
          <p:cNvPr id="8" name="TextBox 7">
            <a:extLst>
              <a:ext uri="{FF2B5EF4-FFF2-40B4-BE49-F238E27FC236}">
                <a16:creationId xmlns:a16="http://schemas.microsoft.com/office/drawing/2014/main" id="{41DCA776-FFDF-CB27-3576-5D032CE48C77}"/>
              </a:ext>
            </a:extLst>
          </p:cNvPr>
          <p:cNvSpPr txBox="1"/>
          <p:nvPr/>
        </p:nvSpPr>
        <p:spPr>
          <a:xfrm>
            <a:off x="273270" y="4905196"/>
            <a:ext cx="2671098" cy="1754326"/>
          </a:xfrm>
          <a:prstGeom prst="rect">
            <a:avLst/>
          </a:prstGeom>
          <a:solidFill>
            <a:schemeClr val="accent6">
              <a:lumMod val="20000"/>
              <a:lumOff val="80000"/>
            </a:schemeClr>
          </a:solidFill>
          <a:ln>
            <a:solidFill>
              <a:schemeClr val="accent1"/>
            </a:solidFill>
          </a:ln>
        </p:spPr>
        <p:txBody>
          <a:bodyPr wrap="square" rtlCol="0">
            <a:spAutoFit/>
          </a:bodyPr>
          <a:lstStyle/>
          <a:p>
            <a:r>
              <a:rPr lang="en-US" b="1" dirty="0">
                <a:solidFill>
                  <a:srgbClr val="FF0000"/>
                </a:solidFill>
              </a:rPr>
              <a:t>P</a:t>
            </a:r>
            <a:r>
              <a:rPr lang="en-US" dirty="0"/>
              <a:t>erfusion</a:t>
            </a:r>
          </a:p>
          <a:p>
            <a:r>
              <a:rPr lang="en-US" b="1" dirty="0">
                <a:solidFill>
                  <a:srgbClr val="FF0000"/>
                </a:solidFill>
              </a:rPr>
              <a:t>P</a:t>
            </a:r>
            <a:r>
              <a:rPr lang="en-US" dirty="0"/>
              <a:t>ressure</a:t>
            </a:r>
          </a:p>
          <a:p>
            <a:r>
              <a:rPr lang="en-US" b="1" dirty="0">
                <a:solidFill>
                  <a:srgbClr val="FF0000"/>
                </a:solidFill>
              </a:rPr>
              <a:t>P</a:t>
            </a:r>
            <a:r>
              <a:rPr lang="en-US" dirty="0"/>
              <a:t>eripheral </a:t>
            </a:r>
            <a:r>
              <a:rPr lang="en-US" dirty="0" err="1"/>
              <a:t>vasc</a:t>
            </a:r>
            <a:r>
              <a:rPr lang="en-US" dirty="0"/>
              <a:t> resistance</a:t>
            </a:r>
          </a:p>
          <a:p>
            <a:r>
              <a:rPr lang="en-US" b="1" dirty="0">
                <a:solidFill>
                  <a:srgbClr val="FF0000"/>
                </a:solidFill>
              </a:rPr>
              <a:t>P</a:t>
            </a:r>
            <a:r>
              <a:rPr lang="en-US" dirty="0"/>
              <a:t>ump failure</a:t>
            </a:r>
          </a:p>
          <a:p>
            <a:r>
              <a:rPr lang="en-US" b="1" dirty="0">
                <a:solidFill>
                  <a:srgbClr val="FF0000"/>
                </a:solidFill>
              </a:rPr>
              <a:t>P</a:t>
            </a:r>
            <a:r>
              <a:rPr lang="en-US" dirty="0"/>
              <a:t>ulmonary hypertension</a:t>
            </a:r>
          </a:p>
          <a:p>
            <a:r>
              <a:rPr lang="en-US" b="1" dirty="0">
                <a:solidFill>
                  <a:srgbClr val="FF0000"/>
                </a:solidFill>
              </a:rPr>
              <a:t>P</a:t>
            </a:r>
            <a:r>
              <a:rPr lang="en-US" dirty="0"/>
              <a:t>ee (urine output)</a:t>
            </a:r>
          </a:p>
        </p:txBody>
      </p:sp>
      <p:sp>
        <p:nvSpPr>
          <p:cNvPr id="11" name="TextBox 10">
            <a:extLst>
              <a:ext uri="{FF2B5EF4-FFF2-40B4-BE49-F238E27FC236}">
                <a16:creationId xmlns:a16="http://schemas.microsoft.com/office/drawing/2014/main" id="{6F810B70-E692-787F-70AF-3F846F60A2B5}"/>
              </a:ext>
            </a:extLst>
          </p:cNvPr>
          <p:cNvSpPr txBox="1"/>
          <p:nvPr/>
        </p:nvSpPr>
        <p:spPr>
          <a:xfrm>
            <a:off x="8561695" y="4747346"/>
            <a:ext cx="2996160" cy="2031325"/>
          </a:xfrm>
          <a:prstGeom prst="rect">
            <a:avLst/>
          </a:prstGeom>
          <a:solidFill>
            <a:schemeClr val="accent6">
              <a:lumMod val="20000"/>
              <a:lumOff val="80000"/>
            </a:schemeClr>
          </a:solidFill>
          <a:ln>
            <a:solidFill>
              <a:schemeClr val="accent1"/>
            </a:solidFill>
          </a:ln>
        </p:spPr>
        <p:txBody>
          <a:bodyPr wrap="square" rtlCol="0">
            <a:spAutoFit/>
          </a:bodyPr>
          <a:lstStyle/>
          <a:p>
            <a:r>
              <a:rPr lang="en-US" b="1" dirty="0">
                <a:solidFill>
                  <a:srgbClr val="FF0000"/>
                </a:solidFill>
              </a:rPr>
              <a:t>P</a:t>
            </a:r>
            <a:r>
              <a:rPr lang="en-US" dirty="0"/>
              <a:t>erfusion </a:t>
            </a:r>
            <a:r>
              <a:rPr lang="en-US" dirty="0">
                <a:latin typeface="Calibri" panose="020F0502020204030204" pitchFamily="34" charset="0"/>
                <a:cs typeface="Calibri" panose="020F0502020204030204" pitchFamily="34" charset="0"/>
              </a:rPr>
              <a:t>↓</a:t>
            </a:r>
            <a:endParaRPr lang="en-US" dirty="0"/>
          </a:p>
          <a:p>
            <a:r>
              <a:rPr lang="en-US" b="1" dirty="0">
                <a:solidFill>
                  <a:srgbClr val="FF0000"/>
                </a:solidFill>
              </a:rPr>
              <a:t>P</a:t>
            </a:r>
            <a:r>
              <a:rPr lang="en-US" dirty="0"/>
              <a:t>ressure  </a:t>
            </a:r>
            <a:r>
              <a:rPr lang="en-US" dirty="0">
                <a:latin typeface="Calibri" panose="020F0502020204030204" pitchFamily="34" charset="0"/>
                <a:cs typeface="Calibri" panose="020F0502020204030204" pitchFamily="34" charset="0"/>
              </a:rPr>
              <a:t>↓↓↓</a:t>
            </a:r>
            <a:endParaRPr lang="en-US" dirty="0"/>
          </a:p>
          <a:p>
            <a:r>
              <a:rPr lang="en-US" b="1" dirty="0">
                <a:solidFill>
                  <a:srgbClr val="FF0000"/>
                </a:solidFill>
              </a:rPr>
              <a:t>P</a:t>
            </a:r>
            <a:r>
              <a:rPr lang="en-US" dirty="0"/>
              <a:t>eripheral </a:t>
            </a:r>
            <a:r>
              <a:rPr lang="en-US" dirty="0" err="1"/>
              <a:t>vasc</a:t>
            </a:r>
            <a:r>
              <a:rPr lang="en-US" dirty="0"/>
              <a:t> resistance </a:t>
            </a:r>
            <a:r>
              <a:rPr lang="en-US" dirty="0">
                <a:latin typeface="Calibri" panose="020F0502020204030204" pitchFamily="34" charset="0"/>
                <a:cs typeface="Calibri" panose="020F0502020204030204" pitchFamily="34" charset="0"/>
              </a:rPr>
              <a:t>↓</a:t>
            </a:r>
            <a:endParaRPr lang="en-US" dirty="0"/>
          </a:p>
          <a:p>
            <a:r>
              <a:rPr lang="en-US" b="1" dirty="0">
                <a:solidFill>
                  <a:srgbClr val="FF0000"/>
                </a:solidFill>
              </a:rPr>
              <a:t>P</a:t>
            </a:r>
            <a:r>
              <a:rPr lang="en-US" dirty="0"/>
              <a:t>ump failure – good LV/RV f</a:t>
            </a:r>
          </a:p>
          <a:p>
            <a:r>
              <a:rPr lang="en-US" b="1" dirty="0">
                <a:solidFill>
                  <a:srgbClr val="FF0000"/>
                </a:solidFill>
              </a:rPr>
              <a:t>P</a:t>
            </a:r>
            <a:r>
              <a:rPr lang="en-US" dirty="0"/>
              <a:t>ulmonary hypertension - Yes</a:t>
            </a:r>
          </a:p>
          <a:p>
            <a:r>
              <a:rPr lang="en-US" b="1" dirty="0">
                <a:solidFill>
                  <a:srgbClr val="FF0000"/>
                </a:solidFill>
              </a:rPr>
              <a:t>P</a:t>
            </a:r>
            <a:r>
              <a:rPr lang="en-US" dirty="0"/>
              <a:t>ee (urine output) – low</a:t>
            </a:r>
          </a:p>
          <a:p>
            <a:r>
              <a:rPr lang="en-US" dirty="0">
                <a:solidFill>
                  <a:srgbClr val="FF0000"/>
                </a:solidFill>
              </a:rPr>
              <a:t>Choice: Norepinephrine</a:t>
            </a:r>
          </a:p>
        </p:txBody>
      </p:sp>
      <p:pic>
        <p:nvPicPr>
          <p:cNvPr id="12" name="Picture 11">
            <a:extLst>
              <a:ext uri="{FF2B5EF4-FFF2-40B4-BE49-F238E27FC236}">
                <a16:creationId xmlns:a16="http://schemas.microsoft.com/office/drawing/2014/main" id="{466C6CEF-1809-F095-79F5-9F33B68D64B0}"/>
              </a:ext>
            </a:extLst>
          </p:cNvPr>
          <p:cNvPicPr>
            <a:picLocks noChangeAspect="1"/>
          </p:cNvPicPr>
          <p:nvPr/>
        </p:nvPicPr>
        <p:blipFill>
          <a:blip r:embed="rId3"/>
          <a:stretch>
            <a:fillRect/>
          </a:stretch>
        </p:blipFill>
        <p:spPr>
          <a:xfrm>
            <a:off x="2724223" y="947674"/>
            <a:ext cx="1581150" cy="1552575"/>
          </a:xfrm>
          <a:prstGeom prst="rect">
            <a:avLst/>
          </a:prstGeom>
        </p:spPr>
      </p:pic>
    </p:spTree>
    <p:extLst>
      <p:ext uri="{BB962C8B-B14F-4D97-AF65-F5344CB8AC3E}">
        <p14:creationId xmlns:p14="http://schemas.microsoft.com/office/powerpoint/2010/main" val="400653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3" grpId="0" animBg="1"/>
      <p:bldP spid="4" grpId="0" animBg="1"/>
      <p:bldP spid="8"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49956-3AC2-1BDD-3D1A-A986B254FBF8}"/>
              </a:ext>
            </a:extLst>
          </p:cNvPr>
          <p:cNvSpPr>
            <a:spLocks noGrp="1"/>
          </p:cNvSpPr>
          <p:nvPr>
            <p:ph type="title"/>
          </p:nvPr>
        </p:nvSpPr>
        <p:spPr>
          <a:xfrm>
            <a:off x="519684" y="91758"/>
            <a:ext cx="10972800" cy="1143000"/>
          </a:xfrm>
          <a:solidFill>
            <a:schemeClr val="accent6">
              <a:lumMod val="20000"/>
              <a:lumOff val="80000"/>
            </a:schemeClr>
          </a:solidFill>
        </p:spPr>
        <p:txBody>
          <a:bodyPr/>
          <a:lstStyle/>
          <a:p>
            <a:r>
              <a:rPr lang="en-US" dirty="0"/>
              <a:t>Choice of Therapy</a:t>
            </a:r>
          </a:p>
        </p:txBody>
      </p:sp>
      <p:sp>
        <p:nvSpPr>
          <p:cNvPr id="3" name="Content Placeholder 2">
            <a:extLst>
              <a:ext uri="{FF2B5EF4-FFF2-40B4-BE49-F238E27FC236}">
                <a16:creationId xmlns:a16="http://schemas.microsoft.com/office/drawing/2014/main" id="{ADCB4E62-F975-E0F0-4F20-CEC2C44E5F9F}"/>
              </a:ext>
            </a:extLst>
          </p:cNvPr>
          <p:cNvSpPr>
            <a:spLocks noGrp="1"/>
          </p:cNvSpPr>
          <p:nvPr>
            <p:ph idx="1"/>
          </p:nvPr>
        </p:nvSpPr>
        <p:spPr>
          <a:xfrm>
            <a:off x="316992" y="1417638"/>
            <a:ext cx="11378184" cy="4525963"/>
          </a:xfrm>
        </p:spPr>
        <p:txBody>
          <a:bodyPr/>
          <a:lstStyle/>
          <a:p>
            <a:r>
              <a:rPr lang="en-US" b="1" dirty="0">
                <a:solidFill>
                  <a:srgbClr val="FF0000"/>
                </a:solidFill>
              </a:rPr>
              <a:t>P</a:t>
            </a:r>
            <a:r>
              <a:rPr lang="en-US" dirty="0"/>
              <a:t>erfusion – if good with normal lactate and urine output, may consider delaying treatment of hypotension (“Permissive hypotension)</a:t>
            </a:r>
          </a:p>
          <a:p>
            <a:r>
              <a:rPr lang="en-US" b="1" dirty="0">
                <a:solidFill>
                  <a:srgbClr val="FF0000"/>
                </a:solidFill>
              </a:rPr>
              <a:t>P</a:t>
            </a:r>
            <a:r>
              <a:rPr lang="en-US" dirty="0"/>
              <a:t>ressure – systolic (pump), diastolic (peripheral resistance)</a:t>
            </a:r>
          </a:p>
          <a:p>
            <a:r>
              <a:rPr lang="en-US" b="1" dirty="0">
                <a:solidFill>
                  <a:srgbClr val="FF0000"/>
                </a:solidFill>
              </a:rPr>
              <a:t>P</a:t>
            </a:r>
            <a:r>
              <a:rPr lang="en-US" dirty="0"/>
              <a:t>eripheral vascular resistance (needs a vasopressor – NE/vasopressin)</a:t>
            </a:r>
          </a:p>
          <a:p>
            <a:r>
              <a:rPr lang="en-US" b="1" dirty="0">
                <a:solidFill>
                  <a:srgbClr val="FF0000"/>
                </a:solidFill>
              </a:rPr>
              <a:t>P</a:t>
            </a:r>
            <a:r>
              <a:rPr lang="en-US" dirty="0"/>
              <a:t>ump failure (needs an inotrope – milrinone or epinephrine)</a:t>
            </a:r>
          </a:p>
          <a:p>
            <a:r>
              <a:rPr lang="en-US" b="1" dirty="0">
                <a:solidFill>
                  <a:srgbClr val="FF0000"/>
                </a:solidFill>
              </a:rPr>
              <a:t>P</a:t>
            </a:r>
            <a:r>
              <a:rPr lang="en-US" dirty="0"/>
              <a:t>ulmonary hypertension (prefer norepinephrine or vasopressin)</a:t>
            </a:r>
          </a:p>
          <a:p>
            <a:r>
              <a:rPr lang="en-US" b="1" dirty="0">
                <a:solidFill>
                  <a:srgbClr val="FF0000"/>
                </a:solidFill>
              </a:rPr>
              <a:t>P</a:t>
            </a:r>
            <a:r>
              <a:rPr lang="en-US" dirty="0"/>
              <a:t>ee (urine output – vasopressin may cause oliguria)</a:t>
            </a:r>
          </a:p>
        </p:txBody>
      </p:sp>
    </p:spTree>
    <p:extLst>
      <p:ext uri="{BB962C8B-B14F-4D97-AF65-F5344CB8AC3E}">
        <p14:creationId xmlns:p14="http://schemas.microsoft.com/office/powerpoint/2010/main" val="18617389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6AA8-0CF2-0972-37E6-4A814689E243}"/>
              </a:ext>
            </a:extLst>
          </p:cNvPr>
          <p:cNvSpPr>
            <a:spLocks noGrp="1"/>
          </p:cNvSpPr>
          <p:nvPr>
            <p:ph type="title"/>
          </p:nvPr>
        </p:nvSpPr>
        <p:spPr>
          <a:xfrm>
            <a:off x="745435" y="0"/>
            <a:ext cx="10515600" cy="1325563"/>
          </a:xfrm>
        </p:spPr>
        <p:txBody>
          <a:bodyPr/>
          <a:lstStyle/>
          <a:p>
            <a:r>
              <a:rPr lang="en-US" dirty="0"/>
              <a:t>Systemic Hypotension in PPHN</a:t>
            </a:r>
          </a:p>
        </p:txBody>
      </p:sp>
      <p:graphicFrame>
        <p:nvGraphicFramePr>
          <p:cNvPr id="4" name="Table 4">
            <a:extLst>
              <a:ext uri="{FF2B5EF4-FFF2-40B4-BE49-F238E27FC236}">
                <a16:creationId xmlns:a16="http://schemas.microsoft.com/office/drawing/2014/main" id="{CD6294CE-E770-974A-6B95-943525EF11AD}"/>
              </a:ext>
            </a:extLst>
          </p:cNvPr>
          <p:cNvGraphicFramePr>
            <a:graphicFrameLocks noGrp="1"/>
          </p:cNvGraphicFramePr>
          <p:nvPr/>
        </p:nvGraphicFramePr>
        <p:xfrm>
          <a:off x="3053523" y="1490710"/>
          <a:ext cx="8714925" cy="3688080"/>
        </p:xfrm>
        <a:graphic>
          <a:graphicData uri="http://schemas.openxmlformats.org/drawingml/2006/table">
            <a:tbl>
              <a:tblPr firstRow="1" bandRow="1">
                <a:tableStyleId>{5C22544A-7EE6-4342-B048-85BDC9FD1C3A}</a:tableStyleId>
              </a:tblPr>
              <a:tblGrid>
                <a:gridCol w="2904975">
                  <a:extLst>
                    <a:ext uri="{9D8B030D-6E8A-4147-A177-3AD203B41FA5}">
                      <a16:colId xmlns:a16="http://schemas.microsoft.com/office/drawing/2014/main" val="155939807"/>
                    </a:ext>
                  </a:extLst>
                </a:gridCol>
                <a:gridCol w="2904975">
                  <a:extLst>
                    <a:ext uri="{9D8B030D-6E8A-4147-A177-3AD203B41FA5}">
                      <a16:colId xmlns:a16="http://schemas.microsoft.com/office/drawing/2014/main" val="2309388654"/>
                    </a:ext>
                  </a:extLst>
                </a:gridCol>
                <a:gridCol w="2904975">
                  <a:extLst>
                    <a:ext uri="{9D8B030D-6E8A-4147-A177-3AD203B41FA5}">
                      <a16:colId xmlns:a16="http://schemas.microsoft.com/office/drawing/2014/main" val="2057878026"/>
                    </a:ext>
                  </a:extLst>
                </a:gridCol>
              </a:tblGrid>
              <a:tr h="370840">
                <a:tc>
                  <a:txBody>
                    <a:bodyPr/>
                    <a:lstStyle/>
                    <a:p>
                      <a:r>
                        <a:rPr lang="en-US" sz="3200" dirty="0"/>
                        <a:t>Blood pressure</a:t>
                      </a:r>
                    </a:p>
                  </a:txBody>
                  <a:tcPr/>
                </a:tc>
                <a:tc>
                  <a:txBody>
                    <a:bodyPr/>
                    <a:lstStyle/>
                    <a:p>
                      <a:r>
                        <a:rPr lang="en-US" sz="3200" dirty="0"/>
                        <a:t>Normal</a:t>
                      </a:r>
                    </a:p>
                  </a:txBody>
                  <a:tcPr/>
                </a:tc>
                <a:tc>
                  <a:txBody>
                    <a:bodyPr/>
                    <a:lstStyle/>
                    <a:p>
                      <a:r>
                        <a:rPr lang="en-US" sz="3200" dirty="0"/>
                        <a:t>Low</a:t>
                      </a:r>
                    </a:p>
                  </a:txBody>
                  <a:tcPr/>
                </a:tc>
                <a:extLst>
                  <a:ext uri="{0D108BD9-81ED-4DB2-BD59-A6C34878D82A}">
                    <a16:rowId xmlns:a16="http://schemas.microsoft.com/office/drawing/2014/main" val="3631786206"/>
                  </a:ext>
                </a:extLst>
              </a:tr>
              <a:tr h="370840">
                <a:tc>
                  <a:txBody>
                    <a:bodyPr/>
                    <a:lstStyle/>
                    <a:p>
                      <a:r>
                        <a:rPr lang="en-US" sz="3200" dirty="0"/>
                        <a:t>Normal cardiac function</a:t>
                      </a:r>
                    </a:p>
                  </a:txBody>
                  <a:tcPr/>
                </a:tc>
                <a:tc>
                  <a:txBody>
                    <a:bodyPr/>
                    <a:lstStyle/>
                    <a:p>
                      <a:r>
                        <a:rPr lang="en-US" sz="3200" dirty="0"/>
                        <a:t>Inhaled NO, sildenafil</a:t>
                      </a:r>
                    </a:p>
                  </a:txBody>
                  <a:tcPr/>
                </a:tc>
                <a:tc>
                  <a:txBody>
                    <a:bodyPr/>
                    <a:lstStyle/>
                    <a:p>
                      <a:r>
                        <a:rPr lang="en-US" sz="3200" dirty="0"/>
                        <a:t>Norepinephrine or Vasopressin* + iNO</a:t>
                      </a:r>
                    </a:p>
                  </a:txBody>
                  <a:tcPr/>
                </a:tc>
                <a:extLst>
                  <a:ext uri="{0D108BD9-81ED-4DB2-BD59-A6C34878D82A}">
                    <a16:rowId xmlns:a16="http://schemas.microsoft.com/office/drawing/2014/main" val="915620192"/>
                  </a:ext>
                </a:extLst>
              </a:tr>
              <a:tr h="370840">
                <a:tc>
                  <a:txBody>
                    <a:bodyPr/>
                    <a:lstStyle/>
                    <a:p>
                      <a:r>
                        <a:rPr lang="en-US" sz="3200" dirty="0"/>
                        <a:t>Poor cardiac function</a:t>
                      </a:r>
                    </a:p>
                  </a:txBody>
                  <a:tcPr/>
                </a:tc>
                <a:tc>
                  <a:txBody>
                    <a:bodyPr/>
                    <a:lstStyle/>
                    <a:p>
                      <a:r>
                        <a:rPr lang="en-US" sz="3200" dirty="0"/>
                        <a:t>Milrinone + iNO</a:t>
                      </a:r>
                    </a:p>
                  </a:txBody>
                  <a:tcPr/>
                </a:tc>
                <a:tc>
                  <a:txBody>
                    <a:bodyPr/>
                    <a:lstStyle/>
                    <a:p>
                      <a:r>
                        <a:rPr lang="en-US" sz="3200" dirty="0"/>
                        <a:t>Epinephrine + iNO (consider hydrocortisone</a:t>
                      </a:r>
                    </a:p>
                  </a:txBody>
                  <a:tcPr/>
                </a:tc>
                <a:extLst>
                  <a:ext uri="{0D108BD9-81ED-4DB2-BD59-A6C34878D82A}">
                    <a16:rowId xmlns:a16="http://schemas.microsoft.com/office/drawing/2014/main" val="784856335"/>
                  </a:ext>
                </a:extLst>
              </a:tr>
            </a:tbl>
          </a:graphicData>
        </a:graphic>
      </p:graphicFrame>
      <p:sp>
        <p:nvSpPr>
          <p:cNvPr id="5" name="TextBox 4">
            <a:extLst>
              <a:ext uri="{FF2B5EF4-FFF2-40B4-BE49-F238E27FC236}">
                <a16:creationId xmlns:a16="http://schemas.microsoft.com/office/drawing/2014/main" id="{21949502-52F5-7A53-7547-129A92CE3064}"/>
              </a:ext>
            </a:extLst>
          </p:cNvPr>
          <p:cNvSpPr txBox="1"/>
          <p:nvPr/>
        </p:nvSpPr>
        <p:spPr>
          <a:xfrm>
            <a:off x="3684104" y="5936974"/>
            <a:ext cx="6215270" cy="369332"/>
          </a:xfrm>
          <a:prstGeom prst="rect">
            <a:avLst/>
          </a:prstGeom>
          <a:noFill/>
        </p:spPr>
        <p:txBody>
          <a:bodyPr wrap="square" rtlCol="0">
            <a:spAutoFit/>
          </a:bodyPr>
          <a:lstStyle/>
          <a:p>
            <a:r>
              <a:rPr lang="en-US" dirty="0"/>
              <a:t>Risk of hyponatremia and oliguria*</a:t>
            </a:r>
          </a:p>
        </p:txBody>
      </p:sp>
      <p:pic>
        <p:nvPicPr>
          <p:cNvPr id="6" name="Picture 5">
            <a:extLst>
              <a:ext uri="{FF2B5EF4-FFF2-40B4-BE49-F238E27FC236}">
                <a16:creationId xmlns:a16="http://schemas.microsoft.com/office/drawing/2014/main" id="{409E7B98-9C19-B52D-6A53-8B410E85CF86}"/>
              </a:ext>
            </a:extLst>
          </p:cNvPr>
          <p:cNvPicPr>
            <a:picLocks noChangeAspect="1"/>
          </p:cNvPicPr>
          <p:nvPr/>
        </p:nvPicPr>
        <p:blipFill>
          <a:blip r:embed="rId2"/>
          <a:stretch>
            <a:fillRect/>
          </a:stretch>
        </p:blipFill>
        <p:spPr>
          <a:xfrm>
            <a:off x="201167" y="1399698"/>
            <a:ext cx="2013735" cy="4537276"/>
          </a:xfrm>
          <a:prstGeom prst="rect">
            <a:avLst/>
          </a:prstGeom>
        </p:spPr>
      </p:pic>
    </p:spTree>
    <p:extLst>
      <p:ext uri="{BB962C8B-B14F-4D97-AF65-F5344CB8AC3E}">
        <p14:creationId xmlns:p14="http://schemas.microsoft.com/office/powerpoint/2010/main" val="268957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575ED-F2FD-48C9-8B6B-1ADA2E7338CC}"/>
              </a:ext>
            </a:extLst>
          </p:cNvPr>
          <p:cNvSpPr>
            <a:spLocks noGrp="1"/>
          </p:cNvSpPr>
          <p:nvPr>
            <p:ph type="title"/>
          </p:nvPr>
        </p:nvSpPr>
        <p:spPr/>
        <p:txBody>
          <a:bodyPr/>
          <a:lstStyle/>
          <a:p>
            <a:r>
              <a:rPr lang="en-US" dirty="0"/>
              <a:t>Norepinephrine</a:t>
            </a:r>
          </a:p>
        </p:txBody>
      </p:sp>
      <p:graphicFrame>
        <p:nvGraphicFramePr>
          <p:cNvPr id="4" name="Table 3">
            <a:extLst>
              <a:ext uri="{FF2B5EF4-FFF2-40B4-BE49-F238E27FC236}">
                <a16:creationId xmlns:a16="http://schemas.microsoft.com/office/drawing/2014/main" id="{8B04D366-F659-44EE-AAAC-55BFC5DB9F8D}"/>
              </a:ext>
            </a:extLst>
          </p:cNvPr>
          <p:cNvGraphicFramePr>
            <a:graphicFrameLocks noGrp="1"/>
          </p:cNvGraphicFramePr>
          <p:nvPr/>
        </p:nvGraphicFramePr>
        <p:xfrm>
          <a:off x="790004" y="1191312"/>
          <a:ext cx="10886576" cy="5486400"/>
        </p:xfrm>
        <a:graphic>
          <a:graphicData uri="http://schemas.openxmlformats.org/drawingml/2006/table">
            <a:tbl>
              <a:tblPr firstRow="1" firstCol="1" bandRow="1">
                <a:tableStyleId>{073A0DAA-6AF3-43AB-8588-CEC1D06C72B9}</a:tableStyleId>
              </a:tblPr>
              <a:tblGrid>
                <a:gridCol w="3242686">
                  <a:extLst>
                    <a:ext uri="{9D8B030D-6E8A-4147-A177-3AD203B41FA5}">
                      <a16:colId xmlns:a16="http://schemas.microsoft.com/office/drawing/2014/main" val="3383465184"/>
                    </a:ext>
                  </a:extLst>
                </a:gridCol>
                <a:gridCol w="7643890">
                  <a:extLst>
                    <a:ext uri="{9D8B030D-6E8A-4147-A177-3AD203B41FA5}">
                      <a16:colId xmlns:a16="http://schemas.microsoft.com/office/drawing/2014/main" val="795656411"/>
                    </a:ext>
                  </a:extLst>
                </a:gridCol>
              </a:tblGrid>
              <a:tr h="0">
                <a:tc gridSpan="2">
                  <a:txBody>
                    <a:bodyPr/>
                    <a:lstStyle/>
                    <a:p>
                      <a:pPr marL="0" marR="0">
                        <a:spcBef>
                          <a:spcPts val="0"/>
                        </a:spcBef>
                        <a:spcAft>
                          <a:spcPts val="0"/>
                        </a:spcAft>
                      </a:pPr>
                      <a:r>
                        <a:rPr lang="en-US" sz="2400" dirty="0">
                          <a:effectLst/>
                        </a:rPr>
                        <a:t>Box. Norepinephrine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4123174588"/>
                  </a:ext>
                </a:extLst>
              </a:tr>
              <a:tr h="0">
                <a:tc>
                  <a:txBody>
                    <a:bodyPr/>
                    <a:lstStyle/>
                    <a:p>
                      <a:pPr marL="0" marR="0">
                        <a:spcBef>
                          <a:spcPts val="0"/>
                        </a:spcBef>
                        <a:spcAft>
                          <a:spcPts val="0"/>
                        </a:spcAft>
                      </a:pPr>
                      <a:r>
                        <a:rPr lang="en-US" sz="2400">
                          <a:effectLst/>
                        </a:rPr>
                        <a:t>Indication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solidFill>
                            <a:srgbClr val="FF0000"/>
                          </a:solidFill>
                          <a:effectLst/>
                        </a:rPr>
                        <a:t>Hypotension without decreased cardiac function, hypoxemia</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4505632"/>
                  </a:ext>
                </a:extLst>
              </a:tr>
              <a:tr h="0">
                <a:tc>
                  <a:txBody>
                    <a:bodyPr/>
                    <a:lstStyle/>
                    <a:p>
                      <a:pPr marL="0" marR="0">
                        <a:spcBef>
                          <a:spcPts val="0"/>
                        </a:spcBef>
                        <a:spcAft>
                          <a:spcPts val="0"/>
                        </a:spcAft>
                      </a:pPr>
                      <a:r>
                        <a:rPr lang="en-US" sz="2400">
                          <a:effectLst/>
                        </a:rPr>
                        <a:t>Dose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0.05 to 0.5 mcg/kg/min – occasionally may need up to 1 mcg/kg/min in PPHN with severe hypotension</a:t>
                      </a:r>
                      <a:r>
                        <a:rPr lang="en-US" sz="2400" baseline="30000">
                          <a:effectLst/>
                        </a:rPr>
                        <a:t>22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34813541"/>
                  </a:ext>
                </a:extLst>
              </a:tr>
              <a:tr h="0">
                <a:tc>
                  <a:txBody>
                    <a:bodyPr/>
                    <a:lstStyle/>
                    <a:p>
                      <a:pPr marL="0" marR="0">
                        <a:spcBef>
                          <a:spcPts val="0"/>
                        </a:spcBef>
                        <a:spcAft>
                          <a:spcPts val="0"/>
                        </a:spcAft>
                      </a:pPr>
                      <a:r>
                        <a:rPr lang="en-US" sz="2400">
                          <a:effectLst/>
                        </a:rPr>
                        <a:t>Monitoring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Pulse oximetry, blood gases, lactic acid, blood pressure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3536042"/>
                  </a:ext>
                </a:extLst>
              </a:tr>
              <a:tr h="0">
                <a:tc>
                  <a:txBody>
                    <a:bodyPr/>
                    <a:lstStyle/>
                    <a:p>
                      <a:pPr marL="0" marR="0">
                        <a:spcBef>
                          <a:spcPts val="0"/>
                        </a:spcBef>
                        <a:spcAft>
                          <a:spcPts val="0"/>
                        </a:spcAft>
                      </a:pPr>
                      <a:r>
                        <a:rPr lang="en-US" sz="2400">
                          <a:effectLst/>
                        </a:rPr>
                        <a:t>Precautions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Increased systemic vasoconstriction may decrease mesenteric perfusion and tolerance/safety of feeding</a:t>
                      </a:r>
                    </a:p>
                    <a:p>
                      <a:pPr marL="0" marR="0">
                        <a:spcBef>
                          <a:spcPts val="0"/>
                        </a:spcBef>
                        <a:spcAft>
                          <a:spcPts val="0"/>
                        </a:spcAft>
                      </a:pPr>
                      <a:r>
                        <a:rPr lang="en-US" sz="2400">
                          <a:effectLst/>
                        </a:rPr>
                        <a:t>Watch for extravasation – (extravasation will need therapy with Phentolamine)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8633176"/>
                  </a:ext>
                </a:extLst>
              </a:tr>
              <a:tr h="0">
                <a:tc>
                  <a:txBody>
                    <a:bodyPr/>
                    <a:lstStyle/>
                    <a:p>
                      <a:pPr marL="0" marR="0">
                        <a:spcBef>
                          <a:spcPts val="0"/>
                        </a:spcBef>
                        <a:spcAft>
                          <a:spcPts val="0"/>
                        </a:spcAft>
                      </a:pPr>
                      <a:r>
                        <a:rPr lang="en-US" sz="2400">
                          <a:effectLst/>
                        </a:rPr>
                        <a:t>Contraindications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b="1" dirty="0">
                          <a:solidFill>
                            <a:srgbClr val="FF0000"/>
                          </a:solidFill>
                          <a:effectLst/>
                        </a:rPr>
                        <a:t>Significant cardiac dysfunction unless using with an inotropic agent as well</a:t>
                      </a:r>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9407873"/>
                  </a:ext>
                </a:extLst>
              </a:tr>
              <a:tr h="0">
                <a:tc>
                  <a:txBody>
                    <a:bodyPr/>
                    <a:lstStyle/>
                    <a:p>
                      <a:pPr marL="0" marR="0">
                        <a:spcBef>
                          <a:spcPts val="0"/>
                        </a:spcBef>
                        <a:spcAft>
                          <a:spcPts val="0"/>
                        </a:spcAft>
                      </a:pPr>
                      <a:r>
                        <a:rPr lang="en-US" sz="2400">
                          <a:effectLst/>
                        </a:rPr>
                        <a:t>Class of Recommendation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Class IIa – Weight of evidence/opinion is in favor of usefulness/efficacy. Should be considered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61619689"/>
                  </a:ext>
                </a:extLst>
              </a:tr>
              <a:tr h="0">
                <a:tc>
                  <a:txBody>
                    <a:bodyPr/>
                    <a:lstStyle/>
                    <a:p>
                      <a:pPr marL="0" marR="0">
                        <a:spcBef>
                          <a:spcPts val="0"/>
                        </a:spcBef>
                        <a:spcAft>
                          <a:spcPts val="0"/>
                        </a:spcAft>
                      </a:pPr>
                      <a:r>
                        <a:rPr lang="en-US" sz="2400">
                          <a:effectLst/>
                        </a:rPr>
                        <a:t>Level of Evidence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C – Consensus of opinion of the experts and/or small studies, retrospective studies, registries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6190065"/>
                  </a:ext>
                </a:extLst>
              </a:tr>
            </a:tbl>
          </a:graphicData>
        </a:graphic>
      </p:graphicFrame>
    </p:spTree>
    <p:extLst>
      <p:ext uri="{BB962C8B-B14F-4D97-AF65-F5344CB8AC3E}">
        <p14:creationId xmlns:p14="http://schemas.microsoft.com/office/powerpoint/2010/main" val="16110439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E71E2-2165-4630-AB80-7C106E0710DF}"/>
              </a:ext>
            </a:extLst>
          </p:cNvPr>
          <p:cNvSpPr>
            <a:spLocks noGrp="1"/>
          </p:cNvSpPr>
          <p:nvPr>
            <p:ph type="title"/>
          </p:nvPr>
        </p:nvSpPr>
        <p:spPr/>
        <p:txBody>
          <a:bodyPr/>
          <a:lstStyle/>
          <a:p>
            <a:r>
              <a:rPr lang="en-US" dirty="0"/>
              <a:t>Vasopressin</a:t>
            </a:r>
          </a:p>
        </p:txBody>
      </p:sp>
      <p:graphicFrame>
        <p:nvGraphicFramePr>
          <p:cNvPr id="4" name="Table 3">
            <a:extLst>
              <a:ext uri="{FF2B5EF4-FFF2-40B4-BE49-F238E27FC236}">
                <a16:creationId xmlns:a16="http://schemas.microsoft.com/office/drawing/2014/main" id="{78274ED5-A198-4F65-BE59-358C56476302}"/>
              </a:ext>
            </a:extLst>
          </p:cNvPr>
          <p:cNvGraphicFramePr>
            <a:graphicFrameLocks noGrp="1"/>
          </p:cNvGraphicFramePr>
          <p:nvPr/>
        </p:nvGraphicFramePr>
        <p:xfrm>
          <a:off x="160106" y="783743"/>
          <a:ext cx="11871788" cy="6128204"/>
        </p:xfrm>
        <a:graphic>
          <a:graphicData uri="http://schemas.openxmlformats.org/drawingml/2006/table">
            <a:tbl>
              <a:tblPr firstRow="1" firstCol="1" bandRow="1">
                <a:tableStyleId>{073A0DAA-6AF3-43AB-8588-CEC1D06C72B9}</a:tableStyleId>
              </a:tblPr>
              <a:tblGrid>
                <a:gridCol w="3550114">
                  <a:extLst>
                    <a:ext uri="{9D8B030D-6E8A-4147-A177-3AD203B41FA5}">
                      <a16:colId xmlns:a16="http://schemas.microsoft.com/office/drawing/2014/main" val="2867194112"/>
                    </a:ext>
                  </a:extLst>
                </a:gridCol>
                <a:gridCol w="8321674">
                  <a:extLst>
                    <a:ext uri="{9D8B030D-6E8A-4147-A177-3AD203B41FA5}">
                      <a16:colId xmlns:a16="http://schemas.microsoft.com/office/drawing/2014/main" val="1468747021"/>
                    </a:ext>
                  </a:extLst>
                </a:gridCol>
              </a:tblGrid>
              <a:tr h="439563">
                <a:tc gridSpan="2">
                  <a:txBody>
                    <a:bodyPr/>
                    <a:lstStyle/>
                    <a:p>
                      <a:pPr marL="0" marR="0">
                        <a:spcBef>
                          <a:spcPts val="0"/>
                        </a:spcBef>
                        <a:spcAft>
                          <a:spcPts val="0"/>
                        </a:spcAft>
                      </a:pPr>
                      <a:r>
                        <a:rPr lang="en-US" sz="2800">
                          <a:effectLst/>
                        </a:rPr>
                        <a:t>Box 7. Vasopressin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517637818"/>
                  </a:ext>
                </a:extLst>
              </a:tr>
              <a:tr h="879128">
                <a:tc>
                  <a:txBody>
                    <a:bodyPr/>
                    <a:lstStyle/>
                    <a:p>
                      <a:pPr marL="0" marR="0">
                        <a:spcBef>
                          <a:spcPts val="0"/>
                        </a:spcBef>
                        <a:spcAft>
                          <a:spcPts val="0"/>
                        </a:spcAft>
                      </a:pPr>
                      <a:r>
                        <a:rPr lang="en-US" sz="2800">
                          <a:effectLst/>
                        </a:rPr>
                        <a:t>Indication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a:effectLst/>
                        </a:rPr>
                        <a:t>Refractory pulmonary hypertension and systemic hypotension, however no literature in earlier use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54100992"/>
                  </a:ext>
                </a:extLst>
              </a:tr>
              <a:tr h="439563">
                <a:tc>
                  <a:txBody>
                    <a:bodyPr/>
                    <a:lstStyle/>
                    <a:p>
                      <a:pPr marL="0" marR="0">
                        <a:spcBef>
                          <a:spcPts val="0"/>
                        </a:spcBef>
                        <a:spcAft>
                          <a:spcPts val="0"/>
                        </a:spcAft>
                      </a:pPr>
                      <a:r>
                        <a:rPr lang="en-US" sz="2800">
                          <a:effectLst/>
                        </a:rPr>
                        <a:t>Dose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a:effectLst/>
                        </a:rPr>
                        <a:t>0.1 to 2 milliunits (mU)/kg/min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8840650"/>
                  </a:ext>
                </a:extLst>
              </a:tr>
              <a:tr h="439563">
                <a:tc>
                  <a:txBody>
                    <a:bodyPr/>
                    <a:lstStyle/>
                    <a:p>
                      <a:pPr marL="0" marR="0">
                        <a:spcBef>
                          <a:spcPts val="0"/>
                        </a:spcBef>
                        <a:spcAft>
                          <a:spcPts val="0"/>
                        </a:spcAft>
                      </a:pPr>
                      <a:r>
                        <a:rPr lang="en-US" sz="2800">
                          <a:effectLst/>
                        </a:rPr>
                        <a:t>Monitoring</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a:effectLst/>
                        </a:rPr>
                        <a:t>Pulse oximetry, blood gases, lactic acid, blood pressure, sodium</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3529812"/>
                  </a:ext>
                </a:extLst>
              </a:tr>
              <a:tr h="1318691">
                <a:tc>
                  <a:txBody>
                    <a:bodyPr/>
                    <a:lstStyle/>
                    <a:p>
                      <a:pPr marL="0" marR="0">
                        <a:spcBef>
                          <a:spcPts val="0"/>
                        </a:spcBef>
                        <a:spcAft>
                          <a:spcPts val="0"/>
                        </a:spcAft>
                      </a:pPr>
                      <a:r>
                        <a:rPr lang="en-US" sz="2800">
                          <a:effectLst/>
                        </a:rPr>
                        <a:t>Precautions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a:solidFill>
                            <a:srgbClr val="FF0000"/>
                          </a:solidFill>
                          <a:effectLst/>
                        </a:rPr>
                        <a:t>Hyponatremia</a:t>
                      </a:r>
                      <a:r>
                        <a:rPr lang="en-US" sz="2800" dirty="0">
                          <a:effectLst/>
                        </a:rPr>
                        <a:t>, systemic vasoconstriction may affect </a:t>
                      </a:r>
                      <a:r>
                        <a:rPr lang="en-US" sz="2800" dirty="0">
                          <a:solidFill>
                            <a:srgbClr val="FF0000"/>
                          </a:solidFill>
                          <a:effectLst/>
                        </a:rPr>
                        <a:t>mesenteric perfusion and tolerance/safety of feeding</a:t>
                      </a:r>
                      <a:r>
                        <a:rPr lang="en-US" sz="2800" dirty="0">
                          <a:effectLst/>
                        </a:rPr>
                        <a:t> and may be deleterious in the setting of LV dysfunction.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62298600"/>
                  </a:ext>
                </a:extLst>
              </a:tr>
              <a:tr h="439563">
                <a:tc>
                  <a:txBody>
                    <a:bodyPr/>
                    <a:lstStyle/>
                    <a:p>
                      <a:pPr marL="0" marR="0">
                        <a:spcBef>
                          <a:spcPts val="0"/>
                        </a:spcBef>
                        <a:spcAft>
                          <a:spcPts val="0"/>
                        </a:spcAft>
                      </a:pPr>
                      <a:r>
                        <a:rPr lang="en-US" sz="2800">
                          <a:effectLst/>
                        </a:rPr>
                        <a:t>Contraindications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a:effectLst/>
                        </a:rPr>
                        <a:t>Hyponatremia</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4926437"/>
                  </a:ext>
                </a:extLst>
              </a:tr>
              <a:tr h="879128">
                <a:tc>
                  <a:txBody>
                    <a:bodyPr/>
                    <a:lstStyle/>
                    <a:p>
                      <a:pPr marL="0" marR="0">
                        <a:spcBef>
                          <a:spcPts val="0"/>
                        </a:spcBef>
                        <a:spcAft>
                          <a:spcPts val="0"/>
                        </a:spcAft>
                      </a:pPr>
                      <a:r>
                        <a:rPr lang="en-US" sz="2800">
                          <a:effectLst/>
                        </a:rPr>
                        <a:t>Class of Recommendation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a:effectLst/>
                        </a:rPr>
                        <a:t>Class IIb – Usefulness/efficacy is less well established by evidence/opinion. May be considered</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5326796"/>
                  </a:ext>
                </a:extLst>
              </a:tr>
              <a:tr h="879128">
                <a:tc>
                  <a:txBody>
                    <a:bodyPr/>
                    <a:lstStyle/>
                    <a:p>
                      <a:pPr marL="0" marR="0">
                        <a:spcBef>
                          <a:spcPts val="0"/>
                        </a:spcBef>
                        <a:spcAft>
                          <a:spcPts val="0"/>
                        </a:spcAft>
                      </a:pPr>
                      <a:r>
                        <a:rPr lang="en-US" sz="2800">
                          <a:effectLst/>
                        </a:rPr>
                        <a:t>Level of Evidence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800" dirty="0">
                          <a:effectLst/>
                        </a:rPr>
                        <a:t>C – Consensus of opinion of the experts and/or small studies, retrospective studies, registries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9371821"/>
                  </a:ext>
                </a:extLst>
              </a:tr>
            </a:tbl>
          </a:graphicData>
        </a:graphic>
      </p:graphicFrame>
    </p:spTree>
    <p:extLst>
      <p:ext uri="{BB962C8B-B14F-4D97-AF65-F5344CB8AC3E}">
        <p14:creationId xmlns:p14="http://schemas.microsoft.com/office/powerpoint/2010/main" val="4242524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1C68AE-92DA-46EB-AE10-94F67B04373E}"/>
              </a:ext>
            </a:extLst>
          </p:cNvPr>
          <p:cNvPicPr>
            <a:picLocks noChangeAspect="1"/>
          </p:cNvPicPr>
          <p:nvPr/>
        </p:nvPicPr>
        <p:blipFill rotWithShape="1">
          <a:blip r:embed="rId3"/>
          <a:srcRect t="35930"/>
          <a:stretch/>
        </p:blipFill>
        <p:spPr>
          <a:xfrm>
            <a:off x="-1" y="1"/>
            <a:ext cx="9335388" cy="5853393"/>
          </a:xfrm>
          <a:prstGeom prst="rect">
            <a:avLst/>
          </a:prstGeom>
        </p:spPr>
      </p:pic>
      <p:sp>
        <p:nvSpPr>
          <p:cNvPr id="29698" name="Title 1">
            <a:extLst>
              <a:ext uri="{FF2B5EF4-FFF2-40B4-BE49-F238E27FC236}">
                <a16:creationId xmlns:a16="http://schemas.microsoft.com/office/drawing/2014/main" id="{6CBCEC84-2249-44FA-B3C0-7769DC2ACC14}"/>
              </a:ext>
            </a:extLst>
          </p:cNvPr>
          <p:cNvSpPr>
            <a:spLocks noGrp="1"/>
          </p:cNvSpPr>
          <p:nvPr>
            <p:ph type="title"/>
          </p:nvPr>
        </p:nvSpPr>
        <p:spPr>
          <a:xfrm>
            <a:off x="7006861" y="5067300"/>
            <a:ext cx="4968949" cy="1577988"/>
          </a:xfrm>
          <a:solidFill>
            <a:srgbClr val="C00000"/>
          </a:solidFill>
        </p:spPr>
        <p:txBody>
          <a:bodyPr/>
          <a:lstStyle/>
          <a:p>
            <a:r>
              <a:rPr lang="en-US" altLang="en-US" dirty="0"/>
              <a:t>Intact</a:t>
            </a:r>
            <a:r>
              <a:rPr lang="en-US" altLang="en-US" dirty="0">
                <a:solidFill>
                  <a:schemeClr val="bg1"/>
                </a:solidFill>
              </a:rPr>
              <a:t> cord milking?</a:t>
            </a:r>
          </a:p>
        </p:txBody>
      </p:sp>
      <p:pic>
        <p:nvPicPr>
          <p:cNvPr id="11" name="Picture 10">
            <a:extLst>
              <a:ext uri="{FF2B5EF4-FFF2-40B4-BE49-F238E27FC236}">
                <a16:creationId xmlns:a16="http://schemas.microsoft.com/office/drawing/2014/main" id="{E4C8074B-CF5F-4F1F-945A-51947E1DCE5D}"/>
              </a:ext>
            </a:extLst>
          </p:cNvPr>
          <p:cNvPicPr>
            <a:picLocks noChangeAspect="1"/>
          </p:cNvPicPr>
          <p:nvPr/>
        </p:nvPicPr>
        <p:blipFill rotWithShape="1">
          <a:blip r:embed="rId4"/>
          <a:srcRect t="37519" r="50000" b="21653"/>
          <a:stretch/>
        </p:blipFill>
        <p:spPr>
          <a:xfrm>
            <a:off x="-155950" y="-1"/>
            <a:ext cx="4844547" cy="3871287"/>
          </a:xfrm>
          <a:prstGeom prst="rect">
            <a:avLst/>
          </a:prstGeom>
        </p:spPr>
      </p:pic>
      <p:pic>
        <p:nvPicPr>
          <p:cNvPr id="6" name="Picture 5">
            <a:extLst>
              <a:ext uri="{FF2B5EF4-FFF2-40B4-BE49-F238E27FC236}">
                <a16:creationId xmlns:a16="http://schemas.microsoft.com/office/drawing/2014/main" id="{60A89250-8265-4409-BEEC-EBE35802325C}"/>
              </a:ext>
            </a:extLst>
          </p:cNvPr>
          <p:cNvPicPr>
            <a:picLocks noChangeAspect="1"/>
          </p:cNvPicPr>
          <p:nvPr/>
        </p:nvPicPr>
        <p:blipFill>
          <a:blip r:embed="rId5"/>
          <a:stretch>
            <a:fillRect/>
          </a:stretch>
        </p:blipFill>
        <p:spPr>
          <a:xfrm rot="155645">
            <a:off x="1708821" y="-154914"/>
            <a:ext cx="2685979" cy="24173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3.61111E-6 -3.7037E-6 L 0.25 0.25 " pathEditMode="relative" rAng="0" ptsTypes="AA">
                                      <p:cBhvr>
                                        <p:cTn id="6" dur="2000" fill="hold"/>
                                        <p:tgtEl>
                                          <p:spTgt spid="6"/>
                                        </p:tgtEl>
                                        <p:attrNameLst>
                                          <p:attrName>ppt_x</p:attrName>
                                          <p:attrName>ppt_y</p:attrName>
                                        </p:attrNameLst>
                                      </p:cBhvr>
                                      <p:rCtr x="12500" y="12500"/>
                                    </p:animMotion>
                                  </p:childTnLst>
                                </p:cTn>
                              </p:par>
                              <p:par>
                                <p:cTn id="7" presetID="22" presetClass="entr" presetSubtype="1"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up)">
                                      <p:cBhvr>
                                        <p:cTn id="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28"/>
            <a:ext cx="12192000" cy="1029988"/>
          </a:xfrm>
        </p:spPr>
        <p:txBody>
          <a:bodyPr>
            <a:normAutofit/>
          </a:bodyPr>
          <a:lstStyle/>
          <a:p>
            <a:r>
              <a:rPr lang="en-US" dirty="0"/>
              <a:t>Hydrocortisone ?</a:t>
            </a:r>
          </a:p>
        </p:txBody>
      </p:sp>
      <p:pic>
        <p:nvPicPr>
          <p:cNvPr id="4" name="Picture 3"/>
          <p:cNvPicPr>
            <a:picLocks noChangeAspect="1"/>
          </p:cNvPicPr>
          <p:nvPr/>
        </p:nvPicPr>
        <p:blipFill rotWithShape="1">
          <a:blip r:embed="rId2"/>
          <a:srcRect l="56620" b="15893"/>
          <a:stretch/>
        </p:blipFill>
        <p:spPr>
          <a:xfrm>
            <a:off x="2748901" y="1031077"/>
            <a:ext cx="3960527" cy="4182707"/>
          </a:xfrm>
          <a:prstGeom prst="rect">
            <a:avLst/>
          </a:prstGeom>
        </p:spPr>
      </p:pic>
      <p:sp>
        <p:nvSpPr>
          <p:cNvPr id="3" name="TextBox 2">
            <a:extLst>
              <a:ext uri="{FF2B5EF4-FFF2-40B4-BE49-F238E27FC236}">
                <a16:creationId xmlns:a16="http://schemas.microsoft.com/office/drawing/2014/main" id="{7291B4D0-70AF-41A7-9D91-36E87637E1AA}"/>
              </a:ext>
            </a:extLst>
          </p:cNvPr>
          <p:cNvSpPr txBox="1"/>
          <p:nvPr/>
        </p:nvSpPr>
        <p:spPr>
          <a:xfrm>
            <a:off x="6709428" y="1698567"/>
            <a:ext cx="2041457" cy="369332"/>
          </a:xfrm>
          <a:prstGeom prst="rect">
            <a:avLst/>
          </a:prstGeom>
          <a:noFill/>
        </p:spPr>
        <p:txBody>
          <a:bodyPr wrap="square" rtlCol="0">
            <a:spAutoFit/>
          </a:bodyPr>
          <a:lstStyle/>
          <a:p>
            <a:r>
              <a:rPr lang="en-US" dirty="0"/>
              <a:t>Norepinephrine</a:t>
            </a:r>
          </a:p>
        </p:txBody>
      </p:sp>
      <p:cxnSp>
        <p:nvCxnSpPr>
          <p:cNvPr id="7" name="Straight Arrow Connector 6">
            <a:extLst>
              <a:ext uri="{FF2B5EF4-FFF2-40B4-BE49-F238E27FC236}">
                <a16:creationId xmlns:a16="http://schemas.microsoft.com/office/drawing/2014/main" id="{EB88A524-5E9B-43FC-A74E-00B118E5DB1A}"/>
              </a:ext>
            </a:extLst>
          </p:cNvPr>
          <p:cNvCxnSpPr/>
          <p:nvPr/>
        </p:nvCxnSpPr>
        <p:spPr>
          <a:xfrm flipH="1">
            <a:off x="5999491" y="2067899"/>
            <a:ext cx="800810" cy="9823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26D46D1-E377-41B7-9F6A-D23E821305C9}"/>
              </a:ext>
            </a:extLst>
          </p:cNvPr>
          <p:cNvSpPr txBox="1"/>
          <p:nvPr/>
        </p:nvSpPr>
        <p:spPr>
          <a:xfrm>
            <a:off x="6709428" y="3638161"/>
            <a:ext cx="1885596" cy="646331"/>
          </a:xfrm>
          <a:prstGeom prst="rect">
            <a:avLst/>
          </a:prstGeom>
          <a:noFill/>
        </p:spPr>
        <p:txBody>
          <a:bodyPr wrap="square" rtlCol="0">
            <a:spAutoFit/>
          </a:bodyPr>
          <a:lstStyle/>
          <a:p>
            <a:r>
              <a:rPr lang="en-US" dirty="0"/>
              <a:t>Glucocorticoid activity</a:t>
            </a:r>
          </a:p>
        </p:txBody>
      </p:sp>
      <p:cxnSp>
        <p:nvCxnSpPr>
          <p:cNvPr id="10" name="Straight Arrow Connector 9">
            <a:extLst>
              <a:ext uri="{FF2B5EF4-FFF2-40B4-BE49-F238E27FC236}">
                <a16:creationId xmlns:a16="http://schemas.microsoft.com/office/drawing/2014/main" id="{2FDDF9BE-E194-4D71-8901-E0CFB33AF5D8}"/>
              </a:ext>
            </a:extLst>
          </p:cNvPr>
          <p:cNvCxnSpPr/>
          <p:nvPr/>
        </p:nvCxnSpPr>
        <p:spPr>
          <a:xfrm flipH="1">
            <a:off x="6084683" y="3896535"/>
            <a:ext cx="62474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F14DC43-43E7-47C1-BE06-235CB37B557A}"/>
              </a:ext>
            </a:extLst>
          </p:cNvPr>
          <p:cNvPicPr>
            <a:picLocks noChangeAspect="1"/>
          </p:cNvPicPr>
          <p:nvPr/>
        </p:nvPicPr>
        <p:blipFill>
          <a:blip r:embed="rId3"/>
          <a:stretch>
            <a:fillRect/>
          </a:stretch>
        </p:blipFill>
        <p:spPr>
          <a:xfrm rot="10800000">
            <a:off x="10975348" y="1329608"/>
            <a:ext cx="972956" cy="2554750"/>
          </a:xfrm>
          <a:prstGeom prst="rect">
            <a:avLst/>
          </a:prstGeom>
        </p:spPr>
      </p:pic>
      <p:pic>
        <p:nvPicPr>
          <p:cNvPr id="11" name="Picture 10">
            <a:extLst>
              <a:ext uri="{FF2B5EF4-FFF2-40B4-BE49-F238E27FC236}">
                <a16:creationId xmlns:a16="http://schemas.microsoft.com/office/drawing/2014/main" id="{4B536EE2-3449-42F6-909C-BA2FA0A7F685}"/>
              </a:ext>
            </a:extLst>
          </p:cNvPr>
          <p:cNvPicPr>
            <a:picLocks noChangeAspect="1"/>
          </p:cNvPicPr>
          <p:nvPr/>
        </p:nvPicPr>
        <p:blipFill>
          <a:blip r:embed="rId4"/>
          <a:stretch>
            <a:fillRect/>
          </a:stretch>
        </p:blipFill>
        <p:spPr>
          <a:xfrm>
            <a:off x="7730156" y="4961891"/>
            <a:ext cx="4015486" cy="1086623"/>
          </a:xfrm>
          <a:prstGeom prst="rect">
            <a:avLst/>
          </a:prstGeom>
        </p:spPr>
      </p:pic>
      <p:sp>
        <p:nvSpPr>
          <p:cNvPr id="12" name="TextBox 11">
            <a:extLst>
              <a:ext uri="{FF2B5EF4-FFF2-40B4-BE49-F238E27FC236}">
                <a16:creationId xmlns:a16="http://schemas.microsoft.com/office/drawing/2014/main" id="{E3210026-4B6D-4293-A912-FD2D1EB43838}"/>
              </a:ext>
            </a:extLst>
          </p:cNvPr>
          <p:cNvSpPr txBox="1"/>
          <p:nvPr/>
        </p:nvSpPr>
        <p:spPr>
          <a:xfrm>
            <a:off x="9807512" y="1635764"/>
            <a:ext cx="1371600" cy="923330"/>
          </a:xfrm>
          <a:prstGeom prst="rect">
            <a:avLst/>
          </a:prstGeom>
          <a:noFill/>
        </p:spPr>
        <p:txBody>
          <a:bodyPr wrap="square" rtlCol="0">
            <a:spAutoFit/>
          </a:bodyPr>
          <a:lstStyle/>
          <a:p>
            <a:r>
              <a:rPr lang="en-US" dirty="0"/>
              <a:t>Placenta – source of CRH</a:t>
            </a:r>
          </a:p>
        </p:txBody>
      </p:sp>
      <p:cxnSp>
        <p:nvCxnSpPr>
          <p:cNvPr id="14" name="Connector: Curved 13">
            <a:extLst>
              <a:ext uri="{FF2B5EF4-FFF2-40B4-BE49-F238E27FC236}">
                <a16:creationId xmlns:a16="http://schemas.microsoft.com/office/drawing/2014/main" id="{F12DE31E-4A81-449F-8BFC-9FAB3F8DA382}"/>
              </a:ext>
            </a:extLst>
          </p:cNvPr>
          <p:cNvCxnSpPr>
            <a:cxnSpLocks/>
            <a:stCxn id="9" idx="0"/>
            <a:endCxn id="19" idx="2"/>
          </p:cNvCxnSpPr>
          <p:nvPr/>
        </p:nvCxnSpPr>
        <p:spPr>
          <a:xfrm rot="5400000" flipH="1">
            <a:off x="9646793" y="2069326"/>
            <a:ext cx="1371233" cy="2258832"/>
          </a:xfrm>
          <a:prstGeom prst="curvedConnector4">
            <a:avLst>
              <a:gd name="adj1" fmla="val -16671"/>
              <a:gd name="adj2" fmla="val 59463"/>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8CC0305-8BBF-4DC6-874B-FD450680D50B}"/>
              </a:ext>
            </a:extLst>
          </p:cNvPr>
          <p:cNvPicPr>
            <a:picLocks noChangeAspect="1"/>
          </p:cNvPicPr>
          <p:nvPr/>
        </p:nvPicPr>
        <p:blipFill>
          <a:blip r:embed="rId5"/>
          <a:stretch>
            <a:fillRect/>
          </a:stretch>
        </p:blipFill>
        <p:spPr>
          <a:xfrm rot="3746305">
            <a:off x="9886472" y="3198047"/>
            <a:ext cx="1548879" cy="843096"/>
          </a:xfrm>
          <a:prstGeom prst="rect">
            <a:avLst/>
          </a:prstGeom>
        </p:spPr>
      </p:pic>
      <p:sp>
        <p:nvSpPr>
          <p:cNvPr id="16" name="TextBox 15">
            <a:extLst>
              <a:ext uri="{FF2B5EF4-FFF2-40B4-BE49-F238E27FC236}">
                <a16:creationId xmlns:a16="http://schemas.microsoft.com/office/drawing/2014/main" id="{5DFE5FF5-6AD6-4440-9D45-8D04AB93E2A7}"/>
              </a:ext>
            </a:extLst>
          </p:cNvPr>
          <p:cNvSpPr txBox="1"/>
          <p:nvPr/>
        </p:nvSpPr>
        <p:spPr>
          <a:xfrm>
            <a:off x="6498595" y="4534616"/>
            <a:ext cx="3025074" cy="369332"/>
          </a:xfrm>
          <a:prstGeom prst="rect">
            <a:avLst/>
          </a:prstGeom>
          <a:solidFill>
            <a:schemeClr val="bg1">
              <a:lumMod val="50000"/>
            </a:schemeClr>
          </a:solidFill>
        </p:spPr>
        <p:txBody>
          <a:bodyPr wrap="square" rtlCol="0">
            <a:spAutoFit/>
          </a:bodyPr>
          <a:lstStyle/>
          <a:p>
            <a:r>
              <a:rPr lang="en-US" b="1" dirty="0">
                <a:solidFill>
                  <a:schemeClr val="bg1"/>
                </a:solidFill>
              </a:rPr>
              <a:t>Relative adrenal insufficiency</a:t>
            </a:r>
          </a:p>
        </p:txBody>
      </p:sp>
      <p:pic>
        <p:nvPicPr>
          <p:cNvPr id="18" name="Picture 17">
            <a:extLst>
              <a:ext uri="{FF2B5EF4-FFF2-40B4-BE49-F238E27FC236}">
                <a16:creationId xmlns:a16="http://schemas.microsoft.com/office/drawing/2014/main" id="{05AB38EE-9868-4312-B889-B3276DFFC866}"/>
              </a:ext>
            </a:extLst>
          </p:cNvPr>
          <p:cNvPicPr>
            <a:picLocks noChangeAspect="1"/>
          </p:cNvPicPr>
          <p:nvPr/>
        </p:nvPicPr>
        <p:blipFill>
          <a:blip r:embed="rId6"/>
          <a:stretch>
            <a:fillRect/>
          </a:stretch>
        </p:blipFill>
        <p:spPr>
          <a:xfrm>
            <a:off x="8529437" y="2521246"/>
            <a:ext cx="1046987" cy="1895418"/>
          </a:xfrm>
          <a:prstGeom prst="rect">
            <a:avLst/>
          </a:prstGeom>
        </p:spPr>
      </p:pic>
      <p:sp>
        <p:nvSpPr>
          <p:cNvPr id="19" name="Freeform: Shape 18">
            <a:extLst>
              <a:ext uri="{FF2B5EF4-FFF2-40B4-BE49-F238E27FC236}">
                <a16:creationId xmlns:a16="http://schemas.microsoft.com/office/drawing/2014/main" id="{5F6C7BC6-F73D-45D3-822D-EF9723F4F5B7}"/>
              </a:ext>
            </a:extLst>
          </p:cNvPr>
          <p:cNvSpPr/>
          <p:nvPr/>
        </p:nvSpPr>
        <p:spPr>
          <a:xfrm>
            <a:off x="8388883" y="2401037"/>
            <a:ext cx="873104" cy="638248"/>
          </a:xfrm>
          <a:custGeom>
            <a:avLst/>
            <a:gdLst>
              <a:gd name="connsiteX0" fmla="*/ 873104 w 873104"/>
              <a:gd name="connsiteY0" fmla="*/ 159283 h 638248"/>
              <a:gd name="connsiteX1" fmla="*/ 873104 w 873104"/>
              <a:gd name="connsiteY1" fmla="*/ 159283 h 638248"/>
              <a:gd name="connsiteX2" fmla="*/ 814111 w 873104"/>
              <a:gd name="connsiteY2" fmla="*/ 112088 h 638248"/>
              <a:gd name="connsiteX3" fmla="*/ 772815 w 873104"/>
              <a:gd name="connsiteY3" fmla="*/ 94390 h 638248"/>
              <a:gd name="connsiteX4" fmla="*/ 749218 w 873104"/>
              <a:gd name="connsiteY4" fmla="*/ 82591 h 638248"/>
              <a:gd name="connsiteX5" fmla="*/ 719721 w 873104"/>
              <a:gd name="connsiteY5" fmla="*/ 70793 h 638248"/>
              <a:gd name="connsiteX6" fmla="*/ 707922 w 873104"/>
              <a:gd name="connsiteY6" fmla="*/ 53095 h 638248"/>
              <a:gd name="connsiteX7" fmla="*/ 666627 w 873104"/>
              <a:gd name="connsiteY7" fmla="*/ 41296 h 638248"/>
              <a:gd name="connsiteX8" fmla="*/ 607633 w 873104"/>
              <a:gd name="connsiteY8" fmla="*/ 23598 h 638248"/>
              <a:gd name="connsiteX9" fmla="*/ 584036 w 873104"/>
              <a:gd name="connsiteY9" fmla="*/ 11799 h 638248"/>
              <a:gd name="connsiteX10" fmla="*/ 566338 w 873104"/>
              <a:gd name="connsiteY10" fmla="*/ 0 h 638248"/>
              <a:gd name="connsiteX11" fmla="*/ 271370 w 873104"/>
              <a:gd name="connsiteY11" fmla="*/ 5900 h 638248"/>
              <a:gd name="connsiteX12" fmla="*/ 212376 w 873104"/>
              <a:gd name="connsiteY12" fmla="*/ 29497 h 638248"/>
              <a:gd name="connsiteX13" fmla="*/ 165182 w 873104"/>
              <a:gd name="connsiteY13" fmla="*/ 41296 h 638248"/>
              <a:gd name="connsiteX14" fmla="*/ 147483 w 873104"/>
              <a:gd name="connsiteY14" fmla="*/ 53095 h 638248"/>
              <a:gd name="connsiteX15" fmla="*/ 135685 w 873104"/>
              <a:gd name="connsiteY15" fmla="*/ 70793 h 638248"/>
              <a:gd name="connsiteX16" fmla="*/ 117987 w 873104"/>
              <a:gd name="connsiteY16" fmla="*/ 76692 h 638248"/>
              <a:gd name="connsiteX17" fmla="*/ 100289 w 873104"/>
              <a:gd name="connsiteY17" fmla="*/ 106189 h 638248"/>
              <a:gd name="connsiteX18" fmla="*/ 76691 w 873104"/>
              <a:gd name="connsiteY18" fmla="*/ 123887 h 638248"/>
              <a:gd name="connsiteX19" fmla="*/ 64892 w 873104"/>
              <a:gd name="connsiteY19" fmla="*/ 165182 h 638248"/>
              <a:gd name="connsiteX20" fmla="*/ 47194 w 873104"/>
              <a:gd name="connsiteY20" fmla="*/ 182880 h 638248"/>
              <a:gd name="connsiteX21" fmla="*/ 35396 w 873104"/>
              <a:gd name="connsiteY21" fmla="*/ 224176 h 638248"/>
              <a:gd name="connsiteX22" fmla="*/ 23597 w 873104"/>
              <a:gd name="connsiteY22" fmla="*/ 241874 h 638248"/>
              <a:gd name="connsiteX23" fmla="*/ 0 w 873104"/>
              <a:gd name="connsiteY23" fmla="*/ 294968 h 638248"/>
              <a:gd name="connsiteX24" fmla="*/ 5899 w 873104"/>
              <a:gd name="connsiteY24" fmla="*/ 471949 h 638248"/>
              <a:gd name="connsiteX25" fmla="*/ 17698 w 873104"/>
              <a:gd name="connsiteY25" fmla="*/ 489647 h 638248"/>
              <a:gd name="connsiteX26" fmla="*/ 23597 w 873104"/>
              <a:gd name="connsiteY26" fmla="*/ 519144 h 638248"/>
              <a:gd name="connsiteX27" fmla="*/ 41295 w 873104"/>
              <a:gd name="connsiteY27" fmla="*/ 554540 h 638248"/>
              <a:gd name="connsiteX28" fmla="*/ 58993 w 873104"/>
              <a:gd name="connsiteY28" fmla="*/ 566338 h 638248"/>
              <a:gd name="connsiteX29" fmla="*/ 106188 w 873104"/>
              <a:gd name="connsiteY29" fmla="*/ 607634 h 638248"/>
              <a:gd name="connsiteX30" fmla="*/ 123886 w 873104"/>
              <a:gd name="connsiteY30" fmla="*/ 619433 h 638248"/>
              <a:gd name="connsiteX31" fmla="*/ 135685 w 873104"/>
              <a:gd name="connsiteY31" fmla="*/ 637131 h 638248"/>
              <a:gd name="connsiteX32" fmla="*/ 230074 w 873104"/>
              <a:gd name="connsiteY32" fmla="*/ 613533 h 638248"/>
              <a:gd name="connsiteX33" fmla="*/ 259571 w 873104"/>
              <a:gd name="connsiteY33" fmla="*/ 560439 h 638248"/>
              <a:gd name="connsiteX34" fmla="*/ 265471 w 873104"/>
              <a:gd name="connsiteY34" fmla="*/ 542741 h 638248"/>
              <a:gd name="connsiteX35" fmla="*/ 277269 w 873104"/>
              <a:gd name="connsiteY35" fmla="*/ 525043 h 638248"/>
              <a:gd name="connsiteX36" fmla="*/ 294967 w 873104"/>
              <a:gd name="connsiteY36" fmla="*/ 495546 h 638248"/>
              <a:gd name="connsiteX37" fmla="*/ 306766 w 873104"/>
              <a:gd name="connsiteY37" fmla="*/ 442452 h 638248"/>
              <a:gd name="connsiteX38" fmla="*/ 312665 w 873104"/>
              <a:gd name="connsiteY38" fmla="*/ 424754 h 638248"/>
              <a:gd name="connsiteX39" fmla="*/ 318565 w 873104"/>
              <a:gd name="connsiteY39" fmla="*/ 383458 h 638248"/>
              <a:gd name="connsiteX40" fmla="*/ 336263 w 873104"/>
              <a:gd name="connsiteY40" fmla="*/ 371660 h 638248"/>
              <a:gd name="connsiteX41" fmla="*/ 359860 w 873104"/>
              <a:gd name="connsiteY41" fmla="*/ 336264 h 638248"/>
              <a:gd name="connsiteX42" fmla="*/ 401156 w 873104"/>
              <a:gd name="connsiteY42" fmla="*/ 306767 h 638248"/>
              <a:gd name="connsiteX43" fmla="*/ 418854 w 873104"/>
              <a:gd name="connsiteY43" fmla="*/ 300868 h 638248"/>
              <a:gd name="connsiteX44" fmla="*/ 436552 w 873104"/>
              <a:gd name="connsiteY44" fmla="*/ 283169 h 638248"/>
              <a:gd name="connsiteX45" fmla="*/ 448351 w 873104"/>
              <a:gd name="connsiteY45" fmla="*/ 265471 h 638248"/>
              <a:gd name="connsiteX46" fmla="*/ 466049 w 873104"/>
              <a:gd name="connsiteY46" fmla="*/ 253673 h 638248"/>
              <a:gd name="connsiteX47" fmla="*/ 471948 w 873104"/>
              <a:gd name="connsiteY47" fmla="*/ 235975 h 638248"/>
              <a:gd name="connsiteX48" fmla="*/ 489646 w 873104"/>
              <a:gd name="connsiteY48" fmla="*/ 230075 h 638248"/>
              <a:gd name="connsiteX49" fmla="*/ 530942 w 873104"/>
              <a:gd name="connsiteY49" fmla="*/ 212377 h 638248"/>
              <a:gd name="connsiteX50" fmla="*/ 542740 w 873104"/>
              <a:gd name="connsiteY50" fmla="*/ 188780 h 638248"/>
              <a:gd name="connsiteX51" fmla="*/ 584036 w 873104"/>
              <a:gd name="connsiteY51" fmla="*/ 171082 h 638248"/>
              <a:gd name="connsiteX52" fmla="*/ 873104 w 873104"/>
              <a:gd name="connsiteY52" fmla="*/ 159283 h 63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73104" h="638248">
                <a:moveTo>
                  <a:pt x="873104" y="159283"/>
                </a:moveTo>
                <a:lnTo>
                  <a:pt x="873104" y="159283"/>
                </a:lnTo>
                <a:cubicBezTo>
                  <a:pt x="854371" y="143226"/>
                  <a:pt x="835965" y="124576"/>
                  <a:pt x="814111" y="112088"/>
                </a:cubicBezTo>
                <a:cubicBezTo>
                  <a:pt x="774974" y="89724"/>
                  <a:pt x="805911" y="108574"/>
                  <a:pt x="772815" y="94390"/>
                </a:cubicBezTo>
                <a:cubicBezTo>
                  <a:pt x="764732" y="90926"/>
                  <a:pt x="757254" y="86163"/>
                  <a:pt x="749218" y="82591"/>
                </a:cubicBezTo>
                <a:cubicBezTo>
                  <a:pt x="739541" y="78290"/>
                  <a:pt x="729553" y="74726"/>
                  <a:pt x="719721" y="70793"/>
                </a:cubicBezTo>
                <a:cubicBezTo>
                  <a:pt x="715788" y="64894"/>
                  <a:pt x="713458" y="57524"/>
                  <a:pt x="707922" y="53095"/>
                </a:cubicBezTo>
                <a:cubicBezTo>
                  <a:pt x="703955" y="49921"/>
                  <a:pt x="668327" y="41806"/>
                  <a:pt x="666627" y="41296"/>
                </a:cubicBezTo>
                <a:cubicBezTo>
                  <a:pt x="594820" y="19754"/>
                  <a:pt x="662019" y="37193"/>
                  <a:pt x="607633" y="23598"/>
                </a:cubicBezTo>
                <a:cubicBezTo>
                  <a:pt x="599767" y="19665"/>
                  <a:pt x="591671" y="16162"/>
                  <a:pt x="584036" y="11799"/>
                </a:cubicBezTo>
                <a:cubicBezTo>
                  <a:pt x="577880" y="8281"/>
                  <a:pt x="573427" y="134"/>
                  <a:pt x="566338" y="0"/>
                </a:cubicBezTo>
                <a:lnTo>
                  <a:pt x="271370" y="5900"/>
                </a:lnTo>
                <a:cubicBezTo>
                  <a:pt x="246959" y="18104"/>
                  <a:pt x="241532" y="22208"/>
                  <a:pt x="212376" y="29497"/>
                </a:cubicBezTo>
                <a:lnTo>
                  <a:pt x="165182" y="41296"/>
                </a:lnTo>
                <a:cubicBezTo>
                  <a:pt x="159282" y="45229"/>
                  <a:pt x="152497" y="48081"/>
                  <a:pt x="147483" y="53095"/>
                </a:cubicBezTo>
                <a:cubicBezTo>
                  <a:pt x="142470" y="58108"/>
                  <a:pt x="141221" y="66364"/>
                  <a:pt x="135685" y="70793"/>
                </a:cubicBezTo>
                <a:cubicBezTo>
                  <a:pt x="130829" y="74678"/>
                  <a:pt x="123886" y="74726"/>
                  <a:pt x="117987" y="76692"/>
                </a:cubicBezTo>
                <a:cubicBezTo>
                  <a:pt x="112088" y="86524"/>
                  <a:pt x="107840" y="97560"/>
                  <a:pt x="100289" y="106189"/>
                </a:cubicBezTo>
                <a:cubicBezTo>
                  <a:pt x="93814" y="113589"/>
                  <a:pt x="82986" y="116334"/>
                  <a:pt x="76691" y="123887"/>
                </a:cubicBezTo>
                <a:cubicBezTo>
                  <a:pt x="72688" y="128691"/>
                  <a:pt x="66485" y="162393"/>
                  <a:pt x="64892" y="165182"/>
                </a:cubicBezTo>
                <a:cubicBezTo>
                  <a:pt x="60753" y="172426"/>
                  <a:pt x="53093" y="176981"/>
                  <a:pt x="47194" y="182880"/>
                </a:cubicBezTo>
                <a:cubicBezTo>
                  <a:pt x="45304" y="190440"/>
                  <a:pt x="39627" y="215713"/>
                  <a:pt x="35396" y="224176"/>
                </a:cubicBezTo>
                <a:cubicBezTo>
                  <a:pt x="32225" y="230518"/>
                  <a:pt x="27115" y="235718"/>
                  <a:pt x="23597" y="241874"/>
                </a:cubicBezTo>
                <a:cubicBezTo>
                  <a:pt x="12571" y="261168"/>
                  <a:pt x="8430" y="273893"/>
                  <a:pt x="0" y="294968"/>
                </a:cubicBezTo>
                <a:cubicBezTo>
                  <a:pt x="1966" y="353962"/>
                  <a:pt x="555" y="413165"/>
                  <a:pt x="5899" y="471949"/>
                </a:cubicBezTo>
                <a:cubicBezTo>
                  <a:pt x="6541" y="479010"/>
                  <a:pt x="15208" y="483008"/>
                  <a:pt x="17698" y="489647"/>
                </a:cubicBezTo>
                <a:cubicBezTo>
                  <a:pt x="21219" y="499036"/>
                  <a:pt x="21165" y="509416"/>
                  <a:pt x="23597" y="519144"/>
                </a:cubicBezTo>
                <a:cubicBezTo>
                  <a:pt x="26796" y="531940"/>
                  <a:pt x="31682" y="544927"/>
                  <a:pt x="41295" y="554540"/>
                </a:cubicBezTo>
                <a:cubicBezTo>
                  <a:pt x="46308" y="559553"/>
                  <a:pt x="53094" y="562405"/>
                  <a:pt x="58993" y="566338"/>
                </a:cubicBezTo>
                <a:cubicBezTo>
                  <a:pt x="78658" y="595836"/>
                  <a:pt x="64892" y="580103"/>
                  <a:pt x="106188" y="607634"/>
                </a:cubicBezTo>
                <a:lnTo>
                  <a:pt x="123886" y="619433"/>
                </a:lnTo>
                <a:cubicBezTo>
                  <a:pt x="127819" y="625332"/>
                  <a:pt x="128611" y="636659"/>
                  <a:pt x="135685" y="637131"/>
                </a:cubicBezTo>
                <a:cubicBezTo>
                  <a:pt x="194216" y="641033"/>
                  <a:pt x="197755" y="635080"/>
                  <a:pt x="230074" y="613533"/>
                </a:cubicBezTo>
                <a:cubicBezTo>
                  <a:pt x="241265" y="594882"/>
                  <a:pt x="251106" y="580190"/>
                  <a:pt x="259571" y="560439"/>
                </a:cubicBezTo>
                <a:cubicBezTo>
                  <a:pt x="262021" y="554723"/>
                  <a:pt x="262690" y="548303"/>
                  <a:pt x="265471" y="542741"/>
                </a:cubicBezTo>
                <a:cubicBezTo>
                  <a:pt x="268642" y="536400"/>
                  <a:pt x="273511" y="531055"/>
                  <a:pt x="277269" y="525043"/>
                </a:cubicBezTo>
                <a:cubicBezTo>
                  <a:pt x="283346" y="515319"/>
                  <a:pt x="289068" y="505378"/>
                  <a:pt x="294967" y="495546"/>
                </a:cubicBezTo>
                <a:cubicBezTo>
                  <a:pt x="299021" y="475276"/>
                  <a:pt x="301213" y="461887"/>
                  <a:pt x="306766" y="442452"/>
                </a:cubicBezTo>
                <a:cubicBezTo>
                  <a:pt x="308474" y="436473"/>
                  <a:pt x="310699" y="430653"/>
                  <a:pt x="312665" y="424754"/>
                </a:cubicBezTo>
                <a:cubicBezTo>
                  <a:pt x="314632" y="410989"/>
                  <a:pt x="312917" y="396165"/>
                  <a:pt x="318565" y="383458"/>
                </a:cubicBezTo>
                <a:cubicBezTo>
                  <a:pt x="321445" y="376979"/>
                  <a:pt x="331594" y="376996"/>
                  <a:pt x="336263" y="371660"/>
                </a:cubicBezTo>
                <a:cubicBezTo>
                  <a:pt x="345601" y="360988"/>
                  <a:pt x="348516" y="344772"/>
                  <a:pt x="359860" y="336264"/>
                </a:cubicBezTo>
                <a:cubicBezTo>
                  <a:pt x="365200" y="332259"/>
                  <a:pt x="392533" y="311078"/>
                  <a:pt x="401156" y="306767"/>
                </a:cubicBezTo>
                <a:cubicBezTo>
                  <a:pt x="406718" y="303986"/>
                  <a:pt x="412955" y="302834"/>
                  <a:pt x="418854" y="300868"/>
                </a:cubicBezTo>
                <a:cubicBezTo>
                  <a:pt x="424753" y="294968"/>
                  <a:pt x="431211" y="289578"/>
                  <a:pt x="436552" y="283169"/>
                </a:cubicBezTo>
                <a:cubicBezTo>
                  <a:pt x="441091" y="277722"/>
                  <a:pt x="443337" y="270484"/>
                  <a:pt x="448351" y="265471"/>
                </a:cubicBezTo>
                <a:cubicBezTo>
                  <a:pt x="453364" y="260458"/>
                  <a:pt x="460150" y="257606"/>
                  <a:pt x="466049" y="253673"/>
                </a:cubicBezTo>
                <a:cubicBezTo>
                  <a:pt x="468015" y="247774"/>
                  <a:pt x="467551" y="240372"/>
                  <a:pt x="471948" y="235975"/>
                </a:cubicBezTo>
                <a:cubicBezTo>
                  <a:pt x="476345" y="231578"/>
                  <a:pt x="484084" y="232856"/>
                  <a:pt x="489646" y="230075"/>
                </a:cubicBezTo>
                <a:cubicBezTo>
                  <a:pt x="530385" y="209706"/>
                  <a:pt x="481832" y="224656"/>
                  <a:pt x="530942" y="212377"/>
                </a:cubicBezTo>
                <a:cubicBezTo>
                  <a:pt x="534875" y="204511"/>
                  <a:pt x="537110" y="195536"/>
                  <a:pt x="542740" y="188780"/>
                </a:cubicBezTo>
                <a:cubicBezTo>
                  <a:pt x="553462" y="175914"/>
                  <a:pt x="569252" y="174778"/>
                  <a:pt x="584036" y="171082"/>
                </a:cubicBezTo>
                <a:cubicBezTo>
                  <a:pt x="677986" y="124105"/>
                  <a:pt x="824926" y="161249"/>
                  <a:pt x="873104" y="159283"/>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1A52CA8-97F2-49AB-A1D2-DF0311D618A0}"/>
              </a:ext>
            </a:extLst>
          </p:cNvPr>
          <p:cNvSpPr txBox="1"/>
          <p:nvPr/>
        </p:nvSpPr>
        <p:spPr>
          <a:xfrm>
            <a:off x="3512099" y="2264824"/>
            <a:ext cx="3850959" cy="369332"/>
          </a:xfrm>
          <a:prstGeom prst="rect">
            <a:avLst/>
          </a:prstGeom>
          <a:solidFill>
            <a:schemeClr val="bg1">
              <a:lumMod val="50000"/>
            </a:schemeClr>
          </a:solidFill>
        </p:spPr>
        <p:txBody>
          <a:bodyPr wrap="square" rtlCol="0">
            <a:spAutoFit/>
          </a:bodyPr>
          <a:lstStyle/>
          <a:p>
            <a:r>
              <a:rPr lang="en-US" b="1" dirty="0">
                <a:solidFill>
                  <a:schemeClr val="bg1"/>
                </a:solidFill>
              </a:rPr>
              <a:t>Catecholamine-Resistant Hypotension</a:t>
            </a:r>
          </a:p>
        </p:txBody>
      </p:sp>
      <p:pic>
        <p:nvPicPr>
          <p:cNvPr id="6" name="Picture 5">
            <a:extLst>
              <a:ext uri="{FF2B5EF4-FFF2-40B4-BE49-F238E27FC236}">
                <a16:creationId xmlns:a16="http://schemas.microsoft.com/office/drawing/2014/main" id="{E0A603A1-BB7A-37D0-DF32-87C1DBC5430E}"/>
              </a:ext>
            </a:extLst>
          </p:cNvPr>
          <p:cNvPicPr>
            <a:picLocks noChangeAspect="1"/>
          </p:cNvPicPr>
          <p:nvPr/>
        </p:nvPicPr>
        <p:blipFill>
          <a:blip r:embed="rId7"/>
          <a:stretch>
            <a:fillRect/>
          </a:stretch>
        </p:blipFill>
        <p:spPr>
          <a:xfrm>
            <a:off x="56838" y="6217789"/>
            <a:ext cx="12178606" cy="596869"/>
          </a:xfrm>
          <a:prstGeom prst="rect">
            <a:avLst/>
          </a:prstGeom>
        </p:spPr>
      </p:pic>
    </p:spTree>
    <p:extLst>
      <p:ext uri="{BB962C8B-B14F-4D97-AF65-F5344CB8AC3E}">
        <p14:creationId xmlns:p14="http://schemas.microsoft.com/office/powerpoint/2010/main" val="9509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D2D60-9B62-42F2-8C3E-817D23282625}"/>
              </a:ext>
            </a:extLst>
          </p:cNvPr>
          <p:cNvSpPr>
            <a:spLocks noGrp="1"/>
          </p:cNvSpPr>
          <p:nvPr>
            <p:ph type="title"/>
          </p:nvPr>
        </p:nvSpPr>
        <p:spPr/>
        <p:txBody>
          <a:bodyPr/>
          <a:lstStyle/>
          <a:p>
            <a:r>
              <a:rPr lang="en-US" dirty="0" err="1"/>
              <a:t>Hydorcortisone</a:t>
            </a:r>
            <a:endParaRPr lang="en-US" dirty="0"/>
          </a:p>
        </p:txBody>
      </p:sp>
      <p:graphicFrame>
        <p:nvGraphicFramePr>
          <p:cNvPr id="4" name="Table 3">
            <a:extLst>
              <a:ext uri="{FF2B5EF4-FFF2-40B4-BE49-F238E27FC236}">
                <a16:creationId xmlns:a16="http://schemas.microsoft.com/office/drawing/2014/main" id="{F4460ABB-A466-4A5A-A173-10F08A7AD52F}"/>
              </a:ext>
            </a:extLst>
          </p:cNvPr>
          <p:cNvGraphicFramePr>
            <a:graphicFrameLocks noGrp="1"/>
          </p:cNvGraphicFramePr>
          <p:nvPr/>
        </p:nvGraphicFramePr>
        <p:xfrm>
          <a:off x="51370" y="346536"/>
          <a:ext cx="12140629" cy="6454621"/>
        </p:xfrm>
        <a:graphic>
          <a:graphicData uri="http://schemas.openxmlformats.org/drawingml/2006/table">
            <a:tbl>
              <a:tblPr firstRow="1" firstCol="1" bandRow="1">
                <a:tableStyleId>{073A0DAA-6AF3-43AB-8588-CEC1D06C72B9}</a:tableStyleId>
              </a:tblPr>
              <a:tblGrid>
                <a:gridCol w="3636826">
                  <a:extLst>
                    <a:ext uri="{9D8B030D-6E8A-4147-A177-3AD203B41FA5}">
                      <a16:colId xmlns:a16="http://schemas.microsoft.com/office/drawing/2014/main" val="2090470741"/>
                    </a:ext>
                  </a:extLst>
                </a:gridCol>
                <a:gridCol w="8503803">
                  <a:extLst>
                    <a:ext uri="{9D8B030D-6E8A-4147-A177-3AD203B41FA5}">
                      <a16:colId xmlns:a16="http://schemas.microsoft.com/office/drawing/2014/main" val="3123455645"/>
                    </a:ext>
                  </a:extLst>
                </a:gridCol>
              </a:tblGrid>
              <a:tr h="432700">
                <a:tc gridSpan="2">
                  <a:txBody>
                    <a:bodyPr/>
                    <a:lstStyle/>
                    <a:p>
                      <a:pPr marL="0" marR="0">
                        <a:spcBef>
                          <a:spcPts val="0"/>
                        </a:spcBef>
                        <a:spcAft>
                          <a:spcPts val="0"/>
                        </a:spcAft>
                      </a:pPr>
                      <a:r>
                        <a:rPr lang="en-US" sz="2400">
                          <a:effectLst/>
                        </a:rPr>
                        <a:t>Box 8. Hydrocortisone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719749835"/>
                  </a:ext>
                </a:extLst>
              </a:tr>
              <a:tr h="865400">
                <a:tc>
                  <a:txBody>
                    <a:bodyPr/>
                    <a:lstStyle/>
                    <a:p>
                      <a:pPr marL="0" marR="0">
                        <a:spcBef>
                          <a:spcPts val="0"/>
                        </a:spcBef>
                        <a:spcAft>
                          <a:spcPts val="0"/>
                        </a:spcAft>
                      </a:pPr>
                      <a:r>
                        <a:rPr lang="en-US" sz="2400">
                          <a:effectLst/>
                        </a:rPr>
                        <a:t>Indication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Catecholamine-resistant systemic hypotension</a:t>
                      </a:r>
                    </a:p>
                    <a:p>
                      <a:pPr marL="0" marR="0">
                        <a:spcBef>
                          <a:spcPts val="0"/>
                        </a:spcBef>
                        <a:spcAft>
                          <a:spcPts val="0"/>
                        </a:spcAft>
                      </a:pPr>
                      <a:r>
                        <a:rPr lang="en-US" sz="2400">
                          <a:effectLst/>
                        </a:rPr>
                        <a:t>Refractory pulmonary hypertension not responsive to inhaled nitric oxide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3305540"/>
                  </a:ext>
                </a:extLst>
              </a:tr>
              <a:tr h="1730801">
                <a:tc>
                  <a:txBody>
                    <a:bodyPr/>
                    <a:lstStyle/>
                    <a:p>
                      <a:pPr marL="0" marR="0">
                        <a:spcBef>
                          <a:spcPts val="0"/>
                        </a:spcBef>
                        <a:spcAft>
                          <a:spcPts val="0"/>
                        </a:spcAft>
                      </a:pPr>
                      <a:r>
                        <a:rPr lang="en-US" sz="2400">
                          <a:effectLst/>
                        </a:rPr>
                        <a:t>Dose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Acute crisis: 1 mg/kg/dose q 6 h</a:t>
                      </a:r>
                    </a:p>
                    <a:p>
                      <a:pPr marL="0" marR="0">
                        <a:spcBef>
                          <a:spcPts val="0"/>
                        </a:spcBef>
                        <a:spcAft>
                          <a:spcPts val="0"/>
                        </a:spcAft>
                      </a:pPr>
                      <a:r>
                        <a:rPr lang="en-US" sz="2400">
                          <a:effectLst/>
                        </a:rPr>
                        <a:t>Maintenance: 1 mg/kg/day in divided doses</a:t>
                      </a:r>
                    </a:p>
                    <a:p>
                      <a:pPr marL="0" marR="0">
                        <a:spcBef>
                          <a:spcPts val="0"/>
                        </a:spcBef>
                        <a:spcAft>
                          <a:spcPts val="0"/>
                        </a:spcAft>
                      </a:pPr>
                      <a:r>
                        <a:rPr lang="en-US" sz="2400">
                          <a:effectLst/>
                        </a:rPr>
                        <a:t>Severe PPHN not due to infection – 4 mg/kg/dose x 1 followed by 1 mg/kg q 6h x 4 doses followed by maintenance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9340614"/>
                  </a:ext>
                </a:extLst>
              </a:tr>
              <a:tr h="432700">
                <a:tc>
                  <a:txBody>
                    <a:bodyPr/>
                    <a:lstStyle/>
                    <a:p>
                      <a:pPr marL="0" marR="0">
                        <a:spcBef>
                          <a:spcPts val="0"/>
                        </a:spcBef>
                        <a:spcAft>
                          <a:spcPts val="0"/>
                        </a:spcAft>
                      </a:pPr>
                      <a:r>
                        <a:rPr lang="en-US" sz="2400">
                          <a:effectLst/>
                        </a:rPr>
                        <a:t>Monitoring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Blood glucose, blood pressure, sodium, watch for infection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454124"/>
                  </a:ext>
                </a:extLst>
              </a:tr>
              <a:tr h="865400">
                <a:tc>
                  <a:txBody>
                    <a:bodyPr/>
                    <a:lstStyle/>
                    <a:p>
                      <a:pPr marL="0" marR="0">
                        <a:spcBef>
                          <a:spcPts val="0"/>
                        </a:spcBef>
                        <a:spcAft>
                          <a:spcPts val="0"/>
                        </a:spcAft>
                      </a:pPr>
                      <a:r>
                        <a:rPr lang="en-US" sz="2400">
                          <a:effectLst/>
                        </a:rPr>
                        <a:t>Precautions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b="1" dirty="0">
                          <a:solidFill>
                            <a:srgbClr val="FF0000"/>
                          </a:solidFill>
                          <a:effectLst/>
                        </a:rPr>
                        <a:t>Occult infection – fungal, viral (herpes simplex, CMV etc.,), bacterial can be exacerbated with steroid therapy</a:t>
                      </a:r>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498009"/>
                  </a:ext>
                </a:extLst>
              </a:tr>
              <a:tr h="432700">
                <a:tc>
                  <a:txBody>
                    <a:bodyPr/>
                    <a:lstStyle/>
                    <a:p>
                      <a:pPr marL="0" marR="0">
                        <a:spcBef>
                          <a:spcPts val="0"/>
                        </a:spcBef>
                        <a:spcAft>
                          <a:spcPts val="0"/>
                        </a:spcAft>
                      </a:pPr>
                      <a:r>
                        <a:rPr lang="en-US" sz="2400">
                          <a:effectLst/>
                        </a:rPr>
                        <a:t>Contraindications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Known or suspected infection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2490973"/>
                  </a:ext>
                </a:extLst>
              </a:tr>
              <a:tr h="432700">
                <a:tc>
                  <a:txBody>
                    <a:bodyPr/>
                    <a:lstStyle/>
                    <a:p>
                      <a:pPr marL="0" marR="0">
                        <a:spcBef>
                          <a:spcPts val="0"/>
                        </a:spcBef>
                        <a:spcAft>
                          <a:spcPts val="0"/>
                        </a:spcAft>
                      </a:pPr>
                      <a:r>
                        <a:rPr lang="en-US" sz="2400">
                          <a:effectLst/>
                        </a:rPr>
                        <a:t>Class of Recommendation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a:effectLst/>
                        </a:rPr>
                        <a:t>Class IIb – Usefulness/efficacy is less well established by evidence/opinion. May be considered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7434737"/>
                  </a:ext>
                </a:extLst>
              </a:tr>
              <a:tr h="432700">
                <a:tc>
                  <a:txBody>
                    <a:bodyPr/>
                    <a:lstStyle/>
                    <a:p>
                      <a:pPr marL="0" marR="0">
                        <a:spcBef>
                          <a:spcPts val="0"/>
                        </a:spcBef>
                        <a:spcAft>
                          <a:spcPts val="0"/>
                        </a:spcAft>
                      </a:pPr>
                      <a:r>
                        <a:rPr lang="en-US" sz="2400">
                          <a:effectLst/>
                        </a:rPr>
                        <a:t>Level of Evidence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400" dirty="0">
                          <a:effectLst/>
                        </a:rPr>
                        <a:t>C – Consensus of opinion of the experts and/or small studies, retrospective studies, registries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3453934"/>
                  </a:ext>
                </a:extLst>
              </a:tr>
            </a:tbl>
          </a:graphicData>
        </a:graphic>
      </p:graphicFrame>
    </p:spTree>
    <p:extLst>
      <p:ext uri="{BB962C8B-B14F-4D97-AF65-F5344CB8AC3E}">
        <p14:creationId xmlns:p14="http://schemas.microsoft.com/office/powerpoint/2010/main" val="11549249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151491-B818-4D60-96C5-D6034C671A86}"/>
              </a:ext>
            </a:extLst>
          </p:cNvPr>
          <p:cNvPicPr>
            <a:picLocks noChangeAspect="1"/>
          </p:cNvPicPr>
          <p:nvPr/>
        </p:nvPicPr>
        <p:blipFill>
          <a:blip r:embed="rId2"/>
          <a:stretch>
            <a:fillRect/>
          </a:stretch>
        </p:blipFill>
        <p:spPr>
          <a:xfrm>
            <a:off x="1845415" y="0"/>
            <a:ext cx="10286477" cy="6852941"/>
          </a:xfrm>
          <a:prstGeom prst="rect">
            <a:avLst/>
          </a:prstGeom>
        </p:spPr>
      </p:pic>
      <p:sp>
        <p:nvSpPr>
          <p:cNvPr id="2" name="Title 1">
            <a:extLst>
              <a:ext uri="{FF2B5EF4-FFF2-40B4-BE49-F238E27FC236}">
                <a16:creationId xmlns:a16="http://schemas.microsoft.com/office/drawing/2014/main" id="{603974B4-D0A5-457C-A3E5-1021E40E1B8A}"/>
              </a:ext>
            </a:extLst>
          </p:cNvPr>
          <p:cNvSpPr>
            <a:spLocks noGrp="1"/>
          </p:cNvSpPr>
          <p:nvPr>
            <p:ph type="title"/>
          </p:nvPr>
        </p:nvSpPr>
        <p:spPr>
          <a:xfrm>
            <a:off x="105544" y="91369"/>
            <a:ext cx="2752354" cy="2709275"/>
          </a:xfrm>
          <a:prstGeom prst="ellipse">
            <a:avLst/>
          </a:prstGeom>
          <a:solidFill>
            <a:srgbClr val="262626"/>
          </a:solidFill>
          <a:ln w="174625" cmpd="thinThick">
            <a:solidFill>
              <a:srgbClr val="262626"/>
            </a:solidFill>
          </a:ln>
        </p:spPr>
        <p:txBody>
          <a:bodyPr anchor="ctr">
            <a:normAutofit fontScale="90000"/>
          </a:bodyPr>
          <a:lstStyle/>
          <a:p>
            <a:r>
              <a:rPr lang="en-US" sz="3600" dirty="0">
                <a:solidFill>
                  <a:srgbClr val="FFFFFF"/>
                </a:solidFill>
              </a:rPr>
              <a:t>Hydro-cortisone?</a:t>
            </a:r>
            <a:br>
              <a:rPr lang="en-US" sz="3600" dirty="0">
                <a:solidFill>
                  <a:srgbClr val="FFFFFF"/>
                </a:solidFill>
              </a:rPr>
            </a:br>
            <a:r>
              <a:rPr lang="en-US" sz="2000" dirty="0">
                <a:solidFill>
                  <a:srgbClr val="FFFFFF"/>
                </a:solidFill>
              </a:rPr>
              <a:t>Alsaleem et al Clin Med In 2019</a:t>
            </a:r>
            <a:endParaRPr lang="en-US" sz="3600" dirty="0">
              <a:solidFill>
                <a:srgbClr val="FFFFFF"/>
              </a:solidFill>
            </a:endParaRPr>
          </a:p>
        </p:txBody>
      </p:sp>
      <p:sp>
        <p:nvSpPr>
          <p:cNvPr id="6" name="TextBox 5">
            <a:extLst>
              <a:ext uri="{FF2B5EF4-FFF2-40B4-BE49-F238E27FC236}">
                <a16:creationId xmlns:a16="http://schemas.microsoft.com/office/drawing/2014/main" id="{837B471C-8E49-431A-9A6B-BD517FADDCD8}"/>
              </a:ext>
            </a:extLst>
          </p:cNvPr>
          <p:cNvSpPr txBox="1"/>
          <p:nvPr/>
        </p:nvSpPr>
        <p:spPr>
          <a:xfrm>
            <a:off x="290723" y="3707179"/>
            <a:ext cx="2381996" cy="1477328"/>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IV Hydrocortisone 4 mg/kg load followed by 1mg/kg q 8h  x 24h and then maintenance cortisol</a:t>
            </a:r>
          </a:p>
        </p:txBody>
      </p:sp>
      <p:sp>
        <p:nvSpPr>
          <p:cNvPr id="4" name="TextBox 3">
            <a:extLst>
              <a:ext uri="{FF2B5EF4-FFF2-40B4-BE49-F238E27FC236}">
                <a16:creationId xmlns:a16="http://schemas.microsoft.com/office/drawing/2014/main" id="{4E060E09-E765-4945-BE21-CF46EC9CEE17}"/>
              </a:ext>
            </a:extLst>
          </p:cNvPr>
          <p:cNvSpPr txBox="1"/>
          <p:nvPr/>
        </p:nvSpPr>
        <p:spPr>
          <a:xfrm>
            <a:off x="-31710" y="5487089"/>
            <a:ext cx="1953749" cy="1200329"/>
          </a:xfrm>
          <a:prstGeom prst="rect">
            <a:avLst/>
          </a:prstGeom>
          <a:noFill/>
        </p:spPr>
        <p:txBody>
          <a:bodyPr wrap="square" rtlCol="0">
            <a:spAutoFit/>
          </a:bodyPr>
          <a:lstStyle/>
          <a:p>
            <a:r>
              <a:rPr lang="en-US" dirty="0">
                <a:solidFill>
                  <a:schemeClr val="bg1"/>
                </a:solidFill>
              </a:rPr>
              <a:t>Erika Fernandez et al NRN RCT</a:t>
            </a:r>
          </a:p>
          <a:p>
            <a:r>
              <a:rPr lang="en-US" dirty="0">
                <a:solidFill>
                  <a:schemeClr val="bg1"/>
                </a:solidFill>
              </a:rPr>
              <a:t>Stopped early due to poor enrollment</a:t>
            </a:r>
          </a:p>
        </p:txBody>
      </p:sp>
      <p:sp>
        <p:nvSpPr>
          <p:cNvPr id="5" name="TextBox 4">
            <a:extLst>
              <a:ext uri="{FF2B5EF4-FFF2-40B4-BE49-F238E27FC236}">
                <a16:creationId xmlns:a16="http://schemas.microsoft.com/office/drawing/2014/main" id="{605140D8-F940-4FAB-BA5F-B5D83AF9C9BE}"/>
              </a:ext>
            </a:extLst>
          </p:cNvPr>
          <p:cNvSpPr txBox="1"/>
          <p:nvPr/>
        </p:nvSpPr>
        <p:spPr>
          <a:xfrm>
            <a:off x="5633884" y="1120877"/>
            <a:ext cx="759542" cy="523220"/>
          </a:xfrm>
          <a:prstGeom prst="rect">
            <a:avLst/>
          </a:prstGeom>
          <a:solidFill>
            <a:srgbClr val="00B050"/>
          </a:solidFill>
        </p:spPr>
        <p:txBody>
          <a:bodyPr wrap="square" rtlCol="0">
            <a:spAutoFit/>
          </a:bodyPr>
          <a:lstStyle/>
          <a:p>
            <a:pPr algn="ctr"/>
            <a:r>
              <a:rPr lang="en-US" sz="2800" b="1" dirty="0">
                <a:solidFill>
                  <a:schemeClr val="bg1"/>
                </a:solidFill>
              </a:rPr>
              <a:t>BP</a:t>
            </a:r>
          </a:p>
        </p:txBody>
      </p:sp>
      <p:sp>
        <p:nvSpPr>
          <p:cNvPr id="9" name="TextBox 8">
            <a:extLst>
              <a:ext uri="{FF2B5EF4-FFF2-40B4-BE49-F238E27FC236}">
                <a16:creationId xmlns:a16="http://schemas.microsoft.com/office/drawing/2014/main" id="{5CD46415-9192-4727-9E0F-D1B8B91B7D10}"/>
              </a:ext>
            </a:extLst>
          </p:cNvPr>
          <p:cNvSpPr txBox="1"/>
          <p:nvPr/>
        </p:nvSpPr>
        <p:spPr>
          <a:xfrm>
            <a:off x="9797846" y="491612"/>
            <a:ext cx="1875502" cy="954107"/>
          </a:xfrm>
          <a:prstGeom prst="rect">
            <a:avLst/>
          </a:prstGeom>
          <a:solidFill>
            <a:srgbClr val="7030A0"/>
          </a:solidFill>
        </p:spPr>
        <p:txBody>
          <a:bodyPr wrap="square" rtlCol="0">
            <a:spAutoFit/>
          </a:bodyPr>
          <a:lstStyle/>
          <a:p>
            <a:pPr algn="ctr"/>
            <a:r>
              <a:rPr lang="en-US" sz="2800" b="1" dirty="0">
                <a:solidFill>
                  <a:schemeClr val="bg1"/>
                </a:solidFill>
              </a:rPr>
              <a:t>Inotrope Score</a:t>
            </a:r>
          </a:p>
        </p:txBody>
      </p:sp>
      <p:sp>
        <p:nvSpPr>
          <p:cNvPr id="11" name="TextBox 10">
            <a:extLst>
              <a:ext uri="{FF2B5EF4-FFF2-40B4-BE49-F238E27FC236}">
                <a16:creationId xmlns:a16="http://schemas.microsoft.com/office/drawing/2014/main" id="{79CD5593-0E26-4D2F-85CD-145F8F543F07}"/>
              </a:ext>
            </a:extLst>
          </p:cNvPr>
          <p:cNvSpPr txBox="1"/>
          <p:nvPr/>
        </p:nvSpPr>
        <p:spPr>
          <a:xfrm>
            <a:off x="5164394" y="3800657"/>
            <a:ext cx="1020096" cy="523220"/>
          </a:xfrm>
          <a:prstGeom prst="rect">
            <a:avLst/>
          </a:prstGeom>
          <a:solidFill>
            <a:srgbClr val="0066FF"/>
          </a:solidFill>
        </p:spPr>
        <p:txBody>
          <a:bodyPr wrap="square" rtlCol="0">
            <a:spAutoFit/>
          </a:bodyPr>
          <a:lstStyle/>
          <a:p>
            <a:pPr algn="ctr"/>
            <a:r>
              <a:rPr lang="en-US" sz="2800" b="1" dirty="0">
                <a:solidFill>
                  <a:schemeClr val="bg1"/>
                </a:solidFill>
              </a:rPr>
              <a:t>OI</a:t>
            </a:r>
          </a:p>
        </p:txBody>
      </p:sp>
      <p:sp>
        <p:nvSpPr>
          <p:cNvPr id="12" name="TextBox 11">
            <a:extLst>
              <a:ext uri="{FF2B5EF4-FFF2-40B4-BE49-F238E27FC236}">
                <a16:creationId xmlns:a16="http://schemas.microsoft.com/office/drawing/2014/main" id="{6CE28C72-966F-4CFE-ACD7-38013E721EDD}"/>
              </a:ext>
            </a:extLst>
          </p:cNvPr>
          <p:cNvSpPr txBox="1"/>
          <p:nvPr/>
        </p:nvSpPr>
        <p:spPr>
          <a:xfrm>
            <a:off x="8236975" y="3385244"/>
            <a:ext cx="1020096" cy="523220"/>
          </a:xfrm>
          <a:prstGeom prst="rect">
            <a:avLst/>
          </a:prstGeom>
          <a:solidFill>
            <a:srgbClr val="FF0000"/>
          </a:solidFill>
        </p:spPr>
        <p:txBody>
          <a:bodyPr wrap="square" rtlCol="0">
            <a:spAutoFit/>
          </a:bodyPr>
          <a:lstStyle/>
          <a:p>
            <a:pPr algn="ctr"/>
            <a:r>
              <a:rPr lang="en-US" sz="2800" b="1" dirty="0">
                <a:solidFill>
                  <a:schemeClr val="bg1"/>
                </a:solidFill>
              </a:rPr>
              <a:t>PaO</a:t>
            </a:r>
            <a:r>
              <a:rPr lang="en-US" sz="2800" b="1" baseline="-25000" dirty="0">
                <a:solidFill>
                  <a:schemeClr val="bg1"/>
                </a:solidFill>
              </a:rPr>
              <a:t>2</a:t>
            </a:r>
          </a:p>
        </p:txBody>
      </p:sp>
    </p:spTree>
    <p:extLst>
      <p:ext uri="{BB962C8B-B14F-4D97-AF65-F5344CB8AC3E}">
        <p14:creationId xmlns:p14="http://schemas.microsoft.com/office/powerpoint/2010/main" val="68402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9" grpId="0" animBg="1"/>
      <p:bldP spid="11"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83077DD-7C82-E2FC-C51B-D36A44AF463F}"/>
              </a:ext>
            </a:extLst>
          </p:cNvPr>
          <p:cNvSpPr>
            <a:spLocks noGrp="1"/>
          </p:cNvSpPr>
          <p:nvPr>
            <p:ph type="title"/>
          </p:nvPr>
        </p:nvSpPr>
        <p:spPr>
          <a:xfrm>
            <a:off x="630936" y="639520"/>
            <a:ext cx="3429000" cy="1719072"/>
          </a:xfrm>
        </p:spPr>
        <p:txBody>
          <a:bodyPr anchor="b">
            <a:normAutofit/>
          </a:bodyPr>
          <a:lstStyle/>
          <a:p>
            <a:r>
              <a:rPr lang="en-US" sz="4600"/>
              <a:t>What Would the Fetus Do?</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47E5F340-4B22-E1CF-50AF-D04C34C52305}"/>
              </a:ext>
            </a:extLst>
          </p:cNvPr>
          <p:cNvSpPr>
            <a:spLocks noGrp="1"/>
          </p:cNvSpPr>
          <p:nvPr>
            <p:ph idx="1"/>
          </p:nvPr>
        </p:nvSpPr>
        <p:spPr>
          <a:xfrm>
            <a:off x="630936" y="2807208"/>
            <a:ext cx="3429000" cy="3410712"/>
          </a:xfrm>
        </p:spPr>
        <p:txBody>
          <a:bodyPr anchor="t">
            <a:normAutofit/>
          </a:bodyPr>
          <a:lstStyle/>
          <a:p>
            <a:r>
              <a:rPr lang="en-US" sz="2200" dirty="0"/>
              <a:t>Avoid </a:t>
            </a:r>
            <a:r>
              <a:rPr lang="en-US" sz="2200" dirty="0" err="1"/>
              <a:t>hyperoxemia</a:t>
            </a:r>
            <a:endParaRPr lang="en-US" sz="2200" dirty="0"/>
          </a:p>
          <a:p>
            <a:r>
              <a:rPr lang="en-US" sz="2200" dirty="0"/>
              <a:t>Blue blood is better than no blood (cyanosis with good perfusion is better than ischemia)</a:t>
            </a:r>
          </a:p>
          <a:p>
            <a:r>
              <a:rPr lang="en-US" sz="2200" dirty="0"/>
              <a:t>Maintain ductal patency if RV is </a:t>
            </a:r>
            <a:r>
              <a:rPr lang="en-US" sz="2200" dirty="0" err="1"/>
              <a:t>suprasystemic</a:t>
            </a:r>
            <a:endParaRPr lang="en-US" sz="2200" dirty="0"/>
          </a:p>
          <a:p>
            <a:r>
              <a:rPr lang="en-US" sz="2200" dirty="0"/>
              <a:t>Avoid high systemic blood pressures</a:t>
            </a:r>
          </a:p>
        </p:txBody>
      </p:sp>
      <p:pic>
        <p:nvPicPr>
          <p:cNvPr id="3" name="Picture 2">
            <a:extLst>
              <a:ext uri="{FF2B5EF4-FFF2-40B4-BE49-F238E27FC236}">
                <a16:creationId xmlns:a16="http://schemas.microsoft.com/office/drawing/2014/main" id="{A56BFB81-65C8-0102-DADC-49D8C6B53350}"/>
              </a:ext>
            </a:extLst>
          </p:cNvPr>
          <p:cNvPicPr>
            <a:picLocks noChangeAspect="1"/>
          </p:cNvPicPr>
          <p:nvPr/>
        </p:nvPicPr>
        <p:blipFill>
          <a:blip r:embed="rId2"/>
          <a:stretch>
            <a:fillRect/>
          </a:stretch>
        </p:blipFill>
        <p:spPr>
          <a:xfrm>
            <a:off x="5260319" y="640080"/>
            <a:ext cx="5691674" cy="5577840"/>
          </a:xfrm>
          <a:prstGeom prst="rect">
            <a:avLst/>
          </a:prstGeom>
        </p:spPr>
      </p:pic>
    </p:spTree>
    <p:extLst>
      <p:ext uri="{BB962C8B-B14F-4D97-AF65-F5344CB8AC3E}">
        <p14:creationId xmlns:p14="http://schemas.microsoft.com/office/powerpoint/2010/main" val="5281854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3C43FB-207F-F385-80CF-5C03961D9F59}"/>
              </a:ext>
            </a:extLst>
          </p:cNvPr>
          <p:cNvSpPr>
            <a:spLocks noGrp="1"/>
          </p:cNvSpPr>
          <p:nvPr>
            <p:ph type="title"/>
          </p:nvPr>
        </p:nvSpPr>
        <p:spPr/>
        <p:txBody>
          <a:bodyPr/>
          <a:lstStyle/>
          <a:p>
            <a:r>
              <a:rPr lang="en-US" dirty="0"/>
              <a:t>Fetal Secrets</a:t>
            </a:r>
          </a:p>
        </p:txBody>
      </p:sp>
      <p:sp>
        <p:nvSpPr>
          <p:cNvPr id="5" name="Content Placeholder 4">
            <a:extLst>
              <a:ext uri="{FF2B5EF4-FFF2-40B4-BE49-F238E27FC236}">
                <a16:creationId xmlns:a16="http://schemas.microsoft.com/office/drawing/2014/main" id="{0540EF29-37D6-5333-A75F-0A0AFA6A264B}"/>
              </a:ext>
            </a:extLst>
          </p:cNvPr>
          <p:cNvSpPr>
            <a:spLocks noGrp="1"/>
          </p:cNvSpPr>
          <p:nvPr>
            <p:ph idx="1"/>
          </p:nvPr>
        </p:nvSpPr>
        <p:spPr>
          <a:xfrm>
            <a:off x="5106256" y="1191333"/>
            <a:ext cx="6843651" cy="5627780"/>
          </a:xfrm>
        </p:spPr>
        <p:txBody>
          <a:bodyPr>
            <a:normAutofit lnSpcReduction="10000"/>
          </a:bodyPr>
          <a:lstStyle/>
          <a:p>
            <a:pPr marL="0" indent="0">
              <a:buNone/>
            </a:pPr>
            <a:r>
              <a:rPr lang="en-US" dirty="0"/>
              <a:t>How does the fetus thrive with severe pulmonary hypertension?</a:t>
            </a:r>
          </a:p>
          <a:p>
            <a:r>
              <a:rPr lang="en-US" dirty="0"/>
              <a:t>High Hemoglobin (maintain decent Hct)</a:t>
            </a:r>
          </a:p>
          <a:p>
            <a:r>
              <a:rPr lang="en-US" dirty="0"/>
              <a:t>Fetal hemoglobin (Delayed cord clamping?)</a:t>
            </a:r>
          </a:p>
          <a:p>
            <a:r>
              <a:rPr lang="en-US" dirty="0"/>
              <a:t>Lungs maintained at FRC with lung liquid</a:t>
            </a:r>
          </a:p>
          <a:p>
            <a:pPr lvl="1"/>
            <a:r>
              <a:rPr lang="en-US" dirty="0"/>
              <a:t>Optimal lung inflation</a:t>
            </a:r>
          </a:p>
          <a:p>
            <a:r>
              <a:rPr lang="en-US" dirty="0"/>
              <a:t>Normal systemic blood pressure (low LV afterload)</a:t>
            </a:r>
          </a:p>
          <a:p>
            <a:pPr lvl="1"/>
            <a:r>
              <a:rPr lang="en-US" dirty="0"/>
              <a:t>Avoid excessive systemic hypertension</a:t>
            </a:r>
          </a:p>
          <a:p>
            <a:r>
              <a:rPr lang="en-US" dirty="0"/>
              <a:t>Ductal patency to reduce RV afterload</a:t>
            </a:r>
          </a:p>
          <a:p>
            <a:pPr lvl="1"/>
            <a:r>
              <a:rPr lang="en-US" dirty="0"/>
              <a:t>Use of PGE1</a:t>
            </a:r>
          </a:p>
          <a:p>
            <a:r>
              <a:rPr lang="en-US" dirty="0"/>
              <a:t>Oxygen – focus on delivery to tissues and not PaO</a:t>
            </a:r>
            <a:r>
              <a:rPr lang="en-US" baseline="-25000" dirty="0"/>
              <a:t>2</a:t>
            </a:r>
            <a:r>
              <a:rPr lang="en-US" dirty="0"/>
              <a:t> or SpO</a:t>
            </a:r>
            <a:r>
              <a:rPr lang="en-US" baseline="-25000" dirty="0"/>
              <a:t>2</a:t>
            </a:r>
          </a:p>
        </p:txBody>
      </p:sp>
      <p:pic>
        <p:nvPicPr>
          <p:cNvPr id="13" name="Picture 12">
            <a:extLst>
              <a:ext uri="{FF2B5EF4-FFF2-40B4-BE49-F238E27FC236}">
                <a16:creationId xmlns:a16="http://schemas.microsoft.com/office/drawing/2014/main" id="{A3DD2D04-5E9C-417D-E5C9-68BEB377FC98}"/>
              </a:ext>
            </a:extLst>
          </p:cNvPr>
          <p:cNvPicPr>
            <a:picLocks noChangeAspect="1"/>
          </p:cNvPicPr>
          <p:nvPr/>
        </p:nvPicPr>
        <p:blipFill rotWithShape="1">
          <a:blip r:embed="rId2"/>
          <a:srcRect l="1986" t="21348" r="77247" b="18128"/>
          <a:stretch/>
        </p:blipFill>
        <p:spPr>
          <a:xfrm>
            <a:off x="242092" y="267128"/>
            <a:ext cx="3996655" cy="6551985"/>
          </a:xfrm>
          <a:prstGeom prst="rect">
            <a:avLst/>
          </a:prstGeom>
        </p:spPr>
      </p:pic>
      <p:pic>
        <p:nvPicPr>
          <p:cNvPr id="15" name="Picture 14">
            <a:extLst>
              <a:ext uri="{FF2B5EF4-FFF2-40B4-BE49-F238E27FC236}">
                <a16:creationId xmlns:a16="http://schemas.microsoft.com/office/drawing/2014/main" id="{BE382214-E812-E41A-07C6-F42B687521F1}"/>
              </a:ext>
            </a:extLst>
          </p:cNvPr>
          <p:cNvPicPr>
            <a:picLocks noChangeAspect="1"/>
          </p:cNvPicPr>
          <p:nvPr/>
        </p:nvPicPr>
        <p:blipFill>
          <a:blip r:embed="rId3"/>
          <a:stretch>
            <a:fillRect/>
          </a:stretch>
        </p:blipFill>
        <p:spPr>
          <a:xfrm>
            <a:off x="242092" y="168501"/>
            <a:ext cx="4037095" cy="6591894"/>
          </a:xfrm>
          <a:prstGeom prst="rect">
            <a:avLst/>
          </a:prstGeom>
        </p:spPr>
      </p:pic>
    </p:spTree>
    <p:extLst>
      <p:ext uri="{BB962C8B-B14F-4D97-AF65-F5344CB8AC3E}">
        <p14:creationId xmlns:p14="http://schemas.microsoft.com/office/powerpoint/2010/main" val="171082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7C5BC4-3CC2-1B72-8E9A-E8CA80C2420A}"/>
              </a:ext>
            </a:extLst>
          </p:cNvPr>
          <p:cNvSpPr txBox="1"/>
          <p:nvPr/>
        </p:nvSpPr>
        <p:spPr>
          <a:xfrm>
            <a:off x="3929062" y="190500"/>
            <a:ext cx="4633912" cy="369332"/>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b="1" dirty="0"/>
              <a:t>Hypoxemic Respiratory Failure (HRF OI&gt;15)</a:t>
            </a:r>
          </a:p>
        </p:txBody>
      </p:sp>
      <p:sp>
        <p:nvSpPr>
          <p:cNvPr id="5" name="TextBox 4">
            <a:extLst>
              <a:ext uri="{FF2B5EF4-FFF2-40B4-BE49-F238E27FC236}">
                <a16:creationId xmlns:a16="http://schemas.microsoft.com/office/drawing/2014/main" id="{F6AF5149-F5B3-FA2C-1D9A-7361556A7C54}"/>
              </a:ext>
            </a:extLst>
          </p:cNvPr>
          <p:cNvSpPr txBox="1"/>
          <p:nvPr/>
        </p:nvSpPr>
        <p:spPr>
          <a:xfrm>
            <a:off x="661988" y="724808"/>
            <a:ext cx="11168061" cy="369332"/>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b="1" dirty="0"/>
              <a:t>ABG, CXR and optimize lung recruitment and ventilation (rule out air-leak syndromes and mechanical causes of HRF</a:t>
            </a:r>
          </a:p>
        </p:txBody>
      </p:sp>
      <p:sp>
        <p:nvSpPr>
          <p:cNvPr id="6" name="TextBox 5">
            <a:extLst>
              <a:ext uri="{FF2B5EF4-FFF2-40B4-BE49-F238E27FC236}">
                <a16:creationId xmlns:a16="http://schemas.microsoft.com/office/drawing/2014/main" id="{96BC6798-E39D-12E2-337E-DD85C58591C3}"/>
              </a:ext>
            </a:extLst>
          </p:cNvPr>
          <p:cNvSpPr txBox="1"/>
          <p:nvPr/>
        </p:nvSpPr>
        <p:spPr>
          <a:xfrm>
            <a:off x="661988" y="1263387"/>
            <a:ext cx="5748338" cy="369332"/>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b="1" dirty="0"/>
              <a:t>Systemic Blood Pressure (BP) and Echocardiography</a:t>
            </a:r>
          </a:p>
        </p:txBody>
      </p:sp>
      <p:sp>
        <p:nvSpPr>
          <p:cNvPr id="7" name="TextBox 6">
            <a:extLst>
              <a:ext uri="{FF2B5EF4-FFF2-40B4-BE49-F238E27FC236}">
                <a16:creationId xmlns:a16="http://schemas.microsoft.com/office/drawing/2014/main" id="{69696CB1-3A67-D9F6-11F0-22778CFD1A99}"/>
              </a:ext>
            </a:extLst>
          </p:cNvPr>
          <p:cNvSpPr txBox="1"/>
          <p:nvPr/>
        </p:nvSpPr>
        <p:spPr>
          <a:xfrm>
            <a:off x="7180077" y="1163983"/>
            <a:ext cx="4633912" cy="646331"/>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b="1" dirty="0"/>
              <a:t>No evidence of PH (rule out other causes of HRF – parenchymal lung disease, </a:t>
            </a:r>
            <a:r>
              <a:rPr lang="en-US" b="1" dirty="0" err="1"/>
              <a:t>MetHb</a:t>
            </a:r>
            <a:r>
              <a:rPr lang="en-US" b="1" dirty="0"/>
              <a:t> etc.,)</a:t>
            </a:r>
          </a:p>
        </p:txBody>
      </p:sp>
      <p:sp>
        <p:nvSpPr>
          <p:cNvPr id="8" name="TextBox 7">
            <a:extLst>
              <a:ext uri="{FF2B5EF4-FFF2-40B4-BE49-F238E27FC236}">
                <a16:creationId xmlns:a16="http://schemas.microsoft.com/office/drawing/2014/main" id="{468BD2CD-A3D6-6B95-186D-175C68AAA300}"/>
              </a:ext>
            </a:extLst>
          </p:cNvPr>
          <p:cNvSpPr txBox="1"/>
          <p:nvPr/>
        </p:nvSpPr>
        <p:spPr>
          <a:xfrm>
            <a:off x="1216827" y="1959803"/>
            <a:ext cx="4633912" cy="369332"/>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b="1" dirty="0"/>
              <a:t>Evidence of PH - Yes</a:t>
            </a:r>
          </a:p>
        </p:txBody>
      </p:sp>
      <p:sp>
        <p:nvSpPr>
          <p:cNvPr id="9" name="TextBox 8">
            <a:extLst>
              <a:ext uri="{FF2B5EF4-FFF2-40B4-BE49-F238E27FC236}">
                <a16:creationId xmlns:a16="http://schemas.microsoft.com/office/drawing/2014/main" id="{4BA8041C-4D9B-3C3B-0BAC-D0FA44F37074}"/>
              </a:ext>
            </a:extLst>
          </p:cNvPr>
          <p:cNvSpPr txBox="1"/>
          <p:nvPr/>
        </p:nvSpPr>
        <p:spPr>
          <a:xfrm>
            <a:off x="1937154" y="3234088"/>
            <a:ext cx="3233737" cy="369332"/>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b="1" dirty="0"/>
              <a:t>Poor or ill-sustained response</a:t>
            </a:r>
          </a:p>
        </p:txBody>
      </p:sp>
      <p:sp>
        <p:nvSpPr>
          <p:cNvPr id="10" name="TextBox 9">
            <a:extLst>
              <a:ext uri="{FF2B5EF4-FFF2-40B4-BE49-F238E27FC236}">
                <a16:creationId xmlns:a16="http://schemas.microsoft.com/office/drawing/2014/main" id="{EAAE029E-1AB1-239E-C484-DB3E6B1C3906}"/>
              </a:ext>
            </a:extLst>
          </p:cNvPr>
          <p:cNvSpPr txBox="1"/>
          <p:nvPr/>
        </p:nvSpPr>
        <p:spPr>
          <a:xfrm>
            <a:off x="7153274" y="2702600"/>
            <a:ext cx="3576638" cy="369332"/>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b="1" dirty="0"/>
              <a:t>Primary or severe LV dysfunction</a:t>
            </a:r>
          </a:p>
        </p:txBody>
      </p:sp>
      <p:sp>
        <p:nvSpPr>
          <p:cNvPr id="11" name="TextBox 10">
            <a:extLst>
              <a:ext uri="{FF2B5EF4-FFF2-40B4-BE49-F238E27FC236}">
                <a16:creationId xmlns:a16="http://schemas.microsoft.com/office/drawing/2014/main" id="{8C7C8F31-E408-DE96-6D9F-69BF8DFD5856}"/>
              </a:ext>
            </a:extLst>
          </p:cNvPr>
          <p:cNvSpPr txBox="1"/>
          <p:nvPr/>
        </p:nvSpPr>
        <p:spPr>
          <a:xfrm>
            <a:off x="6274593" y="3458143"/>
            <a:ext cx="5819777" cy="646331"/>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b="1" dirty="0"/>
              <a:t>Avoid iNO unless LV dysfunction is due to ↑↑ RV afterload</a:t>
            </a:r>
          </a:p>
          <a:p>
            <a:pPr algn="ctr"/>
            <a:r>
              <a:rPr lang="en-US" b="1" dirty="0"/>
              <a:t>Inotropes + LV afterload reduction</a:t>
            </a:r>
          </a:p>
        </p:txBody>
      </p:sp>
      <p:sp>
        <p:nvSpPr>
          <p:cNvPr id="12" name="TextBox 11">
            <a:extLst>
              <a:ext uri="{FF2B5EF4-FFF2-40B4-BE49-F238E27FC236}">
                <a16:creationId xmlns:a16="http://schemas.microsoft.com/office/drawing/2014/main" id="{8682B811-A14F-217B-C51C-20B1BA3D62E3}"/>
              </a:ext>
            </a:extLst>
          </p:cNvPr>
          <p:cNvSpPr txBox="1"/>
          <p:nvPr/>
        </p:nvSpPr>
        <p:spPr>
          <a:xfrm>
            <a:off x="1788317" y="2448196"/>
            <a:ext cx="3576638" cy="646331"/>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b="1" dirty="0"/>
              <a:t>INHALED NITRIC OXIDE (20 ppm)</a:t>
            </a:r>
          </a:p>
          <a:p>
            <a:pPr algn="ctr"/>
            <a:r>
              <a:rPr lang="en-US" b="1" dirty="0"/>
              <a:t>HYDROCORTISONE (1mg/kg q12h)*</a:t>
            </a:r>
          </a:p>
        </p:txBody>
      </p:sp>
      <p:cxnSp>
        <p:nvCxnSpPr>
          <p:cNvPr id="14" name="Straight Arrow Connector 13">
            <a:extLst>
              <a:ext uri="{FF2B5EF4-FFF2-40B4-BE49-F238E27FC236}">
                <a16:creationId xmlns:a16="http://schemas.microsoft.com/office/drawing/2014/main" id="{97ACBB7B-9B87-2105-1CDD-F373C387A376}"/>
              </a:ext>
            </a:extLst>
          </p:cNvPr>
          <p:cNvCxnSpPr>
            <a:stCxn id="4" idx="2"/>
            <a:endCxn id="5" idx="0"/>
          </p:cNvCxnSpPr>
          <p:nvPr/>
        </p:nvCxnSpPr>
        <p:spPr>
          <a:xfrm>
            <a:off x="6246018" y="559832"/>
            <a:ext cx="1" cy="16497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E4573E4-E430-49D6-FC05-97F57233317C}"/>
              </a:ext>
            </a:extLst>
          </p:cNvPr>
          <p:cNvCxnSpPr>
            <a:cxnSpLocks/>
            <a:endCxn id="6" idx="0"/>
          </p:cNvCxnSpPr>
          <p:nvPr/>
        </p:nvCxnSpPr>
        <p:spPr>
          <a:xfrm>
            <a:off x="3536157" y="1115264"/>
            <a:ext cx="0" cy="1481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0088488-DFDB-440D-1A1F-6C01D6ADDEF5}"/>
              </a:ext>
            </a:extLst>
          </p:cNvPr>
          <p:cNvCxnSpPr>
            <a:cxnSpLocks/>
            <a:endCxn id="8" idx="0"/>
          </p:cNvCxnSpPr>
          <p:nvPr/>
        </p:nvCxnSpPr>
        <p:spPr>
          <a:xfrm>
            <a:off x="3533783" y="1653584"/>
            <a:ext cx="0" cy="30621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1B61A78-9264-B3E6-87BA-C47E006F37A4}"/>
              </a:ext>
            </a:extLst>
          </p:cNvPr>
          <p:cNvCxnSpPr>
            <a:cxnSpLocks/>
            <a:stCxn id="6" idx="3"/>
            <a:endCxn id="7" idx="1"/>
          </p:cNvCxnSpPr>
          <p:nvPr/>
        </p:nvCxnSpPr>
        <p:spPr>
          <a:xfrm>
            <a:off x="6410326" y="1448053"/>
            <a:ext cx="769751" cy="390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95D519A-2C02-FCCA-F449-15AAFBC1B4C1}"/>
              </a:ext>
            </a:extLst>
          </p:cNvPr>
          <p:cNvCxnSpPr>
            <a:cxnSpLocks/>
            <a:stCxn id="8" idx="2"/>
            <a:endCxn id="12" idx="0"/>
          </p:cNvCxnSpPr>
          <p:nvPr/>
        </p:nvCxnSpPr>
        <p:spPr>
          <a:xfrm>
            <a:off x="3533783" y="2329135"/>
            <a:ext cx="42853" cy="1190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08EC175-9E1F-CDEC-91D0-8F37EE497836}"/>
              </a:ext>
            </a:extLst>
          </p:cNvPr>
          <p:cNvCxnSpPr>
            <a:cxnSpLocks/>
            <a:stCxn id="12" idx="2"/>
            <a:endCxn id="9" idx="0"/>
          </p:cNvCxnSpPr>
          <p:nvPr/>
        </p:nvCxnSpPr>
        <p:spPr>
          <a:xfrm flipH="1">
            <a:off x="3554023" y="3094527"/>
            <a:ext cx="22613" cy="1395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01461A6-0F68-3589-8DFD-F4AF36A6B58C}"/>
              </a:ext>
            </a:extLst>
          </p:cNvPr>
          <p:cNvCxnSpPr>
            <a:cxnSpLocks/>
            <a:stCxn id="8" idx="3"/>
            <a:endCxn id="10" idx="1"/>
          </p:cNvCxnSpPr>
          <p:nvPr/>
        </p:nvCxnSpPr>
        <p:spPr>
          <a:xfrm>
            <a:off x="5850739" y="2144469"/>
            <a:ext cx="1302535" cy="74279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B3ECEF7-DDDB-BFA1-B7A8-BA67FA8C8329}"/>
              </a:ext>
            </a:extLst>
          </p:cNvPr>
          <p:cNvCxnSpPr>
            <a:cxnSpLocks/>
            <a:stCxn id="10" idx="2"/>
            <a:endCxn id="11" idx="0"/>
          </p:cNvCxnSpPr>
          <p:nvPr/>
        </p:nvCxnSpPr>
        <p:spPr>
          <a:xfrm>
            <a:off x="8941593" y="3071932"/>
            <a:ext cx="242889" cy="38621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7A91EF0B-A6D2-85A2-9B26-C32A101805C6}"/>
              </a:ext>
            </a:extLst>
          </p:cNvPr>
          <p:cNvSpPr txBox="1"/>
          <p:nvPr/>
        </p:nvSpPr>
        <p:spPr>
          <a:xfrm>
            <a:off x="628651" y="4470522"/>
            <a:ext cx="869156" cy="369332"/>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b="1" dirty="0"/>
              <a:t>No</a:t>
            </a:r>
          </a:p>
        </p:txBody>
      </p:sp>
      <p:sp>
        <p:nvSpPr>
          <p:cNvPr id="50" name="TextBox 49">
            <a:extLst>
              <a:ext uri="{FF2B5EF4-FFF2-40B4-BE49-F238E27FC236}">
                <a16:creationId xmlns:a16="http://schemas.microsoft.com/office/drawing/2014/main" id="{8D9ED083-9E69-281D-9423-2B562CC919F0}"/>
              </a:ext>
            </a:extLst>
          </p:cNvPr>
          <p:cNvSpPr txBox="1"/>
          <p:nvPr/>
        </p:nvSpPr>
        <p:spPr>
          <a:xfrm>
            <a:off x="5032780" y="4470521"/>
            <a:ext cx="869156" cy="369332"/>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b="1" dirty="0"/>
              <a:t>Yes</a:t>
            </a:r>
          </a:p>
        </p:txBody>
      </p:sp>
      <p:sp>
        <p:nvSpPr>
          <p:cNvPr id="53" name="TextBox 52">
            <a:extLst>
              <a:ext uri="{FF2B5EF4-FFF2-40B4-BE49-F238E27FC236}">
                <a16:creationId xmlns:a16="http://schemas.microsoft.com/office/drawing/2014/main" id="{01CEF11F-D146-385F-761A-E7A3C674B0E1}"/>
              </a:ext>
            </a:extLst>
          </p:cNvPr>
          <p:cNvSpPr txBox="1"/>
          <p:nvPr/>
        </p:nvSpPr>
        <p:spPr>
          <a:xfrm>
            <a:off x="53579" y="5790336"/>
            <a:ext cx="1304925" cy="646331"/>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b="1" dirty="0"/>
              <a:t>SILDENAFIL</a:t>
            </a:r>
          </a:p>
          <a:p>
            <a:pPr algn="ctr"/>
            <a:r>
              <a:rPr lang="en-US" b="1" dirty="0"/>
              <a:t>PGI</a:t>
            </a:r>
            <a:r>
              <a:rPr lang="en-US" b="1" baseline="-25000" dirty="0"/>
              <a:t>2</a:t>
            </a:r>
          </a:p>
        </p:txBody>
      </p:sp>
      <p:sp>
        <p:nvSpPr>
          <p:cNvPr id="55" name="TextBox 54">
            <a:extLst>
              <a:ext uri="{FF2B5EF4-FFF2-40B4-BE49-F238E27FC236}">
                <a16:creationId xmlns:a16="http://schemas.microsoft.com/office/drawing/2014/main" id="{8A751B64-AA97-CFA8-4A1A-1B31B47CCD5B}"/>
              </a:ext>
            </a:extLst>
          </p:cNvPr>
          <p:cNvSpPr txBox="1"/>
          <p:nvPr/>
        </p:nvSpPr>
        <p:spPr>
          <a:xfrm>
            <a:off x="1937154" y="3899879"/>
            <a:ext cx="3233737" cy="369332"/>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b="1" dirty="0"/>
              <a:t>RV dysfunction or failure</a:t>
            </a:r>
          </a:p>
        </p:txBody>
      </p:sp>
      <p:sp>
        <p:nvSpPr>
          <p:cNvPr id="57" name="TextBox 56">
            <a:extLst>
              <a:ext uri="{FF2B5EF4-FFF2-40B4-BE49-F238E27FC236}">
                <a16:creationId xmlns:a16="http://schemas.microsoft.com/office/drawing/2014/main" id="{8589E541-F461-6041-D733-6F5AB36189E9}"/>
              </a:ext>
            </a:extLst>
          </p:cNvPr>
          <p:cNvSpPr txBox="1"/>
          <p:nvPr/>
        </p:nvSpPr>
        <p:spPr>
          <a:xfrm>
            <a:off x="66676" y="3003255"/>
            <a:ext cx="1699026" cy="923330"/>
          </a:xfrm>
          <a:prstGeom prst="rect">
            <a:avLst/>
          </a:prstGeom>
          <a:solidFill>
            <a:srgbClr val="FFCCFF"/>
          </a:solidFill>
          <a:ln>
            <a:solidFill>
              <a:schemeClr val="tx1"/>
            </a:solidFill>
          </a:ln>
        </p:spPr>
        <p:txBody>
          <a:bodyPr wrap="square" rtlCol="0">
            <a:spAutoFit/>
          </a:bodyPr>
          <a:lstStyle/>
          <a:p>
            <a:pPr algn="ctr"/>
            <a:r>
              <a:rPr lang="en-US" b="1" dirty="0"/>
              <a:t>Sustained improvement</a:t>
            </a:r>
          </a:p>
          <a:p>
            <a:pPr algn="ctr"/>
            <a:r>
              <a:rPr lang="en-US" b="1" dirty="0"/>
              <a:t>(MONITOR)</a:t>
            </a:r>
          </a:p>
        </p:txBody>
      </p:sp>
      <p:cxnSp>
        <p:nvCxnSpPr>
          <p:cNvPr id="58" name="Straight Arrow Connector 57">
            <a:extLst>
              <a:ext uri="{FF2B5EF4-FFF2-40B4-BE49-F238E27FC236}">
                <a16:creationId xmlns:a16="http://schemas.microsoft.com/office/drawing/2014/main" id="{F2AA757A-836B-674B-7940-16C14C7339DA}"/>
              </a:ext>
            </a:extLst>
          </p:cNvPr>
          <p:cNvCxnSpPr>
            <a:cxnSpLocks/>
            <a:stCxn id="9" idx="3"/>
            <a:endCxn id="10" idx="1"/>
          </p:cNvCxnSpPr>
          <p:nvPr/>
        </p:nvCxnSpPr>
        <p:spPr>
          <a:xfrm flipV="1">
            <a:off x="5170891" y="2887266"/>
            <a:ext cx="1982383" cy="5314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8B198BFA-8E4A-E4EC-AAD4-714C1E4B7024}"/>
              </a:ext>
            </a:extLst>
          </p:cNvPr>
          <p:cNvCxnSpPr>
            <a:cxnSpLocks/>
            <a:stCxn id="9" idx="2"/>
            <a:endCxn id="55" idx="0"/>
          </p:cNvCxnSpPr>
          <p:nvPr/>
        </p:nvCxnSpPr>
        <p:spPr>
          <a:xfrm>
            <a:off x="3554023" y="3603420"/>
            <a:ext cx="0" cy="2964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or: Curved 64">
            <a:extLst>
              <a:ext uri="{FF2B5EF4-FFF2-40B4-BE49-F238E27FC236}">
                <a16:creationId xmlns:a16="http://schemas.microsoft.com/office/drawing/2014/main" id="{DA6C03F2-5860-1CF8-4E4A-C5DA055B737F}"/>
              </a:ext>
            </a:extLst>
          </p:cNvPr>
          <p:cNvCxnSpPr>
            <a:cxnSpLocks/>
            <a:stCxn id="12" idx="1"/>
            <a:endCxn id="57" idx="0"/>
          </p:cNvCxnSpPr>
          <p:nvPr/>
        </p:nvCxnSpPr>
        <p:spPr>
          <a:xfrm rot="10800000" flipV="1">
            <a:off x="916189" y="2771361"/>
            <a:ext cx="872128" cy="231893"/>
          </a:xfrm>
          <a:prstGeom prst="curved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Curved 65">
            <a:extLst>
              <a:ext uri="{FF2B5EF4-FFF2-40B4-BE49-F238E27FC236}">
                <a16:creationId xmlns:a16="http://schemas.microsoft.com/office/drawing/2014/main" id="{A1664A85-C8DA-5A92-3780-C32D65330024}"/>
              </a:ext>
            </a:extLst>
          </p:cNvPr>
          <p:cNvCxnSpPr>
            <a:cxnSpLocks/>
            <a:stCxn id="55" idx="1"/>
            <a:endCxn id="48" idx="0"/>
          </p:cNvCxnSpPr>
          <p:nvPr/>
        </p:nvCxnSpPr>
        <p:spPr>
          <a:xfrm rot="10800000" flipV="1">
            <a:off x="1063230" y="4084544"/>
            <a:ext cx="873925" cy="385977"/>
          </a:xfrm>
          <a:prstGeom prst="curved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ctor: Curved 68">
            <a:extLst>
              <a:ext uri="{FF2B5EF4-FFF2-40B4-BE49-F238E27FC236}">
                <a16:creationId xmlns:a16="http://schemas.microsoft.com/office/drawing/2014/main" id="{32D50D69-FE52-A798-CEC8-B652AB3E8E94}"/>
              </a:ext>
            </a:extLst>
          </p:cNvPr>
          <p:cNvCxnSpPr>
            <a:cxnSpLocks/>
            <a:stCxn id="55" idx="3"/>
            <a:endCxn id="50" idx="0"/>
          </p:cNvCxnSpPr>
          <p:nvPr/>
        </p:nvCxnSpPr>
        <p:spPr>
          <a:xfrm>
            <a:off x="5170891" y="4084545"/>
            <a:ext cx="296467" cy="385976"/>
          </a:xfrm>
          <a:prstGeom prst="curved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37EBF190-E2EC-0602-9DD2-78D7B0AACA51}"/>
              </a:ext>
            </a:extLst>
          </p:cNvPr>
          <p:cNvSpPr txBox="1"/>
          <p:nvPr/>
        </p:nvSpPr>
        <p:spPr>
          <a:xfrm>
            <a:off x="4170766" y="5533027"/>
            <a:ext cx="1679973" cy="1200329"/>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b="1" dirty="0"/>
              <a:t>MILRINONE</a:t>
            </a:r>
          </a:p>
          <a:p>
            <a:pPr algn="ctr"/>
            <a:r>
              <a:rPr lang="en-US" b="1" dirty="0"/>
              <a:t>PGI</a:t>
            </a:r>
            <a:r>
              <a:rPr lang="en-US" b="1" baseline="-25000" dirty="0"/>
              <a:t>2</a:t>
            </a:r>
          </a:p>
          <a:p>
            <a:pPr algn="ctr"/>
            <a:r>
              <a:rPr lang="en-US" b="1" dirty="0"/>
              <a:t>PGE1 (if ductus restrictive)</a:t>
            </a:r>
          </a:p>
        </p:txBody>
      </p:sp>
      <p:sp>
        <p:nvSpPr>
          <p:cNvPr id="75" name="TextBox 74">
            <a:extLst>
              <a:ext uri="{FF2B5EF4-FFF2-40B4-BE49-F238E27FC236}">
                <a16:creationId xmlns:a16="http://schemas.microsoft.com/office/drawing/2014/main" id="{D637C6EF-00A5-6A58-E09E-AD63D57B5C66}"/>
              </a:ext>
            </a:extLst>
          </p:cNvPr>
          <p:cNvSpPr txBox="1"/>
          <p:nvPr/>
        </p:nvSpPr>
        <p:spPr>
          <a:xfrm>
            <a:off x="53579" y="4860719"/>
            <a:ext cx="3233737" cy="369332"/>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b="1" dirty="0"/>
              <a:t>Normal </a:t>
            </a:r>
            <a:r>
              <a:rPr lang="en-US" b="1" dirty="0">
                <a:sym typeface="Wingdings" panose="05000000000000000000" pitchFamily="2" charset="2"/>
              </a:rPr>
              <a:t> </a:t>
            </a:r>
            <a:r>
              <a:rPr lang="en-US" b="1" dirty="0"/>
              <a:t>Systemic BP </a:t>
            </a:r>
            <a:r>
              <a:rPr lang="en-US" b="1" dirty="0">
                <a:sym typeface="Wingdings" panose="05000000000000000000" pitchFamily="2" charset="2"/>
              </a:rPr>
              <a:t> Low</a:t>
            </a:r>
            <a:endParaRPr lang="en-US" b="1" dirty="0"/>
          </a:p>
        </p:txBody>
      </p:sp>
      <p:sp>
        <p:nvSpPr>
          <p:cNvPr id="76" name="TextBox 75">
            <a:extLst>
              <a:ext uri="{FF2B5EF4-FFF2-40B4-BE49-F238E27FC236}">
                <a16:creationId xmlns:a16="http://schemas.microsoft.com/office/drawing/2014/main" id="{D5712095-9C22-A084-0351-3764B3660820}"/>
              </a:ext>
            </a:extLst>
          </p:cNvPr>
          <p:cNvSpPr txBox="1"/>
          <p:nvPr/>
        </p:nvSpPr>
        <p:spPr>
          <a:xfrm>
            <a:off x="6274593" y="5574040"/>
            <a:ext cx="3083721" cy="1200329"/>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b="1" dirty="0"/>
              <a:t>HYDROCORTISONE* (↑4mg/kg load; 1mg/kg q8h),</a:t>
            </a:r>
          </a:p>
          <a:p>
            <a:pPr algn="ctr"/>
            <a:r>
              <a:rPr lang="en-US" b="1" dirty="0"/>
              <a:t> EPINEPHRINE, NOREPI, VASOPRESSIN, ECMO</a:t>
            </a:r>
          </a:p>
        </p:txBody>
      </p:sp>
      <p:sp>
        <p:nvSpPr>
          <p:cNvPr id="80" name="TextBox 79">
            <a:extLst>
              <a:ext uri="{FF2B5EF4-FFF2-40B4-BE49-F238E27FC236}">
                <a16:creationId xmlns:a16="http://schemas.microsoft.com/office/drawing/2014/main" id="{6A7A9E74-6C5C-A2ED-7D00-F950E951323E}"/>
              </a:ext>
            </a:extLst>
          </p:cNvPr>
          <p:cNvSpPr txBox="1"/>
          <p:nvPr/>
        </p:nvSpPr>
        <p:spPr>
          <a:xfrm>
            <a:off x="7880164" y="4126253"/>
            <a:ext cx="3233737" cy="369332"/>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b="1" dirty="0"/>
              <a:t>Low  </a:t>
            </a:r>
            <a:r>
              <a:rPr lang="en-US" b="1" dirty="0">
                <a:sym typeface="Wingdings" panose="05000000000000000000" pitchFamily="2" charset="2"/>
              </a:rPr>
              <a:t> </a:t>
            </a:r>
            <a:r>
              <a:rPr lang="en-US" b="1" dirty="0"/>
              <a:t>Systemic BP </a:t>
            </a:r>
            <a:r>
              <a:rPr lang="en-US" b="1" dirty="0">
                <a:sym typeface="Wingdings" panose="05000000000000000000" pitchFamily="2" charset="2"/>
              </a:rPr>
              <a:t> Normal</a:t>
            </a:r>
            <a:endParaRPr lang="en-US" b="1" dirty="0"/>
          </a:p>
        </p:txBody>
      </p:sp>
      <p:sp>
        <p:nvSpPr>
          <p:cNvPr id="81" name="TextBox 80">
            <a:extLst>
              <a:ext uri="{FF2B5EF4-FFF2-40B4-BE49-F238E27FC236}">
                <a16:creationId xmlns:a16="http://schemas.microsoft.com/office/drawing/2014/main" id="{3574792D-5E02-21F8-FB10-47D943F6DE4F}"/>
              </a:ext>
            </a:extLst>
          </p:cNvPr>
          <p:cNvSpPr txBox="1"/>
          <p:nvPr/>
        </p:nvSpPr>
        <p:spPr>
          <a:xfrm>
            <a:off x="3636168" y="4849778"/>
            <a:ext cx="3233737" cy="369332"/>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b="1" dirty="0"/>
              <a:t>Normal </a:t>
            </a:r>
            <a:r>
              <a:rPr lang="en-US" b="1" dirty="0">
                <a:sym typeface="Wingdings" panose="05000000000000000000" pitchFamily="2" charset="2"/>
              </a:rPr>
              <a:t> </a:t>
            </a:r>
            <a:r>
              <a:rPr lang="en-US" b="1" dirty="0"/>
              <a:t>Systemic BP </a:t>
            </a:r>
            <a:r>
              <a:rPr lang="en-US" b="1" dirty="0">
                <a:sym typeface="Wingdings" panose="05000000000000000000" pitchFamily="2" charset="2"/>
              </a:rPr>
              <a:t> Low</a:t>
            </a:r>
            <a:endParaRPr lang="en-US" b="1" dirty="0"/>
          </a:p>
        </p:txBody>
      </p:sp>
      <p:sp>
        <p:nvSpPr>
          <p:cNvPr id="82" name="TextBox 81">
            <a:extLst>
              <a:ext uri="{FF2B5EF4-FFF2-40B4-BE49-F238E27FC236}">
                <a16:creationId xmlns:a16="http://schemas.microsoft.com/office/drawing/2014/main" id="{B3DEA180-62AD-09C4-0C00-F62520E32774}"/>
              </a:ext>
            </a:extLst>
          </p:cNvPr>
          <p:cNvSpPr txBox="1"/>
          <p:nvPr/>
        </p:nvSpPr>
        <p:spPr>
          <a:xfrm>
            <a:off x="1457920" y="5587420"/>
            <a:ext cx="2607470" cy="1200329"/>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b="1" dirty="0"/>
              <a:t>HYDROCORTISONE* (↑4mg/kg load; 1mg/kg q8h), NOREPINEPHRINE</a:t>
            </a:r>
          </a:p>
          <a:p>
            <a:pPr algn="ctr"/>
            <a:r>
              <a:rPr lang="en-US" b="1" dirty="0"/>
              <a:t>VASOPRESSIN</a:t>
            </a:r>
          </a:p>
        </p:txBody>
      </p:sp>
      <p:cxnSp>
        <p:nvCxnSpPr>
          <p:cNvPr id="110" name="Straight Arrow Connector 109">
            <a:extLst>
              <a:ext uri="{FF2B5EF4-FFF2-40B4-BE49-F238E27FC236}">
                <a16:creationId xmlns:a16="http://schemas.microsoft.com/office/drawing/2014/main" id="{348B6B47-65A6-5BF9-BBD5-ECA12AB21F88}"/>
              </a:ext>
            </a:extLst>
          </p:cNvPr>
          <p:cNvCxnSpPr>
            <a:cxnSpLocks/>
          </p:cNvCxnSpPr>
          <p:nvPr/>
        </p:nvCxnSpPr>
        <p:spPr>
          <a:xfrm>
            <a:off x="4170766" y="5240125"/>
            <a:ext cx="167872" cy="2793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D87BDBFB-5B4B-E8BB-9B58-E59656F9AF6C}"/>
              </a:ext>
            </a:extLst>
          </p:cNvPr>
          <p:cNvCxnSpPr>
            <a:cxnSpLocks/>
            <a:stCxn id="81" idx="3"/>
            <a:endCxn id="76" idx="0"/>
          </p:cNvCxnSpPr>
          <p:nvPr/>
        </p:nvCxnSpPr>
        <p:spPr>
          <a:xfrm>
            <a:off x="6869905" y="5034444"/>
            <a:ext cx="946549" cy="5395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1E484A0E-18DA-C149-8555-25E9D3B8ACB1}"/>
              </a:ext>
            </a:extLst>
          </p:cNvPr>
          <p:cNvCxnSpPr>
            <a:cxnSpLocks/>
            <a:endCxn id="82" idx="0"/>
          </p:cNvCxnSpPr>
          <p:nvPr/>
        </p:nvCxnSpPr>
        <p:spPr>
          <a:xfrm flipH="1">
            <a:off x="2761655" y="5230051"/>
            <a:ext cx="153155" cy="3573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28A39E7C-92AC-B10B-7A75-EFEC147047F2}"/>
              </a:ext>
            </a:extLst>
          </p:cNvPr>
          <p:cNvCxnSpPr>
            <a:cxnSpLocks/>
            <a:endCxn id="53" idx="0"/>
          </p:cNvCxnSpPr>
          <p:nvPr/>
        </p:nvCxnSpPr>
        <p:spPr>
          <a:xfrm>
            <a:off x="628650" y="5248688"/>
            <a:ext cx="77392" cy="5416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36AF968D-DB3E-1C47-2011-7F9BD18654FC}"/>
              </a:ext>
            </a:extLst>
          </p:cNvPr>
          <p:cNvSpPr txBox="1"/>
          <p:nvPr/>
        </p:nvSpPr>
        <p:spPr>
          <a:xfrm>
            <a:off x="9771459" y="4741987"/>
            <a:ext cx="2226468" cy="92333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b="1" dirty="0"/>
              <a:t>MILRINONE – preferred; or DOBUTAMINE</a:t>
            </a:r>
          </a:p>
        </p:txBody>
      </p:sp>
      <p:cxnSp>
        <p:nvCxnSpPr>
          <p:cNvPr id="125" name="Straight Arrow Connector 124">
            <a:extLst>
              <a:ext uri="{FF2B5EF4-FFF2-40B4-BE49-F238E27FC236}">
                <a16:creationId xmlns:a16="http://schemas.microsoft.com/office/drawing/2014/main" id="{57F5F369-AFD6-FAE9-F857-3659B1B248FA}"/>
              </a:ext>
            </a:extLst>
          </p:cNvPr>
          <p:cNvCxnSpPr>
            <a:cxnSpLocks/>
            <a:endCxn id="76" idx="0"/>
          </p:cNvCxnSpPr>
          <p:nvPr/>
        </p:nvCxnSpPr>
        <p:spPr>
          <a:xfrm flipH="1">
            <a:off x="7816454" y="4470521"/>
            <a:ext cx="367611" cy="110351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E50F891A-A91F-5D66-AEE4-A6BFF76D0DFC}"/>
              </a:ext>
            </a:extLst>
          </p:cNvPr>
          <p:cNvCxnSpPr>
            <a:cxnSpLocks/>
            <a:endCxn id="123" idx="0"/>
          </p:cNvCxnSpPr>
          <p:nvPr/>
        </p:nvCxnSpPr>
        <p:spPr>
          <a:xfrm>
            <a:off x="10848974" y="4490685"/>
            <a:ext cx="35719" cy="2513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6499C71-3359-D43C-1A83-64DDD91CF543}"/>
              </a:ext>
            </a:extLst>
          </p:cNvPr>
          <p:cNvSpPr txBox="1"/>
          <p:nvPr/>
        </p:nvSpPr>
        <p:spPr>
          <a:xfrm>
            <a:off x="9760970" y="5780548"/>
            <a:ext cx="2226468" cy="923330"/>
          </a:xfrm>
          <a:prstGeom prst="rect">
            <a:avLst/>
          </a:prstGeom>
          <a:solidFill>
            <a:srgbClr val="C00000"/>
          </a:solidFill>
          <a:ln>
            <a:solidFill>
              <a:schemeClr val="tx1"/>
            </a:solidFill>
          </a:ln>
        </p:spPr>
        <p:txBody>
          <a:bodyPr wrap="square" rtlCol="0">
            <a:spAutoFit/>
          </a:bodyPr>
          <a:lstStyle/>
          <a:p>
            <a:pPr algn="ctr"/>
            <a:r>
              <a:rPr lang="en-US" b="1" dirty="0">
                <a:solidFill>
                  <a:schemeClr val="bg1"/>
                </a:solidFill>
              </a:rPr>
              <a:t>*hydrocortisone is used only in the absence of infection</a:t>
            </a:r>
          </a:p>
        </p:txBody>
      </p:sp>
    </p:spTree>
    <p:extLst>
      <p:ext uri="{BB962C8B-B14F-4D97-AF65-F5344CB8AC3E}">
        <p14:creationId xmlns:p14="http://schemas.microsoft.com/office/powerpoint/2010/main" val="8215481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94290C-B65F-40B6-A7A5-EE1E05E22DDB}"/>
              </a:ext>
            </a:extLst>
          </p:cNvPr>
          <p:cNvPicPr>
            <a:picLocks noChangeAspect="1"/>
          </p:cNvPicPr>
          <p:nvPr/>
        </p:nvPicPr>
        <p:blipFill>
          <a:blip r:embed="rId2"/>
          <a:stretch>
            <a:fillRect/>
          </a:stretch>
        </p:blipFill>
        <p:spPr>
          <a:xfrm>
            <a:off x="3619411" y="1279184"/>
            <a:ext cx="6592782" cy="5596821"/>
          </a:xfrm>
          <a:prstGeom prst="rect">
            <a:avLst/>
          </a:prstGeom>
        </p:spPr>
      </p:pic>
      <p:sp>
        <p:nvSpPr>
          <p:cNvPr id="4" name="Title 3">
            <a:extLst>
              <a:ext uri="{FF2B5EF4-FFF2-40B4-BE49-F238E27FC236}">
                <a16:creationId xmlns:a16="http://schemas.microsoft.com/office/drawing/2014/main" id="{A2384D86-3781-4BAF-8562-5F4CA53EE749}"/>
              </a:ext>
            </a:extLst>
          </p:cNvPr>
          <p:cNvSpPr>
            <a:spLocks noGrp="1"/>
          </p:cNvSpPr>
          <p:nvPr>
            <p:ph type="title"/>
          </p:nvPr>
        </p:nvSpPr>
        <p:spPr>
          <a:xfrm>
            <a:off x="131055" y="93610"/>
            <a:ext cx="2840182" cy="2371148"/>
          </a:xfrm>
          <a:solidFill>
            <a:srgbClr val="002060"/>
          </a:solidFill>
        </p:spPr>
        <p:txBody>
          <a:bodyPr vert="horz" lIns="91440" tIns="45720" rIns="91440" bIns="45720" rtlCol="0" anchor="ctr">
            <a:normAutofit/>
          </a:bodyPr>
          <a:lstStyle/>
          <a:p>
            <a:pPr algn="l"/>
            <a:r>
              <a:rPr lang="en-US" sz="3200" kern="1200" dirty="0">
                <a:solidFill>
                  <a:srgbClr val="FFFFFF"/>
                </a:solidFill>
                <a:latin typeface="+mj-lt"/>
                <a:ea typeface="+mj-ea"/>
                <a:cs typeface="+mj-cs"/>
              </a:rPr>
              <a:t>Managing Hypoxemic Respiratory Failure + HIE:</a:t>
            </a:r>
            <a:br>
              <a:rPr lang="en-US" sz="3200" kern="1200" dirty="0">
                <a:solidFill>
                  <a:srgbClr val="FFFFFF"/>
                </a:solidFill>
                <a:latin typeface="+mj-lt"/>
                <a:ea typeface="+mj-ea"/>
                <a:cs typeface="+mj-cs"/>
              </a:rPr>
            </a:br>
            <a:r>
              <a:rPr lang="en-US" sz="3200" dirty="0">
                <a:solidFill>
                  <a:srgbClr val="FFFFFF"/>
                </a:solidFill>
              </a:rPr>
              <a:t>Dynamic</a:t>
            </a:r>
            <a:endParaRPr lang="en-US" sz="3200" kern="1200" dirty="0">
              <a:solidFill>
                <a:srgbClr val="FFFFFF"/>
              </a:solidFill>
              <a:latin typeface="+mj-lt"/>
              <a:ea typeface="+mj-ea"/>
              <a:cs typeface="+mj-cs"/>
            </a:endParaRPr>
          </a:p>
        </p:txBody>
      </p:sp>
      <p:pic>
        <p:nvPicPr>
          <p:cNvPr id="3" name="Picture 2">
            <a:extLst>
              <a:ext uri="{FF2B5EF4-FFF2-40B4-BE49-F238E27FC236}">
                <a16:creationId xmlns:a16="http://schemas.microsoft.com/office/drawing/2014/main" id="{D804A365-0406-4487-80F0-E86D30293BF3}"/>
              </a:ext>
            </a:extLst>
          </p:cNvPr>
          <p:cNvPicPr>
            <a:picLocks noChangeAspect="1"/>
          </p:cNvPicPr>
          <p:nvPr/>
        </p:nvPicPr>
        <p:blipFill>
          <a:blip r:embed="rId3"/>
          <a:stretch>
            <a:fillRect/>
          </a:stretch>
        </p:blipFill>
        <p:spPr>
          <a:xfrm>
            <a:off x="3619411" y="1297189"/>
            <a:ext cx="6560784" cy="5578816"/>
          </a:xfrm>
          <a:prstGeom prst="rect">
            <a:avLst/>
          </a:prstGeom>
        </p:spPr>
      </p:pic>
      <p:sp>
        <p:nvSpPr>
          <p:cNvPr id="6" name="Thought Bubble: Cloud 5">
            <a:extLst>
              <a:ext uri="{FF2B5EF4-FFF2-40B4-BE49-F238E27FC236}">
                <a16:creationId xmlns:a16="http://schemas.microsoft.com/office/drawing/2014/main" id="{CAECE019-DB69-4095-9C2B-CEAF4D806AA8}"/>
              </a:ext>
            </a:extLst>
          </p:cNvPr>
          <p:cNvSpPr/>
          <p:nvPr/>
        </p:nvSpPr>
        <p:spPr>
          <a:xfrm rot="10800000" flipH="1" flipV="1">
            <a:off x="63863" y="2735328"/>
            <a:ext cx="3004834" cy="2853052"/>
          </a:xfrm>
          <a:prstGeom prst="cloudCallout">
            <a:avLst>
              <a:gd name="adj1" fmla="val 72478"/>
              <a:gd name="adj2" fmla="val -22557"/>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Parenchymal lung disease – OXYGEN AND SURFACTANT!</a:t>
            </a:r>
          </a:p>
        </p:txBody>
      </p:sp>
      <p:sp>
        <p:nvSpPr>
          <p:cNvPr id="8" name="Thought Bubble: Cloud 7">
            <a:extLst>
              <a:ext uri="{FF2B5EF4-FFF2-40B4-BE49-F238E27FC236}">
                <a16:creationId xmlns:a16="http://schemas.microsoft.com/office/drawing/2014/main" id="{FD48AF7C-4CAF-485F-B8BC-697C753A549B}"/>
              </a:ext>
            </a:extLst>
          </p:cNvPr>
          <p:cNvSpPr/>
          <p:nvPr/>
        </p:nvSpPr>
        <p:spPr>
          <a:xfrm rot="10800000" flipH="1" flipV="1">
            <a:off x="9378594" y="4017196"/>
            <a:ext cx="2701344" cy="2012170"/>
          </a:xfrm>
          <a:prstGeom prst="cloudCallout">
            <a:avLst>
              <a:gd name="adj1" fmla="val -74899"/>
              <a:gd name="adj2" fmla="val -68466"/>
            </a:avLst>
          </a:prstGeom>
          <a:solidFill>
            <a:schemeClr val="accent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Systemic blood pressure is low; VASOPRESSIN!</a:t>
            </a:r>
          </a:p>
        </p:txBody>
      </p:sp>
      <p:sp>
        <p:nvSpPr>
          <p:cNvPr id="10" name="Thought Bubble: Cloud 9">
            <a:extLst>
              <a:ext uri="{FF2B5EF4-FFF2-40B4-BE49-F238E27FC236}">
                <a16:creationId xmlns:a16="http://schemas.microsoft.com/office/drawing/2014/main" id="{3E790147-913A-4477-8826-9DF074A0040D}"/>
              </a:ext>
            </a:extLst>
          </p:cNvPr>
          <p:cNvSpPr/>
          <p:nvPr/>
        </p:nvSpPr>
        <p:spPr>
          <a:xfrm rot="10800000" flipH="1" flipV="1">
            <a:off x="9024634" y="530140"/>
            <a:ext cx="2701344" cy="2012170"/>
          </a:xfrm>
          <a:prstGeom prst="cloudCallout">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High pulmonary vascular resistance; INHALED NITRIC OXIDE STAT!</a:t>
            </a:r>
          </a:p>
        </p:txBody>
      </p:sp>
      <p:sp>
        <p:nvSpPr>
          <p:cNvPr id="11" name="Thought Bubble: Cloud 10">
            <a:extLst>
              <a:ext uri="{FF2B5EF4-FFF2-40B4-BE49-F238E27FC236}">
                <a16:creationId xmlns:a16="http://schemas.microsoft.com/office/drawing/2014/main" id="{AC8EE857-ADAD-4DC6-8F3F-27A9CF1E2D08}"/>
              </a:ext>
            </a:extLst>
          </p:cNvPr>
          <p:cNvSpPr/>
          <p:nvPr/>
        </p:nvSpPr>
        <p:spPr>
          <a:xfrm rot="10800000" flipH="1" flipV="1">
            <a:off x="4225063" y="107885"/>
            <a:ext cx="2701344" cy="2012170"/>
          </a:xfrm>
          <a:prstGeom prst="cloudCallout">
            <a:avLst>
              <a:gd name="adj1" fmla="val 63792"/>
              <a:gd name="adj2" fmla="val 5380"/>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Ventricular dysfunction; IV MILRINONE!</a:t>
            </a:r>
          </a:p>
        </p:txBody>
      </p:sp>
      <p:sp>
        <p:nvSpPr>
          <p:cNvPr id="7" name="TextBox 6">
            <a:extLst>
              <a:ext uri="{FF2B5EF4-FFF2-40B4-BE49-F238E27FC236}">
                <a16:creationId xmlns:a16="http://schemas.microsoft.com/office/drawing/2014/main" id="{FD90B842-89C6-4203-8D1A-D50D9C93324A}"/>
              </a:ext>
            </a:extLst>
          </p:cNvPr>
          <p:cNvSpPr txBox="1"/>
          <p:nvPr/>
        </p:nvSpPr>
        <p:spPr>
          <a:xfrm>
            <a:off x="5891454" y="2604102"/>
            <a:ext cx="2806700" cy="2308324"/>
          </a:xfrm>
          <a:prstGeom prst="rect">
            <a:avLst/>
          </a:prstGeom>
          <a:noFill/>
        </p:spPr>
        <p:txBody>
          <a:bodyPr wrap="square" rtlCol="0">
            <a:spAutoFit/>
          </a:bodyPr>
          <a:lstStyle/>
          <a:p>
            <a:r>
              <a:rPr lang="en-US" sz="7200" b="1" dirty="0">
                <a:solidFill>
                  <a:schemeClr val="bg1"/>
                </a:solidFill>
              </a:rPr>
              <a:t>HRF</a:t>
            </a:r>
          </a:p>
          <a:p>
            <a:r>
              <a:rPr lang="en-US" sz="7200" b="1" dirty="0">
                <a:solidFill>
                  <a:schemeClr val="bg1"/>
                </a:solidFill>
              </a:rPr>
              <a:t>HIE</a:t>
            </a:r>
          </a:p>
        </p:txBody>
      </p:sp>
      <p:sp>
        <p:nvSpPr>
          <p:cNvPr id="2" name="Thought Bubble: Cloud 1">
            <a:extLst>
              <a:ext uri="{FF2B5EF4-FFF2-40B4-BE49-F238E27FC236}">
                <a16:creationId xmlns:a16="http://schemas.microsoft.com/office/drawing/2014/main" id="{BE5D53E1-658E-F53F-0DC3-66324D0AF16D}"/>
              </a:ext>
            </a:extLst>
          </p:cNvPr>
          <p:cNvSpPr/>
          <p:nvPr/>
        </p:nvSpPr>
        <p:spPr>
          <a:xfrm rot="10800000" flipH="1" flipV="1">
            <a:off x="1885718" y="1709765"/>
            <a:ext cx="2740613" cy="1304628"/>
          </a:xfrm>
          <a:prstGeom prst="cloudCallout">
            <a:avLst>
              <a:gd name="adj1" fmla="val 63792"/>
              <a:gd name="adj2" fmla="val 5380"/>
            </a:avLst>
          </a:prstGeom>
          <a:solidFill>
            <a:srgbClr val="66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HIE – Therapeutic hypothermia!</a:t>
            </a:r>
          </a:p>
        </p:txBody>
      </p:sp>
      <p:sp>
        <p:nvSpPr>
          <p:cNvPr id="12" name="TextBox 11">
            <a:extLst>
              <a:ext uri="{FF2B5EF4-FFF2-40B4-BE49-F238E27FC236}">
                <a16:creationId xmlns:a16="http://schemas.microsoft.com/office/drawing/2014/main" id="{85219665-6886-ADCA-4736-088FE3749BC9}"/>
              </a:ext>
            </a:extLst>
          </p:cNvPr>
          <p:cNvSpPr txBox="1"/>
          <p:nvPr/>
        </p:nvSpPr>
        <p:spPr>
          <a:xfrm>
            <a:off x="0" y="5578816"/>
            <a:ext cx="3695475" cy="1200329"/>
          </a:xfrm>
          <a:prstGeom prst="rect">
            <a:avLst/>
          </a:prstGeom>
          <a:noFill/>
        </p:spPr>
        <p:txBody>
          <a:bodyPr wrap="square">
            <a:spAutoFit/>
          </a:bodyPr>
          <a:lstStyle/>
          <a:p>
            <a:r>
              <a:rPr lang="en-US" b="0" i="0" dirty="0">
                <a:solidFill>
                  <a:srgbClr val="4D5156"/>
                </a:solidFill>
                <a:effectLst/>
                <a:latin typeface="Roboto" panose="02000000000000000000" pitchFamily="2" charset="0"/>
              </a:rPr>
              <a:t>The </a:t>
            </a:r>
            <a:r>
              <a:rPr lang="en-US" b="1" i="0" dirty="0">
                <a:solidFill>
                  <a:srgbClr val="5F6368"/>
                </a:solidFill>
                <a:effectLst/>
                <a:latin typeface="Roboto" panose="02000000000000000000" pitchFamily="2" charset="0"/>
              </a:rPr>
              <a:t>Blind Men and the Elephant</a:t>
            </a:r>
            <a:r>
              <a:rPr lang="en-US" b="0" i="0" dirty="0">
                <a:solidFill>
                  <a:srgbClr val="4D5156"/>
                </a:solidFill>
                <a:effectLst/>
                <a:latin typeface="Roboto" panose="02000000000000000000" pitchFamily="2" charset="0"/>
              </a:rPr>
              <a:t>. 8.1.1 a. A </a:t>
            </a:r>
            <a:r>
              <a:rPr lang="en-US" b="1" i="0" dirty="0">
                <a:solidFill>
                  <a:srgbClr val="5F6368"/>
                </a:solidFill>
                <a:effectLst/>
                <a:latin typeface="Roboto" panose="02000000000000000000" pitchFamily="2" charset="0"/>
              </a:rPr>
              <a:t>poem</a:t>
            </a:r>
            <a:r>
              <a:rPr lang="en-US" b="0" i="0" dirty="0">
                <a:solidFill>
                  <a:srgbClr val="4D5156"/>
                </a:solidFill>
                <a:effectLst/>
                <a:latin typeface="Roboto" panose="02000000000000000000" pitchFamily="2" charset="0"/>
              </a:rPr>
              <a:t> by John Godfrey Saxe (1816–1887). (Based upon a Hindu Parable)</a:t>
            </a:r>
            <a:endParaRPr lang="en-US" dirty="0"/>
          </a:p>
        </p:txBody>
      </p:sp>
    </p:spTree>
    <p:extLst>
      <p:ext uri="{BB962C8B-B14F-4D97-AF65-F5344CB8AC3E}">
        <p14:creationId xmlns:p14="http://schemas.microsoft.com/office/powerpoint/2010/main" val="350214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nodeType="clickEffect">
                                  <p:stCondLst>
                                    <p:cond delay="0"/>
                                  </p:stCondLst>
                                  <p:childTnLst>
                                    <p:animEffect transition="out" filter="dissolv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65EB9F-2790-C038-5ED3-979B28B7C3E5}"/>
              </a:ext>
            </a:extLst>
          </p:cNvPr>
          <p:cNvPicPr>
            <a:picLocks noChangeAspect="1"/>
          </p:cNvPicPr>
          <p:nvPr/>
        </p:nvPicPr>
        <p:blipFill>
          <a:blip r:embed="rId2"/>
          <a:stretch>
            <a:fillRect/>
          </a:stretch>
        </p:blipFill>
        <p:spPr>
          <a:xfrm>
            <a:off x="1135481" y="1335808"/>
            <a:ext cx="7998245" cy="5455409"/>
          </a:xfrm>
          <a:prstGeom prst="rect">
            <a:avLst/>
          </a:prstGeom>
        </p:spPr>
      </p:pic>
      <p:sp>
        <p:nvSpPr>
          <p:cNvPr id="6" name="TextBox 5">
            <a:extLst>
              <a:ext uri="{FF2B5EF4-FFF2-40B4-BE49-F238E27FC236}">
                <a16:creationId xmlns:a16="http://schemas.microsoft.com/office/drawing/2014/main" id="{CFF6A86E-4A96-601A-8D04-A3B15308B736}"/>
              </a:ext>
            </a:extLst>
          </p:cNvPr>
          <p:cNvSpPr txBox="1"/>
          <p:nvPr/>
        </p:nvSpPr>
        <p:spPr>
          <a:xfrm>
            <a:off x="9585789" y="1862714"/>
            <a:ext cx="1844211" cy="4524315"/>
          </a:xfrm>
          <a:prstGeom prst="rect">
            <a:avLst/>
          </a:prstGeom>
          <a:solidFill>
            <a:srgbClr val="C00000"/>
          </a:solidFill>
        </p:spPr>
        <p:txBody>
          <a:bodyPr wrap="square" rtlCol="0">
            <a:spAutoFit/>
          </a:bodyPr>
          <a:lstStyle/>
          <a:p>
            <a:pPr algn="ctr"/>
            <a:r>
              <a:rPr lang="en-US" sz="1800" b="1" dirty="0">
                <a:solidFill>
                  <a:schemeClr val="bg1"/>
                </a:solidFill>
                <a:latin typeface="Segoe UI" panose="020B0502040204020203" pitchFamily="34" charset="0"/>
              </a:rPr>
              <a:t>Katheria AC, Clark E, Yoder B, et al. Umbilical cord milking in </a:t>
            </a:r>
            <a:r>
              <a:rPr lang="en-US" sz="1800" b="1" dirty="0" err="1">
                <a:solidFill>
                  <a:schemeClr val="bg1"/>
                </a:solidFill>
                <a:latin typeface="Segoe UI" panose="020B0502040204020203" pitchFamily="34" charset="0"/>
              </a:rPr>
              <a:t>nonvigorous</a:t>
            </a:r>
            <a:r>
              <a:rPr lang="en-US" sz="1800" b="1" dirty="0">
                <a:solidFill>
                  <a:schemeClr val="bg1"/>
                </a:solidFill>
                <a:latin typeface="Segoe UI" panose="020B0502040204020203" pitchFamily="34" charset="0"/>
              </a:rPr>
              <a:t> infants: a cluster-randomized crossover trial. </a:t>
            </a:r>
            <a:r>
              <a:rPr lang="en-US" sz="1800" b="1" i="1" dirty="0">
                <a:solidFill>
                  <a:schemeClr val="bg1"/>
                </a:solidFill>
                <a:latin typeface="Segoe UI" panose="020B0502040204020203" pitchFamily="34" charset="0"/>
              </a:rPr>
              <a:t>American journal of obstetrics and gynecology. </a:t>
            </a:r>
            <a:r>
              <a:rPr lang="en-US" sz="1800" b="1" i="0" dirty="0">
                <a:solidFill>
                  <a:schemeClr val="bg1"/>
                </a:solidFill>
                <a:latin typeface="Segoe UI" panose="020B0502040204020203" pitchFamily="34" charset="0"/>
              </a:rPr>
              <a:t>2023;228(2):217 e211-217</a:t>
            </a:r>
            <a:endParaRPr lang="en-US" b="1" dirty="0">
              <a:solidFill>
                <a:schemeClr val="bg1"/>
              </a:solidFill>
            </a:endParaRPr>
          </a:p>
        </p:txBody>
      </p:sp>
      <p:sp>
        <p:nvSpPr>
          <p:cNvPr id="7" name="Title 6">
            <a:extLst>
              <a:ext uri="{FF2B5EF4-FFF2-40B4-BE49-F238E27FC236}">
                <a16:creationId xmlns:a16="http://schemas.microsoft.com/office/drawing/2014/main" id="{1EBE8823-800B-DBB6-7B26-5D2F8F43C13C}"/>
              </a:ext>
            </a:extLst>
          </p:cNvPr>
          <p:cNvSpPr>
            <a:spLocks noGrp="1"/>
          </p:cNvSpPr>
          <p:nvPr>
            <p:ph type="title"/>
          </p:nvPr>
        </p:nvSpPr>
        <p:spPr>
          <a:xfrm>
            <a:off x="0" y="-4802"/>
            <a:ext cx="12192000" cy="1029988"/>
          </a:xfrm>
        </p:spPr>
        <p:txBody>
          <a:bodyPr/>
          <a:lstStyle/>
          <a:p>
            <a:r>
              <a:rPr lang="en-US" dirty="0"/>
              <a:t>Term Non-Vigorous Babies – Cord Milking ↓ HIE/TH</a:t>
            </a:r>
          </a:p>
        </p:txBody>
      </p:sp>
    </p:spTree>
    <p:extLst>
      <p:ext uri="{BB962C8B-B14F-4D97-AF65-F5344CB8AC3E}">
        <p14:creationId xmlns:p14="http://schemas.microsoft.com/office/powerpoint/2010/main" val="345210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19220B-8E5A-4657-29D1-3CC8D34D1C20}"/>
              </a:ext>
            </a:extLst>
          </p:cNvPr>
          <p:cNvPicPr>
            <a:picLocks noChangeAspect="1"/>
          </p:cNvPicPr>
          <p:nvPr/>
        </p:nvPicPr>
        <p:blipFill>
          <a:blip r:embed="rId2"/>
          <a:stretch>
            <a:fillRect/>
          </a:stretch>
        </p:blipFill>
        <p:spPr>
          <a:xfrm>
            <a:off x="2553230" y="1140126"/>
            <a:ext cx="7453800" cy="5630543"/>
          </a:xfrm>
          <a:prstGeom prst="rect">
            <a:avLst/>
          </a:prstGeom>
        </p:spPr>
      </p:pic>
      <p:sp>
        <p:nvSpPr>
          <p:cNvPr id="4" name="Title 6">
            <a:extLst>
              <a:ext uri="{FF2B5EF4-FFF2-40B4-BE49-F238E27FC236}">
                <a16:creationId xmlns:a16="http://schemas.microsoft.com/office/drawing/2014/main" id="{E3A97915-5F08-5B22-3AB8-AA3FB9C3E5F4}"/>
              </a:ext>
            </a:extLst>
          </p:cNvPr>
          <p:cNvSpPr txBox="1">
            <a:spLocks/>
          </p:cNvSpPr>
          <p:nvPr/>
        </p:nvSpPr>
        <p:spPr>
          <a:xfrm>
            <a:off x="0" y="-4802"/>
            <a:ext cx="12192000" cy="1029988"/>
          </a:xfrm>
          <a:prstGeom prst="rect">
            <a:avLst/>
          </a:prstGeom>
          <a:solidFill>
            <a:srgbClr val="C0000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Term Non-Vigorous: Cord Milking ↑ RVO/LVO /↓FiO</a:t>
            </a:r>
            <a:r>
              <a:rPr lang="en-US" baseline="-25000" dirty="0">
                <a:solidFill>
                  <a:schemeClr val="bg1"/>
                </a:solidFill>
              </a:rPr>
              <a:t>2</a:t>
            </a:r>
          </a:p>
        </p:txBody>
      </p:sp>
      <p:sp>
        <p:nvSpPr>
          <p:cNvPr id="5" name="TextBox 4">
            <a:extLst>
              <a:ext uri="{FF2B5EF4-FFF2-40B4-BE49-F238E27FC236}">
                <a16:creationId xmlns:a16="http://schemas.microsoft.com/office/drawing/2014/main" id="{1274CDD8-7085-14CA-84ED-D77C5D1A3D48}"/>
              </a:ext>
            </a:extLst>
          </p:cNvPr>
          <p:cNvSpPr txBox="1"/>
          <p:nvPr/>
        </p:nvSpPr>
        <p:spPr>
          <a:xfrm>
            <a:off x="462337" y="1217487"/>
            <a:ext cx="1623317" cy="5632311"/>
          </a:xfrm>
          <a:prstGeom prst="rect">
            <a:avLst/>
          </a:prstGeom>
          <a:solidFill>
            <a:srgbClr val="C00000"/>
          </a:solidFill>
        </p:spPr>
        <p:txBody>
          <a:bodyPr wrap="square" rtlCol="0">
            <a:spAutoFit/>
          </a:bodyPr>
          <a:lstStyle/>
          <a:p>
            <a:pPr algn="ctr"/>
            <a:r>
              <a:rPr lang="en-US" sz="1800" b="1" dirty="0">
                <a:solidFill>
                  <a:schemeClr val="bg1"/>
                </a:solidFill>
                <a:latin typeface="Segoe UI" panose="020B0502040204020203" pitchFamily="34" charset="0"/>
              </a:rPr>
              <a:t>Katheria A, Mercer J, Poeltler D, et al. Hemodynamic Changes with Umbilical Cord Milking in </a:t>
            </a:r>
            <a:r>
              <a:rPr lang="en-US" sz="1800" b="1" dirty="0" err="1">
                <a:solidFill>
                  <a:schemeClr val="bg1"/>
                </a:solidFill>
                <a:latin typeface="Segoe UI" panose="020B0502040204020203" pitchFamily="34" charset="0"/>
              </a:rPr>
              <a:t>Nonvigorous</a:t>
            </a:r>
            <a:r>
              <a:rPr lang="en-US" sz="1800" b="1" dirty="0">
                <a:solidFill>
                  <a:schemeClr val="bg1"/>
                </a:solidFill>
                <a:latin typeface="Segoe UI" panose="020B0502040204020203" pitchFamily="34" charset="0"/>
              </a:rPr>
              <a:t> Newborns: A Randomized Cluster Cross-over Trial. </a:t>
            </a:r>
            <a:r>
              <a:rPr lang="en-US" sz="1800" b="1" i="1" dirty="0">
                <a:solidFill>
                  <a:schemeClr val="bg1"/>
                </a:solidFill>
                <a:latin typeface="Segoe UI" panose="020B0502040204020203" pitchFamily="34" charset="0"/>
              </a:rPr>
              <a:t>The Journal of pediatrics. </a:t>
            </a:r>
            <a:r>
              <a:rPr lang="en-US" sz="1800" b="1" i="0" dirty="0">
                <a:solidFill>
                  <a:schemeClr val="bg1"/>
                </a:solidFill>
                <a:latin typeface="Segoe UI" panose="020B0502040204020203" pitchFamily="34" charset="0"/>
              </a:rPr>
              <a:t>2023;257:113383.</a:t>
            </a:r>
            <a:endParaRPr lang="en-US" b="1" dirty="0">
              <a:solidFill>
                <a:schemeClr val="bg1"/>
              </a:solidFill>
            </a:endParaRPr>
          </a:p>
        </p:txBody>
      </p:sp>
      <p:sp>
        <p:nvSpPr>
          <p:cNvPr id="6" name="TextBox 5">
            <a:extLst>
              <a:ext uri="{FF2B5EF4-FFF2-40B4-BE49-F238E27FC236}">
                <a16:creationId xmlns:a16="http://schemas.microsoft.com/office/drawing/2014/main" id="{FD0BC78A-D470-2BF2-BE1D-03666D205E40}"/>
              </a:ext>
            </a:extLst>
          </p:cNvPr>
          <p:cNvSpPr txBox="1"/>
          <p:nvPr/>
        </p:nvSpPr>
        <p:spPr>
          <a:xfrm>
            <a:off x="10364912" y="1140126"/>
            <a:ext cx="1623317" cy="5909310"/>
          </a:xfrm>
          <a:prstGeom prst="rect">
            <a:avLst/>
          </a:prstGeom>
          <a:solidFill>
            <a:srgbClr val="C00000"/>
          </a:solidFill>
        </p:spPr>
        <p:txBody>
          <a:bodyPr wrap="square" rtlCol="0">
            <a:spAutoFit/>
          </a:bodyPr>
          <a:lstStyle/>
          <a:p>
            <a:pPr algn="ctr"/>
            <a:r>
              <a:rPr lang="en-US" sz="1800" b="1" dirty="0">
                <a:solidFill>
                  <a:schemeClr val="bg1"/>
                </a:solidFill>
                <a:latin typeface="Segoe UI" panose="020B0502040204020203" pitchFamily="34" charset="0"/>
              </a:rPr>
              <a:t>Katheria AC, Law BHY, Poeltler D, et al. Cardiac and cerebral hemodynamics with umbilical cord milking compared with early cord clamping: A randomized cluster crossover trial. </a:t>
            </a:r>
            <a:r>
              <a:rPr lang="en-US" sz="1800" b="1" i="1" dirty="0">
                <a:solidFill>
                  <a:schemeClr val="bg1"/>
                </a:solidFill>
                <a:latin typeface="Segoe UI" panose="020B0502040204020203" pitchFamily="34" charset="0"/>
              </a:rPr>
              <a:t>Early human development. </a:t>
            </a:r>
            <a:r>
              <a:rPr lang="en-US" sz="1800" b="1" i="0" dirty="0">
                <a:solidFill>
                  <a:schemeClr val="bg1"/>
                </a:solidFill>
                <a:latin typeface="Segoe UI" panose="020B0502040204020203" pitchFamily="34" charset="0"/>
              </a:rPr>
              <a:t>2023;177-178</a:t>
            </a:r>
            <a:endParaRPr lang="en-US" b="1" dirty="0">
              <a:solidFill>
                <a:schemeClr val="bg1"/>
              </a:solidFill>
            </a:endParaRPr>
          </a:p>
        </p:txBody>
      </p:sp>
    </p:spTree>
    <p:extLst>
      <p:ext uri="{BB962C8B-B14F-4D97-AF65-F5344CB8AC3E}">
        <p14:creationId xmlns:p14="http://schemas.microsoft.com/office/powerpoint/2010/main" val="22884966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A8176320603744A128252E1F3EFD11" ma:contentTypeVersion="10" ma:contentTypeDescription="Create a new document." ma:contentTypeScope="" ma:versionID="975744aba25aa8a1e17801640ac9c88b">
  <xsd:schema xmlns:xsd="http://www.w3.org/2001/XMLSchema" xmlns:xs="http://www.w3.org/2001/XMLSchema" xmlns:p="http://schemas.microsoft.com/office/2006/metadata/properties" xmlns:ns2="9be93f41-e276-4f30-80aa-4e5b6f7606d0" xmlns:ns3="863575f8-79ee-4fab-82e5-a7cf92beed49" targetNamespace="http://schemas.microsoft.com/office/2006/metadata/properties" ma:root="true" ma:fieldsID="4cbedaf3938006d662f4dbebcb98beb1" ns2:_="" ns3:_="">
    <xsd:import namespace="9be93f41-e276-4f30-80aa-4e5b6f7606d0"/>
    <xsd:import namespace="863575f8-79ee-4fab-82e5-a7cf92beed4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93f41-e276-4f30-80aa-4e5b6f7606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3575f8-79ee-4fab-82e5-a7cf92beed4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242013C-734B-4DC2-ACBB-51D58C6D2BE5}"/>
</file>

<file path=customXml/itemProps2.xml><?xml version="1.0" encoding="utf-8"?>
<ds:datastoreItem xmlns:ds="http://schemas.openxmlformats.org/officeDocument/2006/customXml" ds:itemID="{BF2A1D35-D9DA-46D1-BFDF-C36307DEAF65}"/>
</file>

<file path=customXml/itemProps3.xml><?xml version="1.0" encoding="utf-8"?>
<ds:datastoreItem xmlns:ds="http://schemas.openxmlformats.org/officeDocument/2006/customXml" ds:itemID="{1C417E41-19B2-4E97-94AF-3B4582BA05BD}"/>
</file>

<file path=docProps/app.xml><?xml version="1.0" encoding="utf-8"?>
<Properties xmlns="http://schemas.openxmlformats.org/officeDocument/2006/extended-properties" xmlns:vt="http://schemas.openxmlformats.org/officeDocument/2006/docPropsVTypes">
  <TotalTime>10496</TotalTime>
  <Words>4315</Words>
  <Application>Microsoft Office PowerPoint</Application>
  <PresentationFormat>Widescreen</PresentationFormat>
  <Paragraphs>628</Paragraphs>
  <Slides>76</Slides>
  <Notes>7</Notes>
  <HiddenSlides>0</HiddenSlides>
  <MMClips>6</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76</vt:i4>
      </vt:variant>
    </vt:vector>
  </HeadingPairs>
  <TitlesOfParts>
    <vt:vector size="96" baseType="lpstr">
      <vt:lpstr>ＭＳ Ｐゴシック</vt:lpstr>
      <vt:lpstr>-apple-system</vt:lpstr>
      <vt:lpstr>Aptos</vt:lpstr>
      <vt:lpstr>Arial</vt:lpstr>
      <vt:lpstr>Arial Unicode MS</vt:lpstr>
      <vt:lpstr>BlinkMacSystemFont</vt:lpstr>
      <vt:lpstr>Calibri</vt:lpstr>
      <vt:lpstr>Calibri Light</vt:lpstr>
      <vt:lpstr>helvetica neue</vt:lpstr>
      <vt:lpstr>helvetica neue</vt:lpstr>
      <vt:lpstr>Lucida Handwriting</vt:lpstr>
      <vt:lpstr>Roboto</vt:lpstr>
      <vt:lpstr>Segoe UI</vt:lpstr>
      <vt:lpstr>Wingdings</vt:lpstr>
      <vt:lpstr>Office Theme</vt:lpstr>
      <vt:lpstr>16_Office Theme</vt:lpstr>
      <vt:lpstr>8_Office Theme</vt:lpstr>
      <vt:lpstr>Office Theme</vt:lpstr>
      <vt:lpstr>Office Theme</vt:lpstr>
      <vt:lpstr>24_Office Theme</vt:lpstr>
      <vt:lpstr>PowerPoint Presentation</vt:lpstr>
      <vt:lpstr>Disclosures and Objectives</vt:lpstr>
      <vt:lpstr>References</vt:lpstr>
      <vt:lpstr>PowerPoint Presentation</vt:lpstr>
      <vt:lpstr>Phenotypes of Neonatal Pulmonary Hypertension</vt:lpstr>
      <vt:lpstr>Case: Term MSAF</vt:lpstr>
      <vt:lpstr>Intact cord milking?</vt:lpstr>
      <vt:lpstr>Term Non-Vigorous Babies – Cord Milking ↓ HIE/TH</vt:lpstr>
      <vt:lpstr>PowerPoint Presentation</vt:lpstr>
      <vt:lpstr>PowerPoint Presentation</vt:lpstr>
      <vt:lpstr>Unique Aspects of Fetal Hemoglobin:     More effective during hypoxemia</vt:lpstr>
      <vt:lpstr>Cord Blood Gases</vt:lpstr>
      <vt:lpstr>Interpretation of Cord Gases: Partial compression</vt:lpstr>
      <vt:lpstr>Interpretation of Cord Gases:  Abruption or Uterine Rupture</vt:lpstr>
      <vt:lpstr>Interpretation of Cord Gases: Acute, total compression</vt:lpstr>
      <vt:lpstr>Interpretation of Cord Gases: Sampling Error</vt:lpstr>
      <vt:lpstr>Blood Gases with Hypocarbia and Hyperoxia</vt:lpstr>
      <vt:lpstr>Case – Meconium Happens!</vt:lpstr>
      <vt:lpstr>Immediate Post-resuscitation Period Hyperoxia  (PaO2&gt;115 mmHg) following Perinatal Distress</vt:lpstr>
      <vt:lpstr>Hypocapnia (PaCO2 &lt; 35 mmHg): Adverse Outcome in HIE</vt:lpstr>
      <vt:lpstr>7.17/20/124/7/-19 </vt:lpstr>
      <vt:lpstr>Board Exams: Almost Never the Correct Choice</vt:lpstr>
      <vt:lpstr>Whole Body Cooling for Moderate HIE</vt:lpstr>
      <vt:lpstr>What are the Factors that Predict PPHN Following Asphyxia?</vt:lpstr>
      <vt:lpstr>Asphyxia, Hypothermia and Risk of  Systemic Hypotension &amp; PPHN in Clinical Trials</vt:lpstr>
      <vt:lpstr>PowerPoint Presentation</vt:lpstr>
      <vt:lpstr>Respiratory Status</vt:lpstr>
      <vt:lpstr>PowerPoint Presentation</vt:lpstr>
      <vt:lpstr>Initial settings</vt:lpstr>
      <vt:lpstr>EMR Documentation: Preductal vs. Postductal</vt:lpstr>
      <vt:lpstr>Inhaled NO Responders</vt:lpstr>
      <vt:lpstr>PowerPoint Presentation</vt:lpstr>
      <vt:lpstr>Surfactant + iNO Synergy in Parenchymal Lung Disease</vt:lpstr>
      <vt:lpstr>#5 Surfactant + iNO Synergy in Parenchymal Lung Disease</vt:lpstr>
      <vt:lpstr>Recruitment and Oxygenation</vt:lpstr>
      <vt:lpstr>Gentle Ventilation 101: Target Preductal Oxygen</vt:lpstr>
      <vt:lpstr>PowerPoint Presentation</vt:lpstr>
      <vt:lpstr>PowerPoint Presentation</vt:lpstr>
      <vt:lpstr>Occult Hypoxemia in Black Children   An Explanation for Higher PPHN in Black Infants?</vt:lpstr>
      <vt:lpstr>Effect of Hypothermia on O2 Dissociation Curve</vt:lpstr>
      <vt:lpstr>Precision Medicine: SpO2 vs. PaO2 vs. FiO2</vt:lpstr>
      <vt:lpstr>Oxygen Saturation Targets</vt:lpstr>
      <vt:lpstr>PowerPoint Presentation</vt:lpstr>
      <vt:lpstr>PowerPoint Presentation</vt:lpstr>
      <vt:lpstr>Severe LV dysfunction +PPHN</vt:lpstr>
      <vt:lpstr>PowerPoint Presentation</vt:lpstr>
      <vt:lpstr>Milrinone (Lakshminrusimha and Keszler – Diagnosis and Management of PPHN in Assisted Ventilation of the Neonate 5th ed ~ 2022 </vt:lpstr>
      <vt:lpstr>Milrinone in HIE/Hypothermia</vt:lpstr>
      <vt:lpstr>PowerPoint Presentation</vt:lpstr>
      <vt:lpstr>Sildenafil (Lakshminrusimha and Keszler – Diagnosis and Management of PPHN in Assisted Ventilation of the Neonate 5th ed ~ 2022 Steinhorn et al J Peds 2009 Pierce et al J Peds 2021</vt:lpstr>
      <vt:lpstr>PowerPoint Presentation</vt:lpstr>
      <vt:lpstr>PowerPoint Presentation</vt:lpstr>
      <vt:lpstr>Echo severe RV dysfunction with a closing ductus</vt:lpstr>
      <vt:lpstr>How to keep the Heart Happy?</vt:lpstr>
      <vt:lpstr>PGE1 in PPHN?</vt:lpstr>
      <vt:lpstr>PowerPoint Presentation</vt:lpstr>
      <vt:lpstr>Systemic Hypotension</vt:lpstr>
      <vt:lpstr>PowerPoint Presentation</vt:lpstr>
      <vt:lpstr>Central Venous Pressure (CVP)</vt:lpstr>
      <vt:lpstr>Co-existing PPHN can Increase RA Pressure  (CVP unreliable)</vt:lpstr>
      <vt:lpstr>Management – Fluid Bolus during PPHN</vt:lpstr>
      <vt:lpstr>Lactate, Acetate vs. Bicarbonate</vt:lpstr>
      <vt:lpstr>Dopamine is not Selectivite to Systemic Circulation</vt:lpstr>
      <vt:lpstr>Why is Increasing Systemic Pressure with Dopamine to Supra-physiological Levels a Bad Idea in PPHN?</vt:lpstr>
      <vt:lpstr>Six ‘P’s Before You Start Treating Hypotension</vt:lpstr>
      <vt:lpstr>Choice of Therapy</vt:lpstr>
      <vt:lpstr>Systemic Hypotension in PPHN</vt:lpstr>
      <vt:lpstr>Norepinephrine</vt:lpstr>
      <vt:lpstr>Vasopressin</vt:lpstr>
      <vt:lpstr>Hydrocortisone ?</vt:lpstr>
      <vt:lpstr>Hydorcortisone</vt:lpstr>
      <vt:lpstr>Hydro-cortisone? Alsaleem et al Clin Med In 2019</vt:lpstr>
      <vt:lpstr>What Would the Fetus Do?</vt:lpstr>
      <vt:lpstr>Fetal Secrets</vt:lpstr>
      <vt:lpstr>PowerPoint Presentation</vt:lpstr>
      <vt:lpstr>Managing Hypoxemic Respiratory Failure + HIE: Dynamic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ONTPD Online with Experts</dc:title>
  <dc:creator>Satyanarayana Lakshminrusimha</dc:creator>
  <cp:lastModifiedBy>Satyanarayana Lakshminrusimha</cp:lastModifiedBy>
  <cp:revision>184</cp:revision>
  <dcterms:created xsi:type="dcterms:W3CDTF">2021-03-25T20:54:15Z</dcterms:created>
  <dcterms:modified xsi:type="dcterms:W3CDTF">2024-06-18T15:36:36Z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0x010100D5A8176320603744A128252E1F3EFD11</vt:lpwstr>
  </property>
</Properties>
</file>