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5"/>
  </p:notesMasterIdLst>
  <p:sldIdLst>
    <p:sldId id="256" r:id="rId6"/>
    <p:sldId id="258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79813-3FDB-4FE2-BC53-CC665A96C779}" type="datetimeFigureOut">
              <a:rPr lang="en-US" smtClean="0"/>
              <a:t>3/27/24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AD703-C6A1-412D-849C-6A6E94D1F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22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32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19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33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9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70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67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80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15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E451C-4893-4ACF-8181-F759B37D5D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8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7847D-74BA-418A-BDB3-1661A8E4F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3D2458-ACC1-43CB-9876-AF35A9199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3A7F1-7A8E-4701-9163-B4767AC62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267EE-E245-4C53-AFA7-427463950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40E09-5588-4E6A-9CB7-7C40466B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2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3505C-9F35-4CAD-87B3-A6BE2129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7DC56-D3FA-4875-8B16-D9B50B4E5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A5CBE-22E8-47AB-830F-A586C6A5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5AC3F-59D3-458B-AD58-8C273A54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A5401-6E4C-46AB-909E-E3FBF09B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4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7A36F0-DFF0-473C-B68E-AD13D19C80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7D6F2-5ABC-4C82-80AE-45ACE9250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FC4DA-0254-4068-A9D7-0D623FC23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5F759-3EE6-4D3A-A662-17D1FC08B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540F6-52E6-4A05-8A17-52F377E5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03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B1DCD-1EEC-1C4F-8B28-FBCA387378CA}" type="datetimeFigureOut">
              <a:rPr lang="en-US" smtClean="0"/>
              <a:t>3/27/24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4B1C-70C0-9040-B8DD-DD9D9BD3D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B1DCD-1EEC-1C4F-8B28-FBCA387378CA}" type="datetimeFigureOut">
              <a:rPr lang="en-US" smtClean="0"/>
              <a:t>3/27/24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4B1C-70C0-9040-B8DD-DD9D9BD3D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B1DCD-1EEC-1C4F-8B28-FBCA387378CA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4B1C-70C0-9040-B8DD-DD9D9BD3D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68BB4-97FA-41D8-B5B3-5E1AC2EA1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F7053-8DE5-438C-A3F6-F9DB23C0A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61FB7-9315-4199-8F11-FC5383CFE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63457-4F25-4188-83DA-C509DC21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30A6C-EA94-45EF-A7D4-EADB11E7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9233E-7AF3-4A81-8AC9-5D51A067A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635E1-9D01-4CEF-8532-2EF51581F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B273F-82D8-41ED-A1A9-E768A9EA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1070B-BEB1-4C55-99E8-0015CCC14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A9147-8B32-45E3-8FC9-513A2A9A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5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4153-7505-4131-8C2D-A6A98B7B8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57BAC-5F5E-43C0-812A-FEAC28821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0962D-34A4-4516-993B-925905402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38845-D83D-4A14-AA3C-487A96990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4A9F3-96E9-42CF-B1BD-F68BE2E2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6FDA5-89DA-4537-9372-1816A1B0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C4590-EB41-422E-8DF8-2E2991FDA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E0A03-5133-4D2F-B529-6E7B1E7DC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7FF02-452D-47D8-AE0D-5ABFDC1FC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091357-0231-4FED-BD30-ACA830ACF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0BCD0-0F78-4F07-B41C-CA6DCCDB1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DC0A4-36B7-46A0-9821-69AFC5639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16B67F-BE90-4786-9EB2-77BB36BF3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92D721-AB82-4459-983A-284F122A3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43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2EAA-42A2-47B2-B2DD-0D8E8951B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CDBED9-E439-458F-97D2-F663A64FD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2F4F44-0430-4EB7-93D5-960A2A5DA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75D51-FC21-4E0C-9209-630E979C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B24EFB-865B-412D-B784-173FA59E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A49D8D-A0F2-44C4-A742-4E828BE1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B139C-EEA7-4930-8A90-57AD1D0B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3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0039-7CCA-4C7E-9717-48390DC7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7AE75-A6A5-4C6B-9C0B-D2CA2F660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33BBD9-6E58-45F4-8134-2FC19BDD7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1B0DCF-1E44-4D5F-85B1-A7E30E1C4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EEACE-4DD6-4068-8033-D8D921840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0361F-45C1-464F-9BAD-35DCFAE8D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9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4EBE2-6B81-4234-90C0-886DFD3C6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06436A-26D1-4E14-8E43-75517A7F0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99E34-C7FE-4D1C-BDF9-5FED098F3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405CA-24F4-4801-BB94-8FA6D7690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212F8-4E65-49F1-BAE4-12ED07A9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0D1BF-205B-4B18-B7F8-5273882F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1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5F5F95-7B34-469E-91C4-87891D417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5DC31-8FCB-4F50-B94C-86733DA62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47B24-8256-42B9-8D6F-E78588661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DA82-B39B-481B-BC32-2A80223CA24F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AD8D8-57D3-44BA-8DB9-2160A9E15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CBCAE-CC46-40AC-84F8-288625AA5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64F03-149D-4429-8D9E-5C5AD268A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0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EBB1DCD-1EEC-1C4F-8B28-FBCA387378CA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8C254B1C-70C0-9040-B8DD-DD9D9BD3D2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8" r:id="rId2"/>
    <p:sldLayoutId id="214748366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ncbi.nlm.nih.gov/pubmed/2342671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?term=Hunt%20CE%5bAuthor%5d&amp;cauthor=true&amp;cauthor_uid=9322271" TargetMode="External"/><Relationship Id="rId13" Type="http://schemas.openxmlformats.org/officeDocument/2006/relationships/hyperlink" Target="http://www.ncbi.nlm.nih.gov/pubmed?term=Ward%20SL%5bAuthor%5d&amp;cauthor=true&amp;cauthor_uid=9322271" TargetMode="External"/><Relationship Id="rId18" Type="http://schemas.openxmlformats.org/officeDocument/2006/relationships/hyperlink" Target="http://www.ncbi.nlm.nih.gov/pubmed?term=Pearlman%20MA%5bAuthor%5d&amp;cauthor=true&amp;cauthor_uid=3130207" TargetMode="External"/><Relationship Id="rId3" Type="http://schemas.openxmlformats.org/officeDocument/2006/relationships/hyperlink" Target="http://www.ncbi.nlm.nih.gov/pubmed?term=Crowell%20DH%5bAuthor%5d&amp;cauthor=true&amp;cauthor_uid=9322271" TargetMode="External"/><Relationship Id="rId21" Type="http://schemas.openxmlformats.org/officeDocument/2006/relationships/hyperlink" Target="http://www.ncbi.nlm.nih.gov/pubmed/3130207##" TargetMode="External"/><Relationship Id="rId7" Type="http://schemas.openxmlformats.org/officeDocument/2006/relationships/hyperlink" Target="http://www.ncbi.nlm.nih.gov/pubmed?term=Hoppenbrouwers%20TT%5bAuthor%5d&amp;cauthor=true&amp;cauthor_uid=9322271" TargetMode="External"/><Relationship Id="rId12" Type="http://schemas.openxmlformats.org/officeDocument/2006/relationships/hyperlink" Target="http://www.ncbi.nlm.nih.gov/pubmed?term=Peucker%20M%5bAuthor%5d&amp;cauthor=true&amp;cauthor_uid=9322271" TargetMode="External"/><Relationship Id="rId17" Type="http://schemas.openxmlformats.org/officeDocument/2006/relationships/hyperlink" Target="http://www.ncbi.nlm.nih.gov/pubmed?term=Freed%20G%5bAuthor%5d&amp;cauthor=true&amp;cauthor_uid=3130207" TargetMode="External"/><Relationship Id="rId2" Type="http://schemas.openxmlformats.org/officeDocument/2006/relationships/notesSlide" Target="../notesSlides/notesSlide4.xml"/><Relationship Id="rId16" Type="http://schemas.openxmlformats.org/officeDocument/2006/relationships/hyperlink" Target="http://www.ncbi.nlm.nih.gov/pubmed/?term=anders+parmelee" TargetMode="External"/><Relationship Id="rId20" Type="http://schemas.openxmlformats.org/officeDocument/2006/relationships/hyperlink" Target="http://www.ncbi.nlm.nih.gov/pubmed?term=Barot%20LR%5bAuthor%5d&amp;cauthor=true&amp;cauthor_uid=3130207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ncbi.nlm.nih.gov/pubmed?term=Corwin%20MJ%5bAuthor%5d&amp;cauthor=true&amp;cauthor_uid=9322271" TargetMode="External"/><Relationship Id="rId11" Type="http://schemas.openxmlformats.org/officeDocument/2006/relationships/hyperlink" Target="http://www.ncbi.nlm.nih.gov/pubmed?term=Neuman%20MR%5bAuthor%5d&amp;cauthor=true&amp;cauthor_uid=9322271" TargetMode="External"/><Relationship Id="rId5" Type="http://schemas.openxmlformats.org/officeDocument/2006/relationships/hyperlink" Target="http://www.ncbi.nlm.nih.gov/pubmed?term=Colton%20T%5bAuthor%5d&amp;cauthor=true&amp;cauthor_uid=9322271" TargetMode="External"/><Relationship Id="rId15" Type="http://schemas.openxmlformats.org/officeDocument/2006/relationships/hyperlink" Target="http://www.ncbi.nlm.nih.gov/pubmed?term=Willinger%20M%5bAuthor%5d&amp;cauthor=true&amp;cauthor_uid=9322271" TargetMode="External"/><Relationship Id="rId10" Type="http://schemas.openxmlformats.org/officeDocument/2006/relationships/hyperlink" Target="http://www.ncbi.nlm.nih.gov/pubmed?term=Lister%20G%5bAuthor%5d&amp;cauthor=true&amp;cauthor_uid=9322271" TargetMode="External"/><Relationship Id="rId19" Type="http://schemas.openxmlformats.org/officeDocument/2006/relationships/hyperlink" Target="http://www.ncbi.nlm.nih.gov/pubmed?term=Brown%20AS%5bAuthor%5d&amp;cauthor=true&amp;cauthor_uid=3130207" TargetMode="External"/><Relationship Id="rId4" Type="http://schemas.openxmlformats.org/officeDocument/2006/relationships/hyperlink" Target="http://www.ncbi.nlm.nih.gov/pubmed?term=Brooks%20LJ%5bAuthor%5d&amp;cauthor=true&amp;cauthor_uid=9322271" TargetMode="External"/><Relationship Id="rId9" Type="http://schemas.openxmlformats.org/officeDocument/2006/relationships/hyperlink" Target="http://www.ncbi.nlm.nih.gov/pubmed?term=Kapuniai%20LE%5bAuthor%5d&amp;cauthor=true&amp;cauthor_uid=9322271" TargetMode="External"/><Relationship Id="rId14" Type="http://schemas.openxmlformats.org/officeDocument/2006/relationships/hyperlink" Target="http://www.ncbi.nlm.nih.gov/pubmed?term=Weese-Mayer%20DE%5bAuthor%5d&amp;cauthor=true&amp;cauthor_uid=932227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ubmed/739614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://www.ncbi.nlm.nih.gov/pubmed/4441125" TargetMode="External"/><Relationship Id="rId4" Type="http://schemas.openxmlformats.org/officeDocument/2006/relationships/hyperlink" Target="http://www.ncbi.nlm.nih.gov/pubmed/73550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FAA9F8-CA2B-4709-A85E-3F6E62849B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Pierre Robin Sequence and Mandibular Distraction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C2B7-ABA8-4963-8434-C75DE5E28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Kaiser SCPMG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>
              <a:solidFill>
                <a:srgbClr val="000000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Stacey Francis, MD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Craniofacial Surgeon</a:t>
            </a:r>
          </a:p>
        </p:txBody>
      </p:sp>
    </p:spTree>
    <p:extLst>
      <p:ext uri="{BB962C8B-B14F-4D97-AF65-F5344CB8AC3E}">
        <p14:creationId xmlns:p14="http://schemas.microsoft.com/office/powerpoint/2010/main" val="1806679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209800" y="182880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dirty="0">
                <a:latin typeface="+mj-lt"/>
              </a:rPr>
              <a:t>For </a:t>
            </a:r>
            <a:r>
              <a:rPr lang="en-US" sz="3200" dirty="0">
                <a:solidFill>
                  <a:srgbClr val="0000FF"/>
                </a:solidFill>
                <a:latin typeface="+mj-lt"/>
              </a:rPr>
              <a:t>Respiratory Distress</a:t>
            </a:r>
            <a:r>
              <a:rPr lang="en-US" sz="3200" dirty="0">
                <a:latin typeface="+mj-lt"/>
              </a:rPr>
              <a:t>:  </a:t>
            </a:r>
          </a:p>
          <a:p>
            <a:pPr lvl="1">
              <a:defRPr/>
            </a:pPr>
            <a:r>
              <a:rPr lang="en-US" sz="2800" dirty="0">
                <a:latin typeface="+mj-lt"/>
              </a:rPr>
              <a:t>Wean off supplemental O2</a:t>
            </a:r>
          </a:p>
          <a:p>
            <a:pPr lvl="1">
              <a:defRPr/>
            </a:pPr>
            <a:r>
              <a:rPr lang="en-US" sz="2800" dirty="0">
                <a:latin typeface="+mj-lt"/>
              </a:rPr>
              <a:t>Prevent long term OSA complications</a:t>
            </a:r>
          </a:p>
          <a:p>
            <a:pPr lvl="2">
              <a:defRPr/>
            </a:pPr>
            <a:r>
              <a:rPr lang="en-US" sz="2400" dirty="0">
                <a:latin typeface="+mj-lt"/>
              </a:rPr>
              <a:t>CHF</a:t>
            </a:r>
          </a:p>
          <a:p>
            <a:pPr>
              <a:defRPr/>
            </a:pPr>
            <a:r>
              <a:rPr lang="en-US" sz="3200" dirty="0">
                <a:latin typeface="+mj-lt"/>
              </a:rPr>
              <a:t>For 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Respiratory Failure</a:t>
            </a:r>
            <a:r>
              <a:rPr lang="en-US" sz="3200" dirty="0">
                <a:latin typeface="+mj-lt"/>
              </a:rPr>
              <a:t>:  </a:t>
            </a:r>
          </a:p>
          <a:p>
            <a:pPr lvl="1">
              <a:defRPr/>
            </a:pPr>
            <a:r>
              <a:rPr lang="en-US" sz="2800" dirty="0" err="1">
                <a:latin typeface="+mj-lt"/>
              </a:rPr>
              <a:t>Extubation</a:t>
            </a:r>
            <a:endParaRPr lang="en-US" sz="2800" dirty="0">
              <a:latin typeface="+mj-lt"/>
            </a:endParaRPr>
          </a:p>
          <a:p>
            <a:pPr lvl="2">
              <a:defRPr/>
            </a:pPr>
            <a:r>
              <a:rPr lang="en-US" sz="3200" dirty="0"/>
              <a:t>Avoid tracheostomy</a:t>
            </a:r>
          </a:p>
          <a:p>
            <a:pPr lvl="2">
              <a:defRPr/>
            </a:pPr>
            <a:endParaRPr lang="en-US" sz="2400" dirty="0">
              <a:latin typeface="+mj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09800" y="609600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are the Goals?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88459" y="5943601"/>
            <a:ext cx="8693275" cy="697193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Hammoudeh</a:t>
            </a:r>
            <a:r>
              <a:rPr lang="en-US" dirty="0">
                <a:solidFill>
                  <a:schemeClr val="tx1"/>
                </a:solidFill>
              </a:rPr>
              <a:t> J, </a:t>
            </a:r>
            <a:r>
              <a:rPr lang="en-US" dirty="0" err="1">
                <a:solidFill>
                  <a:schemeClr val="tx1"/>
                </a:solidFill>
              </a:rPr>
              <a:t>Bindingnavele</a:t>
            </a:r>
            <a:r>
              <a:rPr lang="en-US" dirty="0">
                <a:solidFill>
                  <a:schemeClr val="tx1"/>
                </a:solidFill>
              </a:rPr>
              <a:t> VK, Davis B, Davidson Ward SL, Sanchez-Lara PA, </a:t>
            </a:r>
            <a:r>
              <a:rPr lang="en-US" dirty="0" err="1">
                <a:solidFill>
                  <a:schemeClr val="tx1"/>
                </a:solidFill>
              </a:rPr>
              <a:t>Kleiber</a:t>
            </a:r>
            <a:r>
              <a:rPr lang="en-US" dirty="0">
                <a:solidFill>
                  <a:schemeClr val="tx1"/>
                </a:solidFill>
              </a:rPr>
              <a:t> G, </a:t>
            </a:r>
            <a:r>
              <a:rPr lang="en-US" dirty="0" err="1">
                <a:solidFill>
                  <a:schemeClr val="tx1"/>
                </a:solidFill>
              </a:rPr>
              <a:t>Nazarian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Mobin</a:t>
            </a:r>
            <a:r>
              <a:rPr lang="en-US" dirty="0">
                <a:solidFill>
                  <a:schemeClr val="tx1"/>
                </a:solidFill>
              </a:rPr>
              <a:t> SS, Francis CS, Urata MM. Neonatal and infant mandibular distraction as an alternative to tracheostomy in severe obstructive sleep apnea. Cleft Palate </a:t>
            </a:r>
            <a:r>
              <a:rPr lang="en-US" dirty="0" err="1">
                <a:solidFill>
                  <a:schemeClr val="tx1"/>
                </a:solidFill>
              </a:rPr>
              <a:t>Craniofac</a:t>
            </a:r>
            <a:r>
              <a:rPr lang="en-US" dirty="0">
                <a:solidFill>
                  <a:schemeClr val="tx1"/>
                </a:solidFill>
              </a:rPr>
              <a:t> J. 2012;49(1):32-38</a:t>
            </a:r>
          </a:p>
        </p:txBody>
      </p:sp>
    </p:spTree>
    <p:extLst>
      <p:ext uri="{BB962C8B-B14F-4D97-AF65-F5344CB8AC3E}">
        <p14:creationId xmlns:p14="http://schemas.microsoft.com/office/powerpoint/2010/main" val="3012562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77525" y="71874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FF0000"/>
                </a:solidFill>
                <a:latin typeface="Arial" charset="0"/>
                <a:ea typeface="ＭＳ Ｐゴシック" charset="0"/>
                <a:cs typeface="Arial" charset="0"/>
              </a:rPr>
              <a:t>Tracheostomy Morbidity</a:t>
            </a:r>
            <a:br>
              <a:rPr lang="en-US" sz="4400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sz="4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6"/>
          <p:cNvSpPr txBox="1">
            <a:spLocks/>
          </p:cNvSpPr>
          <p:nvPr/>
        </p:nvSpPr>
        <p:spPr>
          <a:xfrm>
            <a:off x="1691725" y="1117045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Published morbidity ranges from </a:t>
            </a:r>
            <a:r>
              <a:rPr lang="en-US" sz="1800" dirty="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5%-70%</a:t>
            </a:r>
          </a:p>
          <a:p>
            <a:r>
              <a:rPr lang="en-US" sz="2000" dirty="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Hemorrhage – early or late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:  				</a:t>
            </a:r>
            <a:endParaRPr lang="en-US" sz="2000" dirty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Erosion of innominate artery</a:t>
            </a:r>
          </a:p>
          <a:p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Tracheoinnominate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fistula  </a:t>
            </a:r>
          </a:p>
          <a:p>
            <a:r>
              <a:rPr lang="en-US" sz="1800" dirty="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Pneumothorax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endParaRPr lang="en-US" sz="1800" dirty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Obstruction with mucous, blood</a:t>
            </a:r>
          </a:p>
          <a:p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Displacement </a:t>
            </a:r>
          </a:p>
          <a:p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Infection</a:t>
            </a:r>
          </a:p>
          <a:p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Tracheal stenosis </a:t>
            </a:r>
          </a:p>
          <a:p>
            <a:r>
              <a:rPr lang="en-US" sz="1800" dirty="0" err="1">
                <a:latin typeface="Arial" charset="0"/>
                <a:ea typeface="ＭＳ Ｐゴシック" charset="0"/>
                <a:cs typeface="ＭＳ Ｐゴシック" charset="0"/>
              </a:rPr>
              <a:t>Tracheocutaneous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 fistula</a:t>
            </a:r>
          </a:p>
          <a:p>
            <a:r>
              <a:rPr lang="en-US" sz="1800" dirty="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Delayed language development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Significant psycho-social impact on family</a:t>
            </a:r>
          </a:p>
          <a:p>
            <a:r>
              <a:rPr lang="en-US" sz="1800" dirty="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Financial impact as a surgical burden of disease</a:t>
            </a:r>
          </a:p>
          <a:p>
            <a:endParaRPr lang="en-US" sz="1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Picture 3" descr="trac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325" y="1564720"/>
            <a:ext cx="428625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88459" y="5747465"/>
            <a:ext cx="8609117" cy="1059103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Tonsager</a:t>
            </a:r>
            <a:r>
              <a:rPr lang="en-US" dirty="0">
                <a:solidFill>
                  <a:schemeClr val="tx1"/>
                </a:solidFill>
              </a:rPr>
              <a:t> SC, </a:t>
            </a:r>
            <a:r>
              <a:rPr lang="en-US" dirty="0" err="1">
                <a:solidFill>
                  <a:schemeClr val="tx1"/>
                </a:solidFill>
              </a:rPr>
              <a:t>Mader</a:t>
            </a:r>
            <a:r>
              <a:rPr lang="en-US" dirty="0">
                <a:solidFill>
                  <a:schemeClr val="tx1"/>
                </a:solidFill>
              </a:rPr>
              <a:t> NS, </a:t>
            </a:r>
            <a:r>
              <a:rPr lang="en-US" dirty="0" err="1">
                <a:solidFill>
                  <a:schemeClr val="tx1"/>
                </a:solidFill>
              </a:rPr>
              <a:t>Sidman</a:t>
            </a:r>
            <a:r>
              <a:rPr lang="en-US" dirty="0">
                <a:solidFill>
                  <a:schemeClr val="tx1"/>
                </a:solidFill>
              </a:rPr>
              <a:t> JD, Scott AR. Determining risk factors for early airway intervention in newborns with </a:t>
            </a:r>
            <a:r>
              <a:rPr lang="en-US" dirty="0" err="1">
                <a:solidFill>
                  <a:schemeClr val="tx1"/>
                </a:solidFill>
              </a:rPr>
              <a:t>micrognathia</a:t>
            </a:r>
            <a:r>
              <a:rPr lang="en-US" dirty="0">
                <a:solidFill>
                  <a:schemeClr val="tx1"/>
                </a:solidFill>
              </a:rPr>
              <a:t>. Laryngoscope. 2012;122 </a:t>
            </a:r>
            <a:r>
              <a:rPr lang="en-US" dirty="0" err="1">
                <a:solidFill>
                  <a:schemeClr val="tx1"/>
                </a:solidFill>
              </a:rPr>
              <a:t>Suppl</a:t>
            </a:r>
            <a:r>
              <a:rPr lang="en-US" dirty="0">
                <a:solidFill>
                  <a:schemeClr val="tx1"/>
                </a:solidFill>
              </a:rPr>
              <a:t> 4:S103-104.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Handley SC, </a:t>
            </a:r>
            <a:r>
              <a:rPr lang="en-US" dirty="0" err="1">
                <a:solidFill>
                  <a:schemeClr val="tx1"/>
                </a:solidFill>
              </a:rPr>
              <a:t>Mader</a:t>
            </a:r>
            <a:r>
              <a:rPr lang="en-US" dirty="0">
                <a:solidFill>
                  <a:schemeClr val="tx1"/>
                </a:solidFill>
              </a:rPr>
              <a:t> NS, </a:t>
            </a:r>
            <a:r>
              <a:rPr lang="en-US" dirty="0" err="1">
                <a:solidFill>
                  <a:schemeClr val="tx1"/>
                </a:solidFill>
              </a:rPr>
              <a:t>Sidman</a:t>
            </a:r>
            <a:r>
              <a:rPr lang="en-US" dirty="0">
                <a:solidFill>
                  <a:schemeClr val="tx1"/>
                </a:solidFill>
              </a:rPr>
              <a:t> JD, Scott AR. </a:t>
            </a:r>
            <a:r>
              <a:rPr lang="en-US" u="sng" dirty="0">
                <a:solidFill>
                  <a:schemeClr val="tx1"/>
                </a:solidFill>
                <a:hlinkClick r:id="rId4"/>
              </a:rPr>
              <a:t>Predicting Surgical Intervention for Airway Obstruction in </a:t>
            </a:r>
            <a:r>
              <a:rPr lang="en-US" u="sng" dirty="0" err="1">
                <a:solidFill>
                  <a:schemeClr val="tx1"/>
                </a:solidFill>
                <a:hlinkClick r:id="rId4"/>
              </a:rPr>
              <a:t>Micrognathic</a:t>
            </a:r>
            <a:r>
              <a:rPr lang="en-US" u="sng" dirty="0">
                <a:solidFill>
                  <a:schemeClr val="tx1"/>
                </a:solidFill>
                <a:hlinkClick r:id="rId4"/>
              </a:rPr>
              <a:t> Infants.</a:t>
            </a:r>
            <a:r>
              <a:rPr lang="en-US" u="sng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Otolaryngol</a:t>
            </a:r>
            <a:r>
              <a:rPr lang="en-US" i="1" dirty="0">
                <a:solidFill>
                  <a:schemeClr val="tx1"/>
                </a:solidFill>
              </a:rPr>
              <a:t> Head Neck Surg.</a:t>
            </a:r>
            <a:r>
              <a:rPr lang="en-US" dirty="0">
                <a:solidFill>
                  <a:schemeClr val="tx1"/>
                </a:solidFill>
              </a:rPr>
              <a:t> 2013;148(5):847-851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Meyer AC, </a:t>
            </a:r>
            <a:r>
              <a:rPr lang="en-US" dirty="0" err="1">
                <a:solidFill>
                  <a:schemeClr val="tx1"/>
                </a:solidFill>
              </a:rPr>
              <a:t>Lidsky</a:t>
            </a:r>
            <a:r>
              <a:rPr lang="en-US" dirty="0">
                <a:solidFill>
                  <a:schemeClr val="tx1"/>
                </a:solidFill>
              </a:rPr>
              <a:t> ME, Sampson DE, Lander TA, Liu M, </a:t>
            </a:r>
            <a:r>
              <a:rPr lang="en-US" dirty="0" err="1">
                <a:solidFill>
                  <a:schemeClr val="tx1"/>
                </a:solidFill>
              </a:rPr>
              <a:t>Sidman</a:t>
            </a:r>
            <a:r>
              <a:rPr lang="en-US" dirty="0">
                <a:solidFill>
                  <a:schemeClr val="tx1"/>
                </a:solidFill>
              </a:rPr>
              <a:t> JD. Airway interventions in children with Pierre Robin sequence. </a:t>
            </a:r>
            <a:r>
              <a:rPr lang="en-US" i="1" dirty="0" err="1">
                <a:solidFill>
                  <a:schemeClr val="tx1"/>
                </a:solidFill>
              </a:rPr>
              <a:t>Otolaryngol</a:t>
            </a:r>
            <a:r>
              <a:rPr lang="en-US" i="1" dirty="0">
                <a:solidFill>
                  <a:schemeClr val="tx1"/>
                </a:solidFill>
              </a:rPr>
              <a:t> Head Neck Surg</a:t>
            </a:r>
            <a:r>
              <a:rPr lang="en-US" dirty="0">
                <a:solidFill>
                  <a:schemeClr val="tx1"/>
                </a:solidFill>
              </a:rPr>
              <a:t>. 2008;138(6):782–787</a:t>
            </a:r>
          </a:p>
          <a:p>
            <a:pPr marL="228600" indent="-228600">
              <a:buAutoNum type="arabicPeriod" startAt="4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53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Distraction </a:t>
            </a:r>
            <a:r>
              <a:rPr lang="en-US" dirty="0" err="1"/>
              <a:t>Osteogenesis</a:t>
            </a:r>
            <a:r>
              <a:rPr lang="en-US" dirty="0"/>
              <a:t>     </a:t>
            </a:r>
            <a:r>
              <a:rPr lang="en-US" sz="2800" dirty="0"/>
              <a:t>(slow growing bone)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Principles of Distraction 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Osteogenesis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Latency phase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(24 hours)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Distraction phase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(2-3 weeks)</a:t>
            </a:r>
          </a:p>
          <a:p>
            <a:pPr marL="457200" lvl="1" indent="0">
              <a:buNone/>
            </a:pPr>
            <a:r>
              <a:rPr lang="en-US" dirty="0">
                <a:ea typeface="ＭＳ Ｐゴシック" charset="0"/>
              </a:rPr>
              <a:t>	1.8 mm/day (2 turn/every 8 hours)</a:t>
            </a:r>
          </a:p>
          <a:p>
            <a:pPr marL="457200" lvl="1" indent="0">
              <a:buNone/>
            </a:pPr>
            <a:r>
              <a:rPr lang="en-US" dirty="0">
                <a:ea typeface="ＭＳ Ｐゴシック" charset="0"/>
              </a:rPr>
              <a:t>	</a:t>
            </a:r>
            <a:r>
              <a:rPr lang="en-US" dirty="0" err="1">
                <a:ea typeface="ＭＳ Ｐゴシック" charset="0"/>
              </a:rPr>
              <a:t>extubate</a:t>
            </a:r>
            <a:r>
              <a:rPr lang="en-US" dirty="0">
                <a:ea typeface="ＭＳ Ｐゴシック" charset="0"/>
              </a:rPr>
              <a:t> during this phase 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Consolidation phase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(3 months)</a:t>
            </a:r>
          </a:p>
          <a:p>
            <a:pPr lvl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3 stages (2 surgeries) ( requiring anesthesia)</a:t>
            </a:r>
          </a:p>
          <a:p>
            <a:pPr lvl="1">
              <a:buNone/>
            </a:pPr>
            <a:r>
              <a:rPr lang="en-US" dirty="0">
                <a:ea typeface="ＭＳ Ｐゴシック" charset="0"/>
              </a:rPr>
              <a:t>	</a:t>
            </a: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a. Distractor placement (distract for 2-3 weeks)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b. Removal distractor activation arms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c. Removal of distractors (3-4 months after)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73275" y="5943602"/>
            <a:ext cx="817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/>
              <a:t>Hammoudeh</a:t>
            </a:r>
            <a:r>
              <a:rPr lang="en-US" sz="1200" dirty="0"/>
              <a:t> J, </a:t>
            </a:r>
            <a:r>
              <a:rPr lang="en-US" sz="1200" dirty="0" err="1"/>
              <a:t>Bindingnavele</a:t>
            </a:r>
            <a:r>
              <a:rPr lang="en-US" sz="1200" dirty="0"/>
              <a:t> VK, Davis B, Davidson Ward SL, Sanchez-Lara PA, </a:t>
            </a:r>
            <a:r>
              <a:rPr lang="en-US" sz="1200" dirty="0" err="1"/>
              <a:t>Kleiber</a:t>
            </a:r>
            <a:r>
              <a:rPr lang="en-US" sz="1200" dirty="0"/>
              <a:t> G, </a:t>
            </a:r>
            <a:r>
              <a:rPr lang="en-US" sz="1200" dirty="0" err="1"/>
              <a:t>Nazarian</a:t>
            </a:r>
            <a:r>
              <a:rPr lang="en-US" sz="1200" dirty="0"/>
              <a:t> </a:t>
            </a:r>
            <a:r>
              <a:rPr lang="en-US" sz="1200" dirty="0" err="1"/>
              <a:t>Mobin</a:t>
            </a:r>
            <a:r>
              <a:rPr lang="en-US" sz="1200" dirty="0"/>
              <a:t> SS, Francis CS, Urata MM. Neonatal and infant mandibular distraction as an alternative to tracheostomy in severe obstructive sleep apnea. Cleft Palate </a:t>
            </a:r>
            <a:r>
              <a:rPr lang="en-US" sz="1200" dirty="0" err="1"/>
              <a:t>Craniofac</a:t>
            </a:r>
            <a:r>
              <a:rPr lang="en-US" sz="1200" dirty="0"/>
              <a:t> J. 2012;49(1):32-38</a:t>
            </a:r>
          </a:p>
        </p:txBody>
      </p:sp>
    </p:spTree>
    <p:extLst>
      <p:ext uri="{BB962C8B-B14F-4D97-AF65-F5344CB8AC3E}">
        <p14:creationId xmlns:p14="http://schemas.microsoft.com/office/powerpoint/2010/main" val="2037218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1981200" y="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err="1">
                <a:latin typeface="Arial" charset="0"/>
                <a:ea typeface="ＭＳ Ｐゴシック" charset="0"/>
                <a:cs typeface="ＭＳ Ｐゴシック" charset="0"/>
              </a:rPr>
              <a:t>Peri</a:t>
            </a:r>
            <a:r>
              <a:rPr lang="en-US" sz="4400" dirty="0">
                <a:latin typeface="Arial" charset="0"/>
                <a:ea typeface="ＭＳ Ｐゴシック" charset="0"/>
                <a:cs typeface="ＭＳ Ｐゴシック" charset="0"/>
              </a:rPr>
              <a:t>-op HNS Work-up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05000" y="719668"/>
            <a:ext cx="8229600" cy="46021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n-US" sz="3200" dirty="0">
              <a:latin typeface="+mj-lt"/>
              <a:ea typeface="ＭＳ Ｐゴシック" pitchFamily="28" charset="-128"/>
            </a:endParaRPr>
          </a:p>
          <a:p>
            <a:pPr>
              <a:lnSpc>
                <a:spcPct val="90000"/>
              </a:lnSpc>
              <a:defRPr/>
            </a:pPr>
            <a:r>
              <a:rPr lang="en-US" sz="3200" dirty="0">
                <a:solidFill>
                  <a:srgbClr val="FF0000"/>
                </a:solidFill>
                <a:latin typeface="+mj-lt"/>
                <a:ea typeface="ＭＳ Ｐゴシック" pitchFamily="28" charset="-128"/>
              </a:rPr>
              <a:t>Flexible laryngoscopy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Posterior tongue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Epiglottal collapse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Laryngomalacia</a:t>
            </a:r>
            <a:endParaRPr lang="en-US" sz="2800" dirty="0">
              <a:solidFill>
                <a:schemeClr val="tx2"/>
              </a:solidFill>
              <a:latin typeface="+mj-lt"/>
              <a:ea typeface="ＭＳ Ｐゴシック" pitchFamily="28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Hemangiomas</a:t>
            </a:r>
            <a:endParaRPr lang="en-US" sz="2800" dirty="0">
              <a:solidFill>
                <a:schemeClr val="tx2"/>
              </a:solidFill>
              <a:latin typeface="+mj-lt"/>
              <a:ea typeface="ＭＳ Ｐゴシック" pitchFamily="28" charset="-128"/>
            </a:endParaRPr>
          </a:p>
          <a:p>
            <a:pPr>
              <a:lnSpc>
                <a:spcPct val="90000"/>
              </a:lnSpc>
              <a:defRPr/>
            </a:pPr>
            <a:r>
              <a:rPr lang="en-US" sz="3200" dirty="0">
                <a:solidFill>
                  <a:srgbClr val="FF0000"/>
                </a:solidFill>
                <a:latin typeface="+mj-lt"/>
                <a:ea typeface="ＭＳ Ｐゴシック" pitchFamily="28" charset="-128"/>
              </a:rPr>
              <a:t>Rigid </a:t>
            </a:r>
            <a:r>
              <a:rPr lang="en-US" sz="3200" dirty="0" err="1">
                <a:solidFill>
                  <a:srgbClr val="FF0000"/>
                </a:solidFill>
                <a:latin typeface="+mj-lt"/>
                <a:ea typeface="ＭＳ Ｐゴシック" pitchFamily="28" charset="-128"/>
              </a:rPr>
              <a:t>bronchscopy</a:t>
            </a:r>
            <a:endParaRPr lang="en-US" sz="3200" dirty="0">
              <a:solidFill>
                <a:srgbClr val="FF0000"/>
              </a:solidFill>
              <a:latin typeface="+mj-lt"/>
              <a:ea typeface="ＭＳ Ｐゴシック" pitchFamily="28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Tracheal webs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Vascular tumors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>
              <a:latin typeface="Arial" pitchFamily="34" charset="0"/>
              <a:ea typeface="ＭＳ Ｐゴシック" pitchFamily="28" charset="-128"/>
            </a:endParaRPr>
          </a:p>
          <a:p>
            <a:pPr lvl="1">
              <a:lnSpc>
                <a:spcPct val="90000"/>
              </a:lnSpc>
              <a:defRPr/>
            </a:pPr>
            <a:endParaRPr lang="en-US" sz="2800" dirty="0">
              <a:latin typeface="Arial" pitchFamily="34" charset="0"/>
              <a:ea typeface="ＭＳ Ｐゴシック" pitchFamily="28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462" y="1143001"/>
            <a:ext cx="7754938" cy="43772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sz="24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795462" y="6041497"/>
            <a:ext cx="8117542" cy="528606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Hammoudeh</a:t>
            </a:r>
            <a:r>
              <a:rPr lang="en-US" dirty="0">
                <a:solidFill>
                  <a:schemeClr val="tx1"/>
                </a:solidFill>
              </a:rPr>
              <a:t> J, </a:t>
            </a:r>
            <a:r>
              <a:rPr lang="en-US" dirty="0" err="1">
                <a:solidFill>
                  <a:schemeClr val="tx1"/>
                </a:solidFill>
              </a:rPr>
              <a:t>Bindingnavele</a:t>
            </a:r>
            <a:r>
              <a:rPr lang="en-US" dirty="0">
                <a:solidFill>
                  <a:schemeClr val="tx1"/>
                </a:solidFill>
              </a:rPr>
              <a:t> VK, Davis B, Davidson Ward SL, Sanchez-Lara PA, </a:t>
            </a:r>
            <a:r>
              <a:rPr lang="en-US" dirty="0" err="1">
                <a:solidFill>
                  <a:schemeClr val="tx1"/>
                </a:solidFill>
              </a:rPr>
              <a:t>Kleiber</a:t>
            </a:r>
            <a:r>
              <a:rPr lang="en-US" dirty="0">
                <a:solidFill>
                  <a:schemeClr val="tx1"/>
                </a:solidFill>
              </a:rPr>
              <a:t> G, </a:t>
            </a:r>
            <a:r>
              <a:rPr lang="en-US" dirty="0" err="1">
                <a:solidFill>
                  <a:schemeClr val="tx1"/>
                </a:solidFill>
              </a:rPr>
              <a:t>Nazarian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Mobin</a:t>
            </a:r>
            <a:r>
              <a:rPr lang="en-US" dirty="0">
                <a:solidFill>
                  <a:schemeClr val="tx1"/>
                </a:solidFill>
              </a:rPr>
              <a:t> SS, Francis CS, Urata MM. Neonatal and infant mandibular distraction as an alternative to tracheostomy in severe obstructive sleep apnea. Cleft Palate </a:t>
            </a:r>
            <a:r>
              <a:rPr lang="en-US" dirty="0" err="1">
                <a:solidFill>
                  <a:schemeClr val="tx1"/>
                </a:solidFill>
              </a:rPr>
              <a:t>Craniofac</a:t>
            </a:r>
            <a:r>
              <a:rPr lang="en-US" dirty="0">
                <a:solidFill>
                  <a:schemeClr val="tx1"/>
                </a:solidFill>
              </a:rPr>
              <a:t> J. 2012;49(1):32-38</a:t>
            </a:r>
          </a:p>
        </p:txBody>
      </p:sp>
    </p:spTree>
    <p:extLst>
      <p:ext uri="{BB962C8B-B14F-4D97-AF65-F5344CB8AC3E}">
        <p14:creationId xmlns:p14="http://schemas.microsoft.com/office/powerpoint/2010/main" val="2441861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Schematic Pre and Post</a:t>
            </a: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" r="2597" b="8197"/>
          <a:stretch>
            <a:fillRect/>
          </a:stretch>
        </p:blipFill>
        <p:spPr>
          <a:xfrm>
            <a:off x="1894947" y="2473337"/>
            <a:ext cx="4199467" cy="3545152"/>
          </a:xfr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6" r="2856" b="15916"/>
          <a:stretch>
            <a:fillRect/>
          </a:stretch>
        </p:blipFill>
        <p:spPr>
          <a:xfrm>
            <a:off x="6290734" y="2633403"/>
            <a:ext cx="4377267" cy="33850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8041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Op NICU/PICU Protocol</a:t>
            </a:r>
          </a:p>
        </p:txBody>
      </p:sp>
      <p:pic>
        <p:nvPicPr>
          <p:cNvPr id="4" name="Picture 4" descr="z0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824" y="195944"/>
            <a:ext cx="3333750" cy="476250"/>
          </a:xfrm>
          <a:noFill/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073275" y="1625601"/>
            <a:ext cx="8042276" cy="43180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KLS Screwdriver and Distraction Log Bedside</a:t>
            </a:r>
          </a:p>
          <a:p>
            <a:r>
              <a:rPr lang="en-US" dirty="0"/>
              <a:t>Begin distraction 24 hours post op</a:t>
            </a:r>
          </a:p>
          <a:p>
            <a:pPr lvl="1"/>
            <a:r>
              <a:rPr lang="en-US" dirty="0"/>
              <a:t>Plastic surgery to do first distraction, then RN vs family</a:t>
            </a:r>
          </a:p>
          <a:p>
            <a:r>
              <a:rPr lang="en-US" dirty="0" err="1"/>
              <a:t>Extubation</a:t>
            </a:r>
            <a:r>
              <a:rPr lang="en-US" dirty="0"/>
              <a:t> TBD (max swelling) </a:t>
            </a:r>
            <a:r>
              <a:rPr lang="en-US"/>
              <a:t>/ Collaboration CF, NICU, HNS</a:t>
            </a:r>
            <a:endParaRPr lang="en-US" dirty="0"/>
          </a:p>
          <a:p>
            <a:r>
              <a:rPr lang="en-US" dirty="0"/>
              <a:t>Feeding attempts begin early post </a:t>
            </a:r>
            <a:r>
              <a:rPr lang="en-US" dirty="0" err="1"/>
              <a:t>extubation</a:t>
            </a:r>
            <a:endParaRPr lang="en-US" dirty="0"/>
          </a:p>
          <a:p>
            <a:r>
              <a:rPr lang="en-US" dirty="0"/>
              <a:t>Plastic surgery to monitor post op via PA or pictures virtually</a:t>
            </a:r>
          </a:p>
          <a:p>
            <a:r>
              <a:rPr lang="en-US" dirty="0"/>
              <a:t>Distraction usually lasts 16 days/2 weeks (1.8 mm/day for 30 mm)</a:t>
            </a:r>
          </a:p>
          <a:p>
            <a:r>
              <a:rPr lang="en-US" dirty="0"/>
              <a:t>Biweekly HCO3 (chemistry vs CBG) until normal</a:t>
            </a:r>
          </a:p>
          <a:p>
            <a:r>
              <a:rPr lang="en-US" dirty="0"/>
              <a:t>Repeat sleep study after distraction complete</a:t>
            </a:r>
          </a:p>
          <a:p>
            <a:r>
              <a:rPr lang="en-US" dirty="0"/>
              <a:t>Discharge after when no positional desaturations and oral feeding ok</a:t>
            </a:r>
          </a:p>
          <a:p>
            <a:pPr lvl="1"/>
            <a:r>
              <a:rPr lang="en-US" dirty="0"/>
              <a:t>Apnea monitor generally not necessary (depending on PSG results)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86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Distraction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Pain management</a:t>
            </a:r>
          </a:p>
          <a:p>
            <a:pPr lvl="1"/>
            <a:r>
              <a:rPr lang="en-US" dirty="0"/>
              <a:t>First few days IV, then Tylenol, then nothing before distraction</a:t>
            </a:r>
          </a:p>
          <a:p>
            <a:r>
              <a:rPr lang="en-US" dirty="0"/>
              <a:t>Antibiotic ointment around pin sites with each distraction</a:t>
            </a:r>
          </a:p>
          <a:p>
            <a:r>
              <a:rPr lang="en-US" dirty="0"/>
              <a:t>Keep Log of distance distracted</a:t>
            </a:r>
          </a:p>
          <a:p>
            <a:r>
              <a:rPr lang="en-US" dirty="0"/>
              <a:t>Things to watch for:</a:t>
            </a:r>
          </a:p>
          <a:p>
            <a:pPr lvl="1"/>
            <a:r>
              <a:rPr lang="en-US" dirty="0"/>
              <a:t>Pin site infections (common)</a:t>
            </a:r>
          </a:p>
          <a:p>
            <a:pPr lvl="1"/>
            <a:r>
              <a:rPr lang="en-US" dirty="0"/>
              <a:t>Asymmetry of the jaw (common)</a:t>
            </a:r>
          </a:p>
          <a:p>
            <a:pPr lvl="1"/>
            <a:r>
              <a:rPr lang="en-US" dirty="0"/>
              <a:t>Lack of advancement of the jaw </a:t>
            </a:r>
          </a:p>
          <a:p>
            <a:pPr lvl="2"/>
            <a:r>
              <a:rPr lang="en-US" dirty="0" err="1"/>
              <a:t>Maxillo</a:t>
            </a:r>
            <a:r>
              <a:rPr lang="en-US" dirty="0"/>
              <a:t>-mandibular discrepancy</a:t>
            </a:r>
          </a:p>
          <a:p>
            <a:pPr lvl="1"/>
            <a:r>
              <a:rPr lang="en-US" dirty="0"/>
              <a:t>Continued poor feeding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647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Pediatric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After mandibular distraction, treat baby as a normal baby with cleft palate</a:t>
            </a:r>
          </a:p>
          <a:p>
            <a:r>
              <a:rPr lang="en-US" dirty="0"/>
              <a:t>Will need special bottle, but no changes in solid food recommendations (other than will be messy)</a:t>
            </a:r>
          </a:p>
          <a:p>
            <a:r>
              <a:rPr lang="en-US" dirty="0"/>
              <a:t>Should follow in craniofacial clinic yearly for surgical and speech and orthodontic care</a:t>
            </a:r>
          </a:p>
          <a:p>
            <a:r>
              <a:rPr lang="en-US" dirty="0"/>
              <a:t>For PRS babies that are mild and not distracted, monitor for work of breathing, failure to thrive</a:t>
            </a:r>
          </a:p>
          <a:p>
            <a:r>
              <a:rPr lang="en-US" dirty="0"/>
              <a:t>Ophthalmology consult (usually done by craniofacial team)</a:t>
            </a:r>
          </a:p>
          <a:p>
            <a:pPr lvl="1"/>
            <a:r>
              <a:rPr lang="en-US" dirty="0"/>
              <a:t>Usually no other consults needed</a:t>
            </a:r>
          </a:p>
          <a:p>
            <a:pPr lvl="1"/>
            <a:r>
              <a:rPr lang="en-US" dirty="0"/>
              <a:t>Stickler syndrome</a:t>
            </a:r>
          </a:p>
        </p:txBody>
      </p:sp>
    </p:spTree>
    <p:extLst>
      <p:ext uri="{BB962C8B-B14F-4D97-AF65-F5344CB8AC3E}">
        <p14:creationId xmlns:p14="http://schemas.microsoft.com/office/powerpoint/2010/main" val="963343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SCPMG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Development of a regional standardized care plan</a:t>
            </a:r>
          </a:p>
          <a:p>
            <a:r>
              <a:rPr lang="en-US" dirty="0"/>
              <a:t>Regional craniofacial management</a:t>
            </a:r>
          </a:p>
          <a:p>
            <a:r>
              <a:rPr lang="en-US" dirty="0"/>
              <a:t>Prospective IRB study with Dennis Hwang</a:t>
            </a:r>
          </a:p>
          <a:p>
            <a:r>
              <a:rPr lang="en-US" dirty="0"/>
              <a:t>Would like input from NICU and </a:t>
            </a:r>
            <a:r>
              <a:rPr lang="en-US" dirty="0" err="1"/>
              <a:t>peds</a:t>
            </a:r>
            <a:r>
              <a:rPr lang="en-US" dirty="0"/>
              <a:t> MD’s and RN’s</a:t>
            </a:r>
          </a:p>
          <a:p>
            <a:r>
              <a:rPr lang="en-US" dirty="0"/>
              <a:t>Will support KPCCN efforts </a:t>
            </a:r>
            <a:r>
              <a:rPr lang="en-US"/>
              <a:t>and regional care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89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23018" y="305965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Conclusion</a:t>
            </a:r>
            <a:br>
              <a:rPr lang="en-US" sz="4400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sz="4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6"/>
          <p:cNvSpPr txBox="1">
            <a:spLocks/>
          </p:cNvSpPr>
          <p:nvPr/>
        </p:nvSpPr>
        <p:spPr>
          <a:xfrm>
            <a:off x="1524000" y="1188920"/>
            <a:ext cx="8991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Pierre Robin leads to respiratory distress of varying degrees</a:t>
            </a:r>
          </a:p>
          <a:p>
            <a:r>
              <a:rPr lang="en-US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Requires a comprehensive m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ultidisciplinary team approach  </a:t>
            </a: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Work up for management includes: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Sleep study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ABG/CBG 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Consults to Craniofacial Surgery 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Feeding issues may indicate need for intervention</a:t>
            </a: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Mandibular distraction is a viable alternative to tracheostomy and conservative treatment 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4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2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04998" y="798445"/>
            <a:ext cx="4803636" cy="13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lnSpc>
                <a:spcPct val="90000"/>
              </a:lnSpc>
              <a:spcAft>
                <a:spcPts val="600"/>
              </a:spcAft>
            </a:pPr>
            <a:r>
              <a:rPr lang="en-US" sz="3400">
                <a:solidFill>
                  <a:srgbClr val="000000"/>
                </a:solidFill>
              </a:rPr>
              <a:t>Obstructive Sleep Apnea in the Neonate and Infant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804997" y="2272143"/>
            <a:ext cx="4706803" cy="3788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The correlation between micrognathia  and neonatal airway obstruction was originally described by Pierre Robin in 1920</a:t>
            </a:r>
            <a:r>
              <a:rPr lang="en-US" altLang="ja-JP" sz="1700">
                <a:solidFill>
                  <a:srgbClr val="000000"/>
                </a:solidFill>
              </a:rPr>
              <a:t>’</a:t>
            </a:r>
            <a:r>
              <a:rPr lang="en-US" sz="1700">
                <a:solidFill>
                  <a:srgbClr val="000000"/>
                </a:solidFill>
              </a:rPr>
              <a:t>s</a:t>
            </a:r>
          </a:p>
          <a:p>
            <a:pPr lvl="1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Glossoptosis</a:t>
            </a:r>
          </a:p>
          <a:p>
            <a:pPr lvl="1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Micrognathia or retrognathia</a:t>
            </a:r>
          </a:p>
          <a:p>
            <a:pPr lvl="1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Respiratory distress</a:t>
            </a:r>
          </a:p>
          <a:p>
            <a:pPr lvl="1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Often cleft palate (wide U shaped)</a:t>
            </a:r>
          </a:p>
          <a:p>
            <a:pPr lvl="1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1/20,000 to 1/30,000 live births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>
                <a:solidFill>
                  <a:srgbClr val="000000"/>
                </a:solidFill>
              </a:rPr>
              <a:t>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>
              <a:solidFill>
                <a:srgbClr val="000000"/>
              </a:solidFill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 b="1">
              <a:solidFill>
                <a:srgbClr val="000000"/>
              </a:solidFill>
            </a:endParaRPr>
          </a:p>
          <a:p>
            <a:pPr lvl="2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rgbClr val="000000"/>
                </a:solidFill>
              </a:rPr>
              <a:t>  </a:t>
            </a:r>
            <a:endParaRPr lang="en-US" sz="1700">
              <a:solidFill>
                <a:srgbClr val="000000"/>
              </a:solidFill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3" descr="fetu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7" r="8910"/>
          <a:stretch/>
        </p:blipFill>
        <p:spPr bwMode="auto"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05661" y="6223702"/>
            <a:ext cx="6584750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800" kern="1200">
                <a:solidFill>
                  <a:srgbClr val="898989"/>
                </a:solidFill>
                <a:latin typeface="Calibri" panose="020F0502020204030204"/>
                <a:ea typeface="+mn-ea"/>
                <a:cs typeface="+mn-cs"/>
              </a:rPr>
              <a:t>Marques IL, de Sousa TV, Carneiro AF, Barbieri MA, Bettiol H, Gutierrez MR. Clinical experience with infants with Robin sequence: a prospective study. Cleft Palate Craniofac J. 2001;38(2):171–178</a:t>
            </a:r>
          </a:p>
        </p:txBody>
      </p:sp>
    </p:spTree>
    <p:extLst>
      <p:ext uri="{BB962C8B-B14F-4D97-AF65-F5344CB8AC3E}">
        <p14:creationId xmlns:p14="http://schemas.microsoft.com/office/powerpoint/2010/main" val="757094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Clinical Red Flags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Desaturations in supine position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ANY desat in prone or lateral position</a:t>
            </a:r>
          </a:p>
          <a:p>
            <a:r>
              <a:rPr lang="en-US" sz="2400">
                <a:solidFill>
                  <a:srgbClr val="000000"/>
                </a:solidFill>
              </a:rPr>
              <a:t>Work of breathing, retractions</a:t>
            </a:r>
          </a:p>
          <a:p>
            <a:r>
              <a:rPr lang="en-US" sz="2400">
                <a:solidFill>
                  <a:srgbClr val="000000"/>
                </a:solidFill>
              </a:rPr>
              <a:t>Apnea, hypopnea, tachypnea</a:t>
            </a:r>
          </a:p>
          <a:p>
            <a:r>
              <a:rPr lang="en-US" sz="2400">
                <a:solidFill>
                  <a:srgbClr val="000000"/>
                </a:solidFill>
              </a:rPr>
              <a:t>Poor feeding</a:t>
            </a:r>
          </a:p>
          <a:p>
            <a:r>
              <a:rPr lang="en-US" sz="2400">
                <a:solidFill>
                  <a:srgbClr val="000000"/>
                </a:solidFill>
              </a:rPr>
              <a:t>Consideration of feeding tube</a:t>
            </a:r>
          </a:p>
          <a:p>
            <a:r>
              <a:rPr lang="en-US" sz="2400">
                <a:solidFill>
                  <a:srgbClr val="000000"/>
                </a:solidFill>
              </a:rPr>
              <a:t>Failed car seat test</a:t>
            </a:r>
          </a:p>
          <a:p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800">
                <a:solidFill>
                  <a:srgbClr val="898989"/>
                </a:solidFill>
              </a:rPr>
              <a:t>Daniel M, Bailey S, Walker K, Hensley R, Kol-Castro C, Badawi N, Cheng A, Waters K. Airway, feeding and growth in infants with Robin sequence and sleep apnoea. Int J Pediatr Otorhinolaryngol. 2013;77(4):499-503.</a:t>
            </a:r>
          </a:p>
        </p:txBody>
      </p:sp>
    </p:spTree>
    <p:extLst>
      <p:ext uri="{BB962C8B-B14F-4D97-AF65-F5344CB8AC3E}">
        <p14:creationId xmlns:p14="http://schemas.microsoft.com/office/powerpoint/2010/main" val="316156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275" y="107577"/>
            <a:ext cx="8042276" cy="815293"/>
          </a:xfrm>
        </p:spPr>
        <p:txBody>
          <a:bodyPr/>
          <a:lstStyle/>
          <a:p>
            <a:r>
              <a:rPr lang="en-US" dirty="0"/>
              <a:t>Pre-op Work-up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275" y="922869"/>
            <a:ext cx="8272992" cy="5020732"/>
          </a:xfrm>
        </p:spPr>
        <p:txBody>
          <a:bodyPr/>
          <a:lstStyle/>
          <a:p>
            <a:r>
              <a:rPr lang="en-US" dirty="0"/>
              <a:t>Labs: HCO3 (CBG or Chemistry)</a:t>
            </a:r>
          </a:p>
          <a:p>
            <a:r>
              <a:rPr lang="en-US" dirty="0"/>
              <a:t>Documentation of desaturations- degree, position, length</a:t>
            </a:r>
          </a:p>
          <a:p>
            <a:r>
              <a:rPr lang="en-US" dirty="0"/>
              <a:t>Sleep Study</a:t>
            </a:r>
          </a:p>
          <a:p>
            <a:r>
              <a:rPr lang="en-US" dirty="0"/>
              <a:t>3D CT scan</a:t>
            </a:r>
          </a:p>
          <a:p>
            <a:r>
              <a:rPr lang="en-US" dirty="0"/>
              <a:t>Multidisciplinary team- consults</a:t>
            </a:r>
          </a:p>
          <a:p>
            <a:pPr marL="990600" lvl="1" indent="-5334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Neonatologist</a:t>
            </a:r>
          </a:p>
          <a:p>
            <a:pPr marL="990600" lvl="1" indent="-5334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Pulmonologist/Sleep Medicine Specialist</a:t>
            </a:r>
          </a:p>
          <a:p>
            <a:pPr marL="990600" lvl="1" indent="-5334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ENT</a:t>
            </a:r>
          </a:p>
          <a:p>
            <a:pPr marL="990600" lvl="1" indent="-5334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Plastic Surgeon/Craniofacial Surgeon </a:t>
            </a:r>
            <a:endParaRPr lang="en-US" dirty="0"/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ea typeface="ＭＳ Ｐゴシック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73276" y="5916707"/>
            <a:ext cx="7883525" cy="70422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Bull MJ, </a:t>
            </a:r>
            <a:r>
              <a:rPr lang="en-US" dirty="0" err="1">
                <a:solidFill>
                  <a:schemeClr val="tx1"/>
                </a:solidFill>
              </a:rPr>
              <a:t>Givan</a:t>
            </a:r>
            <a:r>
              <a:rPr lang="en-US" dirty="0">
                <a:solidFill>
                  <a:schemeClr val="tx1"/>
                </a:solidFill>
              </a:rPr>
              <a:t> DC, </a:t>
            </a:r>
            <a:r>
              <a:rPr lang="en-US" dirty="0" err="1">
                <a:solidFill>
                  <a:schemeClr val="tx1"/>
                </a:solidFill>
              </a:rPr>
              <a:t>Sadove</a:t>
            </a:r>
            <a:r>
              <a:rPr lang="en-US" dirty="0">
                <a:solidFill>
                  <a:schemeClr val="tx1"/>
                </a:solidFill>
              </a:rPr>
              <a:t> AM, </a:t>
            </a:r>
            <a:r>
              <a:rPr lang="en-US" dirty="0" err="1">
                <a:solidFill>
                  <a:schemeClr val="tx1"/>
                </a:solidFill>
              </a:rPr>
              <a:t>Bixler</a:t>
            </a:r>
            <a:r>
              <a:rPr lang="en-US" dirty="0">
                <a:solidFill>
                  <a:schemeClr val="tx1"/>
                </a:solidFill>
              </a:rPr>
              <a:t> D, Hearn D. Improved outcome in Pierre Robin sequence: effect of multidisciplinary evaluation and management. Pediatrics. 1990;86(2): 294-301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9777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Polysomnography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275" y="1600202"/>
            <a:ext cx="8042276" cy="2666999"/>
          </a:xfrm>
        </p:spPr>
        <p:txBody>
          <a:bodyPr>
            <a:normAutofit fontScale="92500"/>
          </a:bodyPr>
          <a:lstStyle/>
          <a:p>
            <a:r>
              <a:rPr lang="en-US" dirty="0"/>
              <a:t>Can be done as inpatient at FMC</a:t>
            </a:r>
          </a:p>
          <a:p>
            <a:r>
              <a:rPr lang="en-US" dirty="0"/>
              <a:t>Specific parameters used: AHI, hypoventilation, hypoxia </a:t>
            </a:r>
          </a:p>
          <a:p>
            <a:r>
              <a:rPr lang="en-US" dirty="0"/>
              <a:t>NAPTIME study not as effective</a:t>
            </a:r>
          </a:p>
          <a:p>
            <a:r>
              <a:rPr lang="en-US" dirty="0"/>
              <a:t>Importance to distinguish central vs obstructive sleep apnea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73276" y="4656667"/>
            <a:ext cx="7829675" cy="186559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Anders T, </a:t>
            </a:r>
            <a:r>
              <a:rPr lang="en-US" dirty="0" err="1">
                <a:solidFill>
                  <a:schemeClr val="tx1"/>
                </a:solidFill>
              </a:rPr>
              <a:t>Parmalee</a:t>
            </a:r>
            <a:r>
              <a:rPr lang="en-US" dirty="0">
                <a:solidFill>
                  <a:schemeClr val="tx1"/>
                </a:solidFill>
              </a:rPr>
              <a:t> AH, </a:t>
            </a:r>
            <a:r>
              <a:rPr lang="en-US" dirty="0" err="1">
                <a:solidFill>
                  <a:schemeClr val="tx1"/>
                </a:solidFill>
              </a:rPr>
              <a:t>Emde</a:t>
            </a:r>
            <a:r>
              <a:rPr lang="en-US" dirty="0">
                <a:solidFill>
                  <a:schemeClr val="tx1"/>
                </a:solidFill>
              </a:rPr>
              <a:t> RA. Manual of Standardized Terminology: Technology and Criteria for Scoring of States of Sleep and Wakefulness in Newborn Infants. UCLA BIS/BRI Publications, Los Angeles (1971)</a:t>
            </a:r>
          </a:p>
          <a:p>
            <a:pPr lvl="0"/>
            <a:endParaRPr lang="en-US" u="sng" dirty="0">
              <a:solidFill>
                <a:schemeClr val="tx1"/>
              </a:solidFill>
              <a:hlinkClick r:id="rId3"/>
            </a:endParaRPr>
          </a:p>
          <a:p>
            <a:pPr lvl="0"/>
            <a:r>
              <a:rPr lang="en-US" u="sng" dirty="0">
                <a:solidFill>
                  <a:schemeClr val="tx1"/>
                </a:solidFill>
                <a:hlinkClick r:id="rId3"/>
              </a:rPr>
              <a:t>Crowell DH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4"/>
              </a:rPr>
              <a:t>Brooks LJ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5"/>
              </a:rPr>
              <a:t>Colton 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6"/>
              </a:rPr>
              <a:t>Corwin MJ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7"/>
              </a:rPr>
              <a:t>Hoppenbrouwers</a:t>
            </a:r>
            <a:r>
              <a:rPr lang="en-US" u="sng" dirty="0">
                <a:solidFill>
                  <a:schemeClr val="tx1"/>
                </a:solidFill>
                <a:hlinkClick r:id="rId7"/>
              </a:rPr>
              <a:t> TT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8"/>
              </a:rPr>
              <a:t>Hunt CE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9"/>
              </a:rPr>
              <a:t>Kapuniai</a:t>
            </a:r>
            <a:r>
              <a:rPr lang="en-US" u="sng" dirty="0">
                <a:solidFill>
                  <a:schemeClr val="tx1"/>
                </a:solidFill>
                <a:hlinkClick r:id="rId9"/>
              </a:rPr>
              <a:t> LE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10"/>
              </a:rPr>
              <a:t>Lister 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11"/>
              </a:rPr>
              <a:t>Neuman</a:t>
            </a:r>
            <a:r>
              <a:rPr lang="en-US" u="sng" dirty="0">
                <a:solidFill>
                  <a:schemeClr val="tx1"/>
                </a:solidFill>
                <a:hlinkClick r:id="rId11"/>
              </a:rPr>
              <a:t> MR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12"/>
              </a:rPr>
              <a:t>Peucker</a:t>
            </a:r>
            <a:r>
              <a:rPr lang="en-US" u="sng" dirty="0">
                <a:solidFill>
                  <a:schemeClr val="tx1"/>
                </a:solidFill>
                <a:hlinkClick r:id="rId12"/>
              </a:rPr>
              <a:t> 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13"/>
              </a:rPr>
              <a:t>Ward SL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14"/>
              </a:rPr>
              <a:t>Weese</a:t>
            </a:r>
            <a:r>
              <a:rPr lang="en-US" u="sng" dirty="0">
                <a:solidFill>
                  <a:schemeClr val="tx1"/>
                </a:solidFill>
                <a:hlinkClick r:id="rId14"/>
              </a:rPr>
              <a:t>-Mayer DE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15"/>
              </a:rPr>
              <a:t>Willinger</a:t>
            </a:r>
            <a:r>
              <a:rPr lang="en-US" u="sng" dirty="0">
                <a:solidFill>
                  <a:schemeClr val="tx1"/>
                </a:solidFill>
                <a:hlinkClick r:id="rId15"/>
              </a:rPr>
              <a:t> M</a:t>
            </a:r>
            <a:r>
              <a:rPr lang="en-US" dirty="0">
                <a:solidFill>
                  <a:schemeClr val="tx1"/>
                </a:solidFill>
              </a:rPr>
              <a:t>. Infant </a:t>
            </a:r>
            <a:r>
              <a:rPr lang="en-US" dirty="0" err="1">
                <a:solidFill>
                  <a:schemeClr val="tx1"/>
                </a:solidFill>
              </a:rPr>
              <a:t>polysomnography</a:t>
            </a:r>
            <a:r>
              <a:rPr lang="en-US" dirty="0">
                <a:solidFill>
                  <a:schemeClr val="tx1"/>
                </a:solidFill>
              </a:rPr>
              <a:t>: reliability. Collaborative Home Infant Monitoring Evaluation (CHIME) Steering Committee. </a:t>
            </a:r>
            <a:r>
              <a:rPr lang="en-US" i="1" u="sng" dirty="0">
                <a:solidFill>
                  <a:schemeClr val="tx1"/>
                </a:solidFill>
                <a:hlinkClick r:id="rId16" tooltip="Sleep."/>
              </a:rPr>
              <a:t>Sleep.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1997;20(7):553-560.</a:t>
            </a:r>
          </a:p>
          <a:p>
            <a:pPr lvl="0"/>
            <a:endParaRPr lang="en-US" u="sng" dirty="0">
              <a:solidFill>
                <a:schemeClr val="tx1"/>
              </a:solidFill>
              <a:hlinkClick r:id="rId17"/>
            </a:endParaRPr>
          </a:p>
          <a:p>
            <a:pPr lvl="0"/>
            <a:r>
              <a:rPr lang="en-US" u="sng" dirty="0">
                <a:solidFill>
                  <a:schemeClr val="tx1"/>
                </a:solidFill>
                <a:hlinkClick r:id="rId17"/>
              </a:rPr>
              <a:t>Freed 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18"/>
              </a:rPr>
              <a:t>Pearlman 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>
                <a:solidFill>
                  <a:schemeClr val="tx1"/>
                </a:solidFill>
                <a:hlinkClick r:id="rId19"/>
              </a:rPr>
              <a:t>Brown 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u="sng" dirty="0" err="1">
                <a:solidFill>
                  <a:schemeClr val="tx1"/>
                </a:solidFill>
                <a:hlinkClick r:id="rId20"/>
              </a:rPr>
              <a:t>Barot</a:t>
            </a:r>
            <a:r>
              <a:rPr lang="en-US" u="sng" dirty="0">
                <a:solidFill>
                  <a:schemeClr val="tx1"/>
                </a:solidFill>
                <a:hlinkClick r:id="rId20"/>
              </a:rPr>
              <a:t> LR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Polysomnographic</a:t>
            </a:r>
            <a:r>
              <a:rPr lang="en-US" dirty="0">
                <a:solidFill>
                  <a:schemeClr val="tx1"/>
                </a:solidFill>
              </a:rPr>
              <a:t> indications for surgical intervention in Pierre Robin sequence: acute airway management and follow-up studies after repair and take-down of tongue-lip </a:t>
            </a:r>
            <a:r>
              <a:rPr lang="en-US" dirty="0"/>
              <a:t>adhesion. </a:t>
            </a:r>
            <a:r>
              <a:rPr lang="en-US" i="1" u="sng" dirty="0">
                <a:hlinkClick r:id="rId21" tooltip="The Cleft palate journal."/>
              </a:rPr>
              <a:t>Cleft Palate J.</a:t>
            </a:r>
            <a:r>
              <a:rPr lang="en-US" dirty="0"/>
              <a:t> 1988;25(2):151-155.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903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pierresku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827" y="1331129"/>
            <a:ext cx="4539306" cy="5022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1524000" y="457200"/>
            <a:ext cx="5317067" cy="51595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4000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Management Options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Acute Conservative: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Lateral or Prone positioning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Supplemental oxygen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Nasopharyngeal airway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Surgical: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Tongue lip adhesion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Mandibular Distraction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</a:pPr>
            <a:r>
              <a:rPr lang="en-US" sz="2800" dirty="0">
                <a:solidFill>
                  <a:schemeClr val="tx2"/>
                </a:solidFill>
                <a:ea typeface="ＭＳ Ｐゴシック" charset="0"/>
              </a:rPr>
              <a:t>Tracheostomy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88459" y="5616796"/>
            <a:ext cx="4840941" cy="1241204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Jarrahy</a:t>
            </a:r>
            <a:r>
              <a:rPr lang="en-US" dirty="0">
                <a:solidFill>
                  <a:schemeClr val="tx1"/>
                </a:solidFill>
              </a:rPr>
              <a:t>, R. Controversies in the Management of Neonatal </a:t>
            </a:r>
            <a:r>
              <a:rPr lang="en-US" dirty="0" err="1">
                <a:solidFill>
                  <a:schemeClr val="tx1"/>
                </a:solidFill>
              </a:rPr>
              <a:t>Micrognathia</a:t>
            </a:r>
            <a:r>
              <a:rPr lang="en-US" dirty="0">
                <a:solidFill>
                  <a:schemeClr val="tx1"/>
                </a:solidFill>
              </a:rPr>
              <a:t>: To Distract or Not to Distract, That Is the Question. Journal of Craniofacial Surg. 2012;23(1):243–249.</a:t>
            </a:r>
          </a:p>
        </p:txBody>
      </p:sp>
    </p:spTree>
    <p:extLst>
      <p:ext uri="{BB962C8B-B14F-4D97-AF65-F5344CB8AC3E}">
        <p14:creationId xmlns:p14="http://schemas.microsoft.com/office/powerpoint/2010/main" val="87608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based on respiratory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Bef>
                <a:spcPct val="50000"/>
              </a:spcBef>
              <a:buFontTx/>
              <a:buAutoNum type="arabicPeriod"/>
            </a:pPr>
            <a:r>
              <a:rPr lang="en-US" altLang="en-US" sz="2400" dirty="0">
                <a:solidFill>
                  <a:schemeClr val="tx2"/>
                </a:solidFill>
              </a:rPr>
              <a:t>Respiratory  distress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</a:p>
          <a:p>
            <a:pPr lvl="2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Initial conservative measures failed:</a:t>
            </a:r>
          </a:p>
          <a:p>
            <a:pPr lvl="3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prone position and supplemental oxygen</a:t>
            </a:r>
          </a:p>
          <a:p>
            <a:pPr lvl="2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Sleep study performed to evaluate the Apnea </a:t>
            </a:r>
            <a:r>
              <a:rPr lang="en-US" altLang="en-US" sz="2400" dirty="0" err="1">
                <a:solidFill>
                  <a:schemeClr val="tx1"/>
                </a:solidFill>
              </a:rPr>
              <a:t>Hypopnia</a:t>
            </a:r>
            <a:r>
              <a:rPr lang="en-US" altLang="en-US" sz="2400" dirty="0">
                <a:solidFill>
                  <a:schemeClr val="tx1"/>
                </a:solidFill>
              </a:rPr>
              <a:t> Index(A.H.I.), hypoxemia, and hypoventilation</a:t>
            </a:r>
            <a:r>
              <a:rPr lang="en-US" altLang="en-US" sz="2400" dirty="0">
                <a:solidFill>
                  <a:srgbClr val="FFFF00"/>
                </a:solidFill>
              </a:rPr>
              <a:t> </a:t>
            </a:r>
          </a:p>
          <a:p>
            <a:pPr lvl="1">
              <a:spcBef>
                <a:spcPct val="50000"/>
              </a:spcBef>
              <a:buFont typeface="Times" panose="02020603050405020304" pitchFamily="18" charset="0"/>
              <a:buAutoNum type="arabicPeriod"/>
            </a:pPr>
            <a:r>
              <a:rPr lang="en-US" altLang="en-US" sz="2400" dirty="0">
                <a:solidFill>
                  <a:schemeClr val="hlink"/>
                </a:solidFill>
              </a:rPr>
              <a:t>Respiratory failure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Required intubation for oxygenation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No sleep study performed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73275" y="6099271"/>
            <a:ext cx="8042276" cy="58939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Hammoudeh</a:t>
            </a:r>
            <a:r>
              <a:rPr lang="en-US" dirty="0">
                <a:solidFill>
                  <a:schemeClr val="tx1"/>
                </a:solidFill>
              </a:rPr>
              <a:t> J, </a:t>
            </a:r>
            <a:r>
              <a:rPr lang="en-US" dirty="0" err="1">
                <a:solidFill>
                  <a:schemeClr val="tx1"/>
                </a:solidFill>
              </a:rPr>
              <a:t>Bindingnavele</a:t>
            </a:r>
            <a:r>
              <a:rPr lang="en-US" dirty="0">
                <a:solidFill>
                  <a:schemeClr val="tx1"/>
                </a:solidFill>
              </a:rPr>
              <a:t> VK, Davis B, Davidson Ward SL, Sanchez-Lara PA, </a:t>
            </a:r>
            <a:r>
              <a:rPr lang="en-US" dirty="0" err="1">
                <a:solidFill>
                  <a:schemeClr val="tx1"/>
                </a:solidFill>
              </a:rPr>
              <a:t>Kleiber</a:t>
            </a:r>
            <a:r>
              <a:rPr lang="en-US" dirty="0">
                <a:solidFill>
                  <a:schemeClr val="tx1"/>
                </a:solidFill>
              </a:rPr>
              <a:t> G, </a:t>
            </a:r>
            <a:r>
              <a:rPr lang="en-US" dirty="0" err="1">
                <a:solidFill>
                  <a:schemeClr val="tx1"/>
                </a:solidFill>
              </a:rPr>
              <a:t>Nazarian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Mobin</a:t>
            </a:r>
            <a:r>
              <a:rPr lang="en-US" dirty="0">
                <a:solidFill>
                  <a:schemeClr val="tx1"/>
                </a:solidFill>
              </a:rPr>
              <a:t> SS, Francis CS, Urata MM. Neonatal and infant mandibular distraction as an alternative to tracheostomy in severe obstructive sleep apnea. Cleft Palate </a:t>
            </a:r>
            <a:r>
              <a:rPr lang="en-US" dirty="0" err="1">
                <a:solidFill>
                  <a:schemeClr val="tx1"/>
                </a:solidFill>
              </a:rPr>
              <a:t>Craniofac</a:t>
            </a:r>
            <a:r>
              <a:rPr lang="en-US" dirty="0">
                <a:solidFill>
                  <a:schemeClr val="tx1"/>
                </a:solidFill>
              </a:rPr>
              <a:t> J. 2012;49(1):32-38</a:t>
            </a:r>
          </a:p>
        </p:txBody>
      </p:sp>
    </p:spTree>
    <p:extLst>
      <p:ext uri="{BB962C8B-B14F-4D97-AF65-F5344CB8AC3E}">
        <p14:creationId xmlns:p14="http://schemas.microsoft.com/office/powerpoint/2010/main" val="3872758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209800" y="609600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Contraindications to Distraction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09800" y="175260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dirty="0">
                <a:latin typeface="+mj-lt"/>
                <a:ea typeface="ＭＳ Ｐゴシック" pitchFamily="28" charset="-128"/>
              </a:rPr>
              <a:t>Central sleep apnea</a:t>
            </a:r>
          </a:p>
          <a:p>
            <a:pPr>
              <a:defRPr/>
            </a:pPr>
            <a:r>
              <a:rPr lang="en-US" sz="3200" dirty="0">
                <a:latin typeface="+mj-lt"/>
                <a:ea typeface="ＭＳ Ｐゴシック" pitchFamily="28" charset="-128"/>
              </a:rPr>
              <a:t>Severe esophageal reflux</a:t>
            </a:r>
          </a:p>
          <a:p>
            <a:pPr>
              <a:defRPr/>
            </a:pPr>
            <a:r>
              <a:rPr lang="en-US" sz="3200" dirty="0">
                <a:latin typeface="+mj-lt"/>
                <a:ea typeface="ＭＳ Ｐゴシック" pitchFamily="28" charset="-128"/>
              </a:rPr>
              <a:t>Primary lung disease</a:t>
            </a:r>
          </a:p>
          <a:p>
            <a:pPr>
              <a:defRPr/>
            </a:pPr>
            <a:r>
              <a:rPr lang="en-US" sz="3200" dirty="0">
                <a:latin typeface="+mj-lt"/>
                <a:ea typeface="ＭＳ Ｐゴシック" pitchFamily="28" charset="-128"/>
              </a:rPr>
              <a:t>Airway lesions</a:t>
            </a:r>
          </a:p>
          <a:p>
            <a:pPr>
              <a:defRPr/>
            </a:pPr>
            <a:r>
              <a:rPr lang="en-US" sz="3200" dirty="0">
                <a:latin typeface="+mj-lt"/>
                <a:ea typeface="ＭＳ Ｐゴシック" pitchFamily="28" charset="-128"/>
              </a:rPr>
              <a:t>Co-morbidities</a:t>
            </a:r>
          </a:p>
          <a:p>
            <a:pPr>
              <a:defRPr/>
            </a:pPr>
            <a:r>
              <a:rPr lang="en-US" sz="3200" dirty="0">
                <a:latin typeface="+mj-lt"/>
                <a:ea typeface="ＭＳ Ｐゴシック" pitchFamily="28" charset="-128"/>
              </a:rPr>
              <a:t>Poor prognosis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88459" y="5689601"/>
            <a:ext cx="8439275" cy="95119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Shen W, </a:t>
            </a:r>
            <a:r>
              <a:rPr lang="en-US" dirty="0" err="1">
                <a:solidFill>
                  <a:schemeClr val="tx1"/>
                </a:solidFill>
              </a:rPr>
              <a:t>Jie</a:t>
            </a:r>
            <a:r>
              <a:rPr lang="en-US" dirty="0">
                <a:solidFill>
                  <a:schemeClr val="tx1"/>
                </a:solidFill>
              </a:rPr>
              <a:t> C, Chen J, </a:t>
            </a:r>
            <a:r>
              <a:rPr lang="en-US" dirty="0" err="1">
                <a:solidFill>
                  <a:schemeClr val="tx1"/>
                </a:solidFill>
              </a:rPr>
              <a:t>Zou</a:t>
            </a:r>
            <a:r>
              <a:rPr lang="en-US" dirty="0">
                <a:solidFill>
                  <a:schemeClr val="tx1"/>
                </a:solidFill>
              </a:rPr>
              <a:t> J, </a:t>
            </a:r>
            <a:r>
              <a:rPr lang="en-US" dirty="0" err="1">
                <a:solidFill>
                  <a:schemeClr val="tx1"/>
                </a:solidFill>
              </a:rPr>
              <a:t>Ji</a:t>
            </a:r>
            <a:r>
              <a:rPr lang="en-US" dirty="0">
                <a:solidFill>
                  <a:schemeClr val="tx1"/>
                </a:solidFill>
              </a:rPr>
              <a:t> Y. Mandibular distraction </a:t>
            </a:r>
            <a:r>
              <a:rPr lang="en-US" dirty="0" err="1">
                <a:solidFill>
                  <a:schemeClr val="tx1"/>
                </a:solidFill>
              </a:rPr>
              <a:t>osteogenesis</a:t>
            </a:r>
            <a:r>
              <a:rPr lang="en-US" dirty="0">
                <a:solidFill>
                  <a:schemeClr val="tx1"/>
                </a:solidFill>
              </a:rPr>
              <a:t> to relieve Pierre Robin severe airway obstruction in neonates: indication and operation. J </a:t>
            </a:r>
            <a:r>
              <a:rPr lang="en-US" dirty="0" err="1">
                <a:solidFill>
                  <a:schemeClr val="tx1"/>
                </a:solidFill>
              </a:rPr>
              <a:t>Craniofac</a:t>
            </a:r>
            <a:r>
              <a:rPr lang="en-US" dirty="0">
                <a:solidFill>
                  <a:schemeClr val="tx1"/>
                </a:solidFill>
              </a:rPr>
              <a:t> Surg. 2009;20 </a:t>
            </a:r>
            <a:r>
              <a:rPr lang="en-US" dirty="0" err="1">
                <a:solidFill>
                  <a:schemeClr val="tx1"/>
                </a:solidFill>
              </a:rPr>
              <a:t>Suppl</a:t>
            </a:r>
            <a:r>
              <a:rPr lang="en-US" dirty="0">
                <a:solidFill>
                  <a:schemeClr val="tx1"/>
                </a:solidFill>
              </a:rPr>
              <a:t> 2:1812-1816.</a:t>
            </a:r>
          </a:p>
        </p:txBody>
      </p:sp>
    </p:spTree>
    <p:extLst>
      <p:ext uri="{BB962C8B-B14F-4D97-AF65-F5344CB8AC3E}">
        <p14:creationId xmlns:p14="http://schemas.microsoft.com/office/powerpoint/2010/main" val="171744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Risk of No Intervention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275" y="1600201"/>
            <a:ext cx="8042276" cy="2988732"/>
          </a:xfrm>
        </p:spPr>
        <p:txBody>
          <a:bodyPr/>
          <a:lstStyle/>
          <a:p>
            <a:r>
              <a:rPr lang="en-US" dirty="0"/>
              <a:t>Persistent OSA &gt; pulmonary hypertension &gt; </a:t>
            </a:r>
            <a:r>
              <a:rPr lang="en-US" dirty="0" err="1"/>
              <a:t>cor</a:t>
            </a:r>
            <a:r>
              <a:rPr lang="en-US" dirty="0"/>
              <a:t> </a:t>
            </a:r>
            <a:r>
              <a:rPr lang="en-US" dirty="0" err="1"/>
              <a:t>pulmonale</a:t>
            </a:r>
            <a:endParaRPr lang="en-US" dirty="0"/>
          </a:p>
          <a:p>
            <a:r>
              <a:rPr lang="en-US" dirty="0"/>
              <a:t>2011 event- KP infant presented with heart failure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4591" y="4114800"/>
            <a:ext cx="6237942" cy="230586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Dykes EH, </a:t>
            </a:r>
            <a:r>
              <a:rPr lang="en-US" dirty="0" err="1">
                <a:solidFill>
                  <a:schemeClr val="tx1"/>
                </a:solidFill>
              </a:rPr>
              <a:t>Raine</a:t>
            </a:r>
            <a:r>
              <a:rPr lang="en-US" dirty="0">
                <a:solidFill>
                  <a:schemeClr val="tx1"/>
                </a:solidFill>
              </a:rPr>
              <a:t> PA, Arthur DS, Drainer IK, Young DG. Pierre Robin syndrome and pulmonary hypertension. J </a:t>
            </a:r>
            <a:r>
              <a:rPr lang="en-US" dirty="0" err="1">
                <a:solidFill>
                  <a:schemeClr val="tx1"/>
                </a:solidFill>
              </a:rPr>
              <a:t>Pediatr</a:t>
            </a:r>
            <a:r>
              <a:rPr lang="en-US" dirty="0">
                <a:solidFill>
                  <a:schemeClr val="tx1"/>
                </a:solidFill>
              </a:rPr>
              <a:t> Surg. 1985;20(1):49-52.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Freeman MK, Manners JM. </a:t>
            </a:r>
            <a:r>
              <a:rPr lang="en-US" u="sng" dirty="0" err="1">
                <a:solidFill>
                  <a:schemeClr val="tx1"/>
                </a:solidFill>
                <a:hlinkClick r:id="rId3"/>
              </a:rPr>
              <a:t>Cor</a:t>
            </a:r>
            <a:r>
              <a:rPr lang="en-US" u="sng" dirty="0">
                <a:solidFill>
                  <a:schemeClr val="tx1"/>
                </a:solidFill>
                <a:hlinkClick r:id="rId3"/>
              </a:rPr>
              <a:t> </a:t>
            </a:r>
            <a:r>
              <a:rPr lang="en-US" u="sng" dirty="0" err="1">
                <a:solidFill>
                  <a:schemeClr val="tx1"/>
                </a:solidFill>
                <a:hlinkClick r:id="rId3"/>
              </a:rPr>
              <a:t>pulmonale</a:t>
            </a:r>
            <a:r>
              <a:rPr lang="en-US" u="sng" dirty="0">
                <a:solidFill>
                  <a:schemeClr val="tx1"/>
                </a:solidFill>
                <a:hlinkClick r:id="rId3"/>
              </a:rPr>
              <a:t> and the Pierre Robin anomaly. Airway management with a nasopharyngeal tube.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Anaesthesia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1980;35(3):282-286.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dirty="0">
                <a:solidFill>
                  <a:schemeClr val="tx1"/>
                </a:solidFill>
              </a:rPr>
              <a:t>Johnson GM, Todd DW. </a:t>
            </a:r>
            <a:r>
              <a:rPr lang="en-US" u="sng" dirty="0" err="1">
                <a:solidFill>
                  <a:schemeClr val="tx1"/>
                </a:solidFill>
                <a:hlinkClick r:id="rId4"/>
              </a:rPr>
              <a:t>Cor</a:t>
            </a:r>
            <a:r>
              <a:rPr lang="en-US" u="sng" dirty="0">
                <a:solidFill>
                  <a:schemeClr val="tx1"/>
                </a:solidFill>
                <a:hlinkClick r:id="rId4"/>
              </a:rPr>
              <a:t> </a:t>
            </a:r>
            <a:r>
              <a:rPr lang="en-US" u="sng" dirty="0" err="1">
                <a:solidFill>
                  <a:schemeClr val="tx1"/>
                </a:solidFill>
                <a:hlinkClick r:id="rId4"/>
              </a:rPr>
              <a:t>pulmonale</a:t>
            </a:r>
            <a:r>
              <a:rPr lang="en-US" u="sng" dirty="0">
                <a:solidFill>
                  <a:schemeClr val="tx1"/>
                </a:solidFill>
                <a:hlinkClick r:id="rId4"/>
              </a:rPr>
              <a:t> in severe Pierre Robin syndrome.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Pediatrics.</a:t>
            </a:r>
            <a:r>
              <a:rPr lang="en-US" dirty="0">
                <a:solidFill>
                  <a:schemeClr val="tx1"/>
                </a:solidFill>
              </a:rPr>
              <a:t> 1980;65(1):152-154. 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dirty="0" err="1">
                <a:solidFill>
                  <a:schemeClr val="tx1"/>
                </a:solidFill>
              </a:rPr>
              <a:t>Cogswell</a:t>
            </a:r>
            <a:r>
              <a:rPr lang="en-US" dirty="0">
                <a:solidFill>
                  <a:schemeClr val="tx1"/>
                </a:solidFill>
              </a:rPr>
              <a:t> JJ, Easton DM. </a:t>
            </a:r>
            <a:r>
              <a:rPr lang="en-US" u="sng" dirty="0" err="1">
                <a:solidFill>
                  <a:schemeClr val="tx1"/>
                </a:solidFill>
                <a:hlinkClick r:id="rId5"/>
              </a:rPr>
              <a:t>Cor</a:t>
            </a:r>
            <a:r>
              <a:rPr lang="en-US" u="sng" dirty="0">
                <a:solidFill>
                  <a:schemeClr val="tx1"/>
                </a:solidFill>
                <a:hlinkClick r:id="rId5"/>
              </a:rPr>
              <a:t> </a:t>
            </a:r>
            <a:r>
              <a:rPr lang="en-US" u="sng" dirty="0" err="1">
                <a:solidFill>
                  <a:schemeClr val="tx1"/>
                </a:solidFill>
                <a:hlinkClick r:id="rId5"/>
              </a:rPr>
              <a:t>pulmonale</a:t>
            </a:r>
            <a:r>
              <a:rPr lang="en-US" u="sng" dirty="0">
                <a:solidFill>
                  <a:schemeClr val="tx1"/>
                </a:solidFill>
                <a:hlinkClick r:id="rId5"/>
              </a:rPr>
              <a:t> in the Pierre Robin syndrome.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Arch Dis Child.</a:t>
            </a:r>
            <a:r>
              <a:rPr lang="en-US" dirty="0">
                <a:solidFill>
                  <a:schemeClr val="tx1"/>
                </a:solidFill>
              </a:rPr>
              <a:t> 1974;49(11):905-908. </a:t>
            </a:r>
          </a:p>
          <a:p>
            <a:pPr marL="228600" indent="-228600">
              <a:buAutoNum type="arabicPeriod" startAt="21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73528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0275E2CEBDB242B4C989D4F065BFC8" ma:contentTypeVersion="8" ma:contentTypeDescription="Create a new document." ma:contentTypeScope="" ma:versionID="8fd75f1522c60b8573b2e0cb95d4eaf3">
  <xsd:schema xmlns:xsd="http://www.w3.org/2001/XMLSchema" xmlns:xs="http://www.w3.org/2001/XMLSchema" xmlns:p="http://schemas.microsoft.com/office/2006/metadata/properties" xmlns:ns3="7613900e-c56c-4380-9b61-3d7017529a8d" xmlns:ns4="7e2642cd-0583-4b83-8391-0864246b838b" targetNamespace="http://schemas.microsoft.com/office/2006/metadata/properties" ma:root="true" ma:fieldsID="aeff00d5714fda919aec5e61f8706187" ns3:_="" ns4:_="">
    <xsd:import namespace="7613900e-c56c-4380-9b61-3d7017529a8d"/>
    <xsd:import namespace="7e2642cd-0583-4b83-8391-0864246b83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13900e-c56c-4380-9b61-3d7017529a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2642cd-0583-4b83-8391-0864246b83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6DF1B9-508C-4E7A-A75B-9B2FEF0E39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13900e-c56c-4380-9b61-3d7017529a8d"/>
    <ds:schemaRef ds:uri="7e2642cd-0583-4b83-8391-0864246b83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361B4A-5E91-4ADB-9D23-49129AF05CFB}">
  <ds:schemaRefs>
    <ds:schemaRef ds:uri="http://www.w3.org/XML/1998/namespace"/>
    <ds:schemaRef ds:uri="7613900e-c56c-4380-9b61-3d7017529a8d"/>
    <ds:schemaRef ds:uri="http://schemas.microsoft.com/office/2006/metadata/properties"/>
    <ds:schemaRef ds:uri="7e2642cd-0583-4b83-8391-0864246b838b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519B9A1-ABEE-4A76-9FCC-628E2228F0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1557</Words>
  <Application>Microsoft Macintosh PowerPoint</Application>
  <PresentationFormat>Widescreen</PresentationFormat>
  <Paragraphs>194</Paragraphs>
  <Slides>19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ＭＳ Ｐゴシック</vt:lpstr>
      <vt:lpstr>Times</vt:lpstr>
      <vt:lpstr>Arial</vt:lpstr>
      <vt:lpstr>Calibri</vt:lpstr>
      <vt:lpstr>Calibri Light</vt:lpstr>
      <vt:lpstr>News Gothic MT</vt:lpstr>
      <vt:lpstr>Times New Roman</vt:lpstr>
      <vt:lpstr>Wingdings</vt:lpstr>
      <vt:lpstr>Wingdings 2</vt:lpstr>
      <vt:lpstr>Office Theme</vt:lpstr>
      <vt:lpstr>Breeze</vt:lpstr>
      <vt:lpstr>Pierre Robin Sequence and Mandibular Distraction</vt:lpstr>
      <vt:lpstr>PowerPoint Presentation</vt:lpstr>
      <vt:lpstr>Clinical Red Flags</vt:lpstr>
      <vt:lpstr>Pre-op Work-up</vt:lpstr>
      <vt:lpstr>Polysomnography</vt:lpstr>
      <vt:lpstr>PowerPoint Presentation</vt:lpstr>
      <vt:lpstr>Management based on respiratory status</vt:lpstr>
      <vt:lpstr>PowerPoint Presentation</vt:lpstr>
      <vt:lpstr>The Risk of No Intervention</vt:lpstr>
      <vt:lpstr>PowerPoint Presentation</vt:lpstr>
      <vt:lpstr>PowerPoint Presentation</vt:lpstr>
      <vt:lpstr>Distraction Osteogenesis     (slow growing bone)</vt:lpstr>
      <vt:lpstr>PowerPoint Presentation</vt:lpstr>
      <vt:lpstr>Schematic Pre and Post</vt:lpstr>
      <vt:lpstr>Post Op NICU/PICU Protocol</vt:lpstr>
      <vt:lpstr>During Distraction</vt:lpstr>
      <vt:lpstr>General Pediatric Care</vt:lpstr>
      <vt:lpstr>SCPMG Protocol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Pierre Robin Sequence and Mandibular Distraction</dc:title>
  <dc:creator>Susanne M Matich</dc:creator>
  <cp:lastModifiedBy>Fu-Sheng Chou</cp:lastModifiedBy>
  <cp:revision>4</cp:revision>
  <cp:lastPrinted>2024-03-27T19:41:03Z</cp:lastPrinted>
  <dcterms:created xsi:type="dcterms:W3CDTF">2021-04-08T21:43:30Z</dcterms:created>
  <dcterms:modified xsi:type="dcterms:W3CDTF">2024-03-27T19:41:32Z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0x010100A60275E2CEBDB242B4C989D4F065BFC8</vt:lpwstr>
  </property>
</Properties>
</file>