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93"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124" d="100"/>
          <a:sy n="124" d="100"/>
        </p:scale>
        <p:origin x="57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940800" y="4206240"/>
            <a:ext cx="1280160" cy="457200"/>
          </a:xfrm>
        </p:spPr>
        <p:txBody>
          <a:bodyPr/>
          <a:lstStyle/>
          <a:p>
            <a:fld id="{65CA4622-825E-4BE6-9DDE-824D497CCDA4}" type="datetimeFigureOut">
              <a:rPr lang="en-US" smtClean="0"/>
              <a:t>4/12/24</a:t>
            </a:fld>
            <a:endParaRPr lang="en-US"/>
          </a:p>
        </p:txBody>
      </p:sp>
      <p:sp>
        <p:nvSpPr>
          <p:cNvPr id="17" name="Footer Placeholder 16"/>
          <p:cNvSpPr>
            <a:spLocks noGrp="1"/>
          </p:cNvSpPr>
          <p:nvPr>
            <p:ph type="ftr" sz="quarter" idx="11"/>
          </p:nvPr>
        </p:nvSpPr>
        <p:spPr>
          <a:xfrm>
            <a:off x="7213600" y="4205288"/>
            <a:ext cx="1727200" cy="457200"/>
          </a:xfrm>
        </p:spPr>
        <p:txBody>
          <a:bodyPr/>
          <a:lstStyle/>
          <a:p>
            <a:endParaRPr lang="en-US"/>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B2CBD73A-D45F-4549-9E59-34EC53D765A6}" type="slidenum">
              <a:rPr lang="en-US" smtClean="0"/>
              <a:t>‹#›</a:t>
            </a:fld>
            <a:endParaRPr lang="en-US"/>
          </a:p>
        </p:txBody>
      </p:sp>
    </p:spTree>
    <p:extLst>
      <p:ext uri="{BB962C8B-B14F-4D97-AF65-F5344CB8AC3E}">
        <p14:creationId xmlns:p14="http://schemas.microsoft.com/office/powerpoint/2010/main" val="1349400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CA4622-825E-4BE6-9DDE-824D497CCDA4}" type="datetimeFigureOut">
              <a:rPr lang="en-US" smtClean="0"/>
              <a:t>4/12/24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3751208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143000"/>
            <a:ext cx="2540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1143000"/>
            <a:ext cx="83312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CA4622-825E-4BE6-9DDE-824D497CCDA4}" type="datetimeFigureOut">
              <a:rPr lang="en-US" smtClean="0"/>
              <a:t>4/12/24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2815669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4BB6F-BD31-41A1-BAFE-FCFD27AA2C9F}"/>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3626EEB-8C50-475E-AAD0-19655AB79033}"/>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D4B4133-3BAE-442B-B322-33417B70A5DD}"/>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1961DC61-E582-4C47-B877-6D385EFD60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190B52-C7C8-4152-BCF4-44DE61533334}"/>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2115504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1B38-5E58-4593-A9DE-C094962F1E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6418CD-116A-4588-9A66-407B78DCF03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C73484-83E2-47CF-80C7-558898527B51}"/>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6D104F9C-A50A-4ABA-8C1C-E7F2A81620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BAA4D6-6E88-4E75-AF0C-C551C66FDBE3}"/>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2834885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79AE-3A99-4B25-9EAF-FEA71141626C}"/>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16995C2-A521-429C-8B61-076FDC54D53B}"/>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A717ED9-982B-49C8-B1E9-0670A75D62E5}"/>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C565648D-DB17-4A4E-9F46-A991BCE1A8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23D324-4B58-439C-B828-33DA2733456F}"/>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66141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B2851-4C98-412F-A5EB-D887DD2688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F12E6D-8282-40F3-AB1B-43DE9F3F24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8E97DC-688C-42A6-B283-3F2D255340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0481B2-56BE-45D8-9CA0-AE25DE68DACE}"/>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6" name="Footer Placeholder 5">
            <a:extLst>
              <a:ext uri="{FF2B5EF4-FFF2-40B4-BE49-F238E27FC236}">
                <a16:creationId xmlns:a16="http://schemas.microsoft.com/office/drawing/2014/main" id="{DB7080A4-7D84-4916-B455-42E82888D7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164F9-5FC4-43B6-B7ED-4D204A2DC4C4}"/>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985978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00651-A669-45E5-8F0B-0D14D6E5AB65}"/>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97CC54-3B74-4E7F-B818-7C2592CDBBBC}"/>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1C8AEDAB-0E0C-4654-BA84-CFFF880062EC}"/>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ABB4EC-1BC0-4390-B9EE-E343CBFB3980}"/>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29BF847D-6B45-4AF1-8541-98097AEEDADD}"/>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417B07-22B8-4013-8718-2E044C36663E}"/>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8" name="Footer Placeholder 7">
            <a:extLst>
              <a:ext uri="{FF2B5EF4-FFF2-40B4-BE49-F238E27FC236}">
                <a16:creationId xmlns:a16="http://schemas.microsoft.com/office/drawing/2014/main" id="{746A4372-D6B4-4D2D-A88E-5B048782FC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3D461F-43EE-4982-96D4-95F44B02FB4E}"/>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499593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BEC22-6AEA-4225-B949-F05F054845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726744-80FF-4D58-AF05-E4252D2457A8}"/>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4" name="Footer Placeholder 3">
            <a:extLst>
              <a:ext uri="{FF2B5EF4-FFF2-40B4-BE49-F238E27FC236}">
                <a16:creationId xmlns:a16="http://schemas.microsoft.com/office/drawing/2014/main" id="{7E441E3F-4366-4747-BB7E-5F47C6C83F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34826A-D00F-4142-879A-E977385A837C}"/>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643480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EC909D-6E65-49D3-AC67-BDFD9914161D}"/>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3" name="Footer Placeholder 2">
            <a:extLst>
              <a:ext uri="{FF2B5EF4-FFF2-40B4-BE49-F238E27FC236}">
                <a16:creationId xmlns:a16="http://schemas.microsoft.com/office/drawing/2014/main" id="{5D302F79-F5FE-46A0-9D9D-49DDE6A9C1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CF5808-3F54-40C8-9EEE-C9CEFB5E0CD8}"/>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2604144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401D6-D034-4C04-8C66-03F8285B97B8}"/>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14CCBE2-C858-42DE-9C9F-D0F09384F24A}"/>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D7CC8C-87F2-49AA-BCC1-ECD0366A1E48}"/>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2599F0F0-848D-4BF3-ABC8-E0B66FB24FA8}"/>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6" name="Footer Placeholder 5">
            <a:extLst>
              <a:ext uri="{FF2B5EF4-FFF2-40B4-BE49-F238E27FC236}">
                <a16:creationId xmlns:a16="http://schemas.microsoft.com/office/drawing/2014/main" id="{9E525E23-DFAF-4D37-BA57-411D6B7A33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3B8E85-08CD-49F5-89FE-CE0B143EC09B}"/>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203994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CA4622-825E-4BE6-9DDE-824D497CCDA4}" type="datetimeFigureOut">
              <a:rPr lang="en-US" smtClean="0"/>
              <a:t>4/12/24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30773530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3C20B-AD52-4300-B4E0-8A32DB60B1F5}"/>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89DDFB7-5483-4392-89A1-67FB2D38C575}"/>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D172C99-001E-4E45-8082-67DA91A23273}"/>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1AC636BE-E164-4F21-8C2C-31433F0162AF}"/>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6" name="Footer Placeholder 5">
            <a:extLst>
              <a:ext uri="{FF2B5EF4-FFF2-40B4-BE49-F238E27FC236}">
                <a16:creationId xmlns:a16="http://schemas.microsoft.com/office/drawing/2014/main" id="{3EFDBBF9-F7A7-42F9-8E8D-9032E29284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92231-FE12-4CAA-B9B3-9564C52E31B0}"/>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1194016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BDB38-7879-4358-9051-1AB00BD858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C9D6DA-3C30-4EEC-8AB1-6D97D44F064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E65D7-6791-485D-96DE-6BD278BE0535}"/>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D4D8D310-145F-4D06-88DB-1548143A1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7E2731-089D-4BE3-AACA-9CFF42FC54C2}"/>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1632149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06938A-CA00-41C0-A70C-00FE7EC63BFE}"/>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0C3AC0-DDF7-44E7-98ED-F642082AF0F4}"/>
              </a:ext>
            </a:extLst>
          </p:cNvPr>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4D74DE-10AE-4CCB-A92F-B6504780B9F4}"/>
              </a:ext>
            </a:extLst>
          </p:cNvPr>
          <p:cNvSpPr>
            <a:spLocks noGrp="1"/>
          </p:cNvSpPr>
          <p:nvPr>
            <p:ph type="dt" sz="half" idx="10"/>
          </p:nvPr>
        </p:nvSpPr>
        <p:spPr/>
        <p:txBody>
          <a:body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B7F1D02D-00FF-40A5-8EE0-EA7518435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033908-2315-47D8-9F4E-0F5D25D104F0}"/>
              </a:ext>
            </a:extLst>
          </p:cNvPr>
          <p:cNvSpPr>
            <a:spLocks noGrp="1"/>
          </p:cNvSpPr>
          <p:nvPr>
            <p:ph type="sldNum" sz="quarter" idx="12"/>
          </p:nvPr>
        </p:nvSpPr>
        <p:spPr/>
        <p:txBody>
          <a:bodyPr/>
          <a:lstStyle/>
          <a:p>
            <a:fld id="{B47121EB-E71D-4CDF-AA18-FAB754940D2C}" type="slidenum">
              <a:rPr lang="en-US" smtClean="0"/>
              <a:t>‹#›</a:t>
            </a:fld>
            <a:endParaRPr lang="en-US"/>
          </a:p>
        </p:txBody>
      </p:sp>
    </p:spTree>
    <p:extLst>
      <p:ext uri="{BB962C8B-B14F-4D97-AF65-F5344CB8AC3E}">
        <p14:creationId xmlns:p14="http://schemas.microsoft.com/office/powerpoint/2010/main" val="852493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5CA4622-825E-4BE6-9DDE-824D497CCDA4}" type="datetimeFigureOut">
              <a:rPr lang="en-US" smtClean="0"/>
              <a:t>4/12/24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3588069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5CA4622-825E-4BE6-9DDE-824D497CCDA4}" type="datetimeFigureOut">
              <a:rPr lang="en-US" smtClean="0"/>
              <a:t>4/12/24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3550757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65CA4622-825E-4BE6-9DDE-824D497CCDA4}" type="datetimeFigureOut">
              <a:rPr lang="en-US" smtClean="0"/>
              <a:t>4/12/24</a:t>
            </a:fld>
            <a:endParaRPr lang="en-US"/>
          </a:p>
        </p:txBody>
      </p:sp>
      <p:sp>
        <p:nvSpPr>
          <p:cNvPr id="27" name="Slide Number Placeholder 26"/>
          <p:cNvSpPr>
            <a:spLocks noGrp="1"/>
          </p:cNvSpPr>
          <p:nvPr>
            <p:ph type="sldNum" sz="quarter" idx="11"/>
          </p:nvPr>
        </p:nvSpPr>
        <p:spPr/>
        <p:txBody>
          <a:bodyPr rtlCol="0"/>
          <a:lstStyle/>
          <a:p>
            <a:fld id="{B2CBD73A-D45F-4549-9E59-34EC53D765A6}"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366296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8778240" y="612648"/>
            <a:ext cx="1276352" cy="457200"/>
          </a:xfrm>
        </p:spPr>
        <p:txBody>
          <a:bodyPr/>
          <a:lstStyle/>
          <a:p>
            <a:fld id="{65CA4622-825E-4BE6-9DDE-824D497CCDA4}" type="datetimeFigureOut">
              <a:rPr lang="en-US" smtClean="0"/>
              <a:t>4/12/24</a:t>
            </a:fld>
            <a:endParaRPr lang="en-US"/>
          </a:p>
        </p:txBody>
      </p:sp>
      <p:sp>
        <p:nvSpPr>
          <p:cNvPr id="4" name="Footer Placeholder 3"/>
          <p:cNvSpPr>
            <a:spLocks noGrp="1"/>
          </p:cNvSpPr>
          <p:nvPr>
            <p:ph type="ftr" sz="quarter" idx="11"/>
          </p:nvPr>
        </p:nvSpPr>
        <p:spPr>
          <a:xfrm>
            <a:off x="7010400" y="612648"/>
            <a:ext cx="1767840" cy="457200"/>
          </a:xfrm>
        </p:spPr>
        <p:txBody>
          <a:bodyPr/>
          <a:lstStyle/>
          <a:p>
            <a:endParaRPr lang="en-US"/>
          </a:p>
        </p:txBody>
      </p:sp>
      <p:sp>
        <p:nvSpPr>
          <p:cNvPr id="5" name="Slide Number Placeholder 4"/>
          <p:cNvSpPr>
            <a:spLocks noGrp="1"/>
          </p:cNvSpPr>
          <p:nvPr>
            <p:ph type="sldNum" sz="quarter" idx="12"/>
          </p:nvPr>
        </p:nvSpPr>
        <p:spPr>
          <a:xfrm>
            <a:off x="10899648" y="2272"/>
            <a:ext cx="1016000" cy="365760"/>
          </a:xfrm>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1721471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A4622-825E-4BE6-9DDE-824D497CCDA4}" type="datetimeFigureOut">
              <a:rPr lang="en-US" smtClean="0"/>
              <a:t>4/12/24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97182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5CA4622-825E-4BE6-9DDE-824D497CCDA4}" type="datetimeFigureOut">
              <a:rPr lang="en-US" smtClean="0"/>
              <a:t>4/12/24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2635407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5CA4622-825E-4BE6-9DDE-824D497CCDA4}" type="datetimeFigureOut">
              <a:rPr lang="en-US" smtClean="0"/>
              <a:t>4/12/24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BD73A-D45F-4549-9E59-34EC53D765A6}" type="slidenum">
              <a:rPr lang="en-US" smtClean="0"/>
              <a:t>‹#›</a:t>
            </a:fld>
            <a:endParaRPr lang="en-US"/>
          </a:p>
        </p:txBody>
      </p:sp>
    </p:spTree>
    <p:extLst>
      <p:ext uri="{BB962C8B-B14F-4D97-AF65-F5344CB8AC3E}">
        <p14:creationId xmlns:p14="http://schemas.microsoft.com/office/powerpoint/2010/main" val="390277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65CA4622-825E-4BE6-9DDE-824D497CCDA4}" type="datetimeFigureOut">
              <a:rPr lang="en-US" smtClean="0"/>
              <a:t>4/12/24</a:t>
            </a:fld>
            <a:endParaRPr lang="en-US"/>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B2CBD73A-D45F-4549-9E59-34EC53D765A6}" type="slidenum">
              <a:rPr lang="en-US" smtClean="0"/>
              <a:t>‹#›</a:t>
            </a:fld>
            <a:endParaRPr lang="en-US"/>
          </a:p>
        </p:txBody>
      </p:sp>
    </p:spTree>
    <p:extLst>
      <p:ext uri="{BB962C8B-B14F-4D97-AF65-F5344CB8AC3E}">
        <p14:creationId xmlns:p14="http://schemas.microsoft.com/office/powerpoint/2010/main" val="25848347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B3B39F-3089-42B1-A281-0228C1EC2FFF}"/>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DB497F-52E1-49D0-8886-3185E79862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EE7DEF-5B97-479D-801F-6C5EA3B5418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9060F35-A05C-4C41-BA40-3192771A33FF}" type="datetimeFigureOut">
              <a:rPr lang="en-US" smtClean="0"/>
              <a:t>4/12/24</a:t>
            </a:fld>
            <a:endParaRPr lang="en-US"/>
          </a:p>
        </p:txBody>
      </p:sp>
      <p:sp>
        <p:nvSpPr>
          <p:cNvPr id="5" name="Footer Placeholder 4">
            <a:extLst>
              <a:ext uri="{FF2B5EF4-FFF2-40B4-BE49-F238E27FC236}">
                <a16:creationId xmlns:a16="http://schemas.microsoft.com/office/drawing/2014/main" id="{7B663F0B-4A4D-48F8-AF77-96D44E4A739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5A3AAA-065D-4852-8E76-07618E3DAE94}"/>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7121EB-E71D-4CDF-AA18-FAB754940D2C}" type="slidenum">
              <a:rPr lang="en-US" smtClean="0"/>
              <a:t>‹#›</a:t>
            </a:fld>
            <a:endParaRPr lang="en-US"/>
          </a:p>
        </p:txBody>
      </p:sp>
    </p:spTree>
    <p:extLst>
      <p:ext uri="{BB962C8B-B14F-4D97-AF65-F5344CB8AC3E}">
        <p14:creationId xmlns:p14="http://schemas.microsoft.com/office/powerpoint/2010/main" val="22314724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mn-lt"/>
              </a:rPr>
              <a:t>Riverside Peer Review Training</a:t>
            </a:r>
            <a:br>
              <a:rPr lang="en-US" dirty="0">
                <a:latin typeface="+mn-lt"/>
              </a:rPr>
            </a:br>
            <a:r>
              <a:rPr lang="en-US" sz="3600" dirty="0">
                <a:latin typeface="+mn-lt"/>
              </a:rPr>
              <a:t>Focused Practitioner Review (FPR) and Practice Improvement Plan (PIP)</a:t>
            </a:r>
          </a:p>
        </p:txBody>
      </p:sp>
      <p:sp>
        <p:nvSpPr>
          <p:cNvPr id="3" name="Subtitle 2"/>
          <p:cNvSpPr>
            <a:spLocks noGrp="1"/>
          </p:cNvSpPr>
          <p:nvPr>
            <p:ph type="subTitle" idx="1"/>
          </p:nvPr>
        </p:nvSpPr>
        <p:spPr>
          <a:xfrm>
            <a:off x="1981200" y="3899938"/>
            <a:ext cx="6781800" cy="1752600"/>
          </a:xfrm>
        </p:spPr>
        <p:txBody>
          <a:bodyPr>
            <a:normAutofit fontScale="92500" lnSpcReduction="10000"/>
          </a:bodyPr>
          <a:lstStyle/>
          <a:p>
            <a:endParaRPr lang="en-US" dirty="0"/>
          </a:p>
          <a:p>
            <a:endParaRPr lang="en-US" dirty="0"/>
          </a:p>
          <a:p>
            <a:r>
              <a:rPr lang="en-US" dirty="0"/>
              <a:t>Mark Bernhardt MD</a:t>
            </a:r>
          </a:p>
          <a:p>
            <a:r>
              <a:rPr lang="en-US" dirty="0"/>
              <a:t>Chair of Performance Improvement Committee</a:t>
            </a:r>
          </a:p>
          <a:p>
            <a:r>
              <a:rPr lang="en-US" dirty="0"/>
              <a:t>Riverside Medical Center</a:t>
            </a:r>
          </a:p>
        </p:txBody>
      </p:sp>
    </p:spTree>
    <p:extLst>
      <p:ext uri="{BB962C8B-B14F-4D97-AF65-F5344CB8AC3E}">
        <p14:creationId xmlns:p14="http://schemas.microsoft.com/office/powerpoint/2010/main" val="4239386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66336-20C7-4BDF-87E9-DCD8F8F099A3}"/>
              </a:ext>
            </a:extLst>
          </p:cNvPr>
          <p:cNvSpPr>
            <a:spLocks noGrp="1"/>
          </p:cNvSpPr>
          <p:nvPr>
            <p:ph type="title"/>
          </p:nvPr>
        </p:nvSpPr>
        <p:spPr>
          <a:solidFill>
            <a:schemeClr val="tx1"/>
          </a:solidFill>
        </p:spPr>
        <p:txBody>
          <a:bodyPr>
            <a:normAutofit/>
          </a:bodyPr>
          <a:lstStyle/>
          <a:p>
            <a:pPr algn="ctr"/>
            <a:r>
              <a:rPr lang="en-US" dirty="0">
                <a:solidFill>
                  <a:schemeClr val="bg1"/>
                </a:solidFill>
              </a:rPr>
              <a:t>Questions for Reviewer</a:t>
            </a:r>
            <a:br>
              <a:rPr lang="en-US" dirty="0"/>
            </a:br>
            <a:endParaRPr lang="en-US" dirty="0"/>
          </a:p>
        </p:txBody>
      </p:sp>
      <p:sp>
        <p:nvSpPr>
          <p:cNvPr id="3" name="Content Placeholder 2">
            <a:extLst>
              <a:ext uri="{FF2B5EF4-FFF2-40B4-BE49-F238E27FC236}">
                <a16:creationId xmlns:a16="http://schemas.microsoft.com/office/drawing/2014/main" id="{6A99FE87-5BA7-4CCC-BE89-90D50C278044}"/>
              </a:ext>
            </a:extLst>
          </p:cNvPr>
          <p:cNvSpPr>
            <a:spLocks noGrp="1"/>
          </p:cNvSpPr>
          <p:nvPr>
            <p:ph idx="1"/>
          </p:nvPr>
        </p:nvSpPr>
        <p:spPr>
          <a:xfrm>
            <a:off x="2152650" y="1928687"/>
            <a:ext cx="7886700" cy="3263504"/>
          </a:xfrm>
          <a:solidFill>
            <a:schemeClr val="tx1"/>
          </a:solidFill>
        </p:spPr>
        <p:txBody>
          <a:bodyPr>
            <a:normAutofit lnSpcReduction="10000"/>
          </a:bodyPr>
          <a:lstStyle/>
          <a:p>
            <a:endParaRPr lang="en-US" dirty="0"/>
          </a:p>
          <a:p>
            <a:r>
              <a:rPr lang="en-US" dirty="0">
                <a:solidFill>
                  <a:schemeClr val="bg1"/>
                </a:solidFill>
              </a:rPr>
              <a:t>Questions should be phrased in a neutral manner. They should not draw conclusions about the care, and they should not suggest that an error has occurred.  </a:t>
            </a:r>
          </a:p>
          <a:p>
            <a:r>
              <a:rPr lang="en-US" dirty="0">
                <a:solidFill>
                  <a:schemeClr val="bg1"/>
                </a:solidFill>
              </a:rPr>
              <a:t>Although they should develop a line of inquiry for the reviewer, leading questions should be avoided. </a:t>
            </a:r>
          </a:p>
          <a:p>
            <a:r>
              <a:rPr lang="en-US" dirty="0">
                <a:solidFill>
                  <a:schemeClr val="bg1"/>
                </a:solidFill>
              </a:rPr>
              <a:t>Always include and answer: If score was a P1 (low potential for harm), why was it not a P2 (high potential for harm); If score was a P2 (high potential for harm), why was it not a P1 (low potential for harm)? Acts with no potential for harm should be considered a P0.</a:t>
            </a:r>
          </a:p>
          <a:p>
            <a:endParaRPr lang="en-US" dirty="0"/>
          </a:p>
        </p:txBody>
      </p:sp>
    </p:spTree>
    <p:extLst>
      <p:ext uri="{BB962C8B-B14F-4D97-AF65-F5344CB8AC3E}">
        <p14:creationId xmlns:p14="http://schemas.microsoft.com/office/powerpoint/2010/main" val="1028748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57C05-35B4-4D7B-8AA0-E1D6E372E560}"/>
              </a:ext>
            </a:extLst>
          </p:cNvPr>
          <p:cNvSpPr>
            <a:spLocks noGrp="1"/>
          </p:cNvSpPr>
          <p:nvPr>
            <p:ph type="title"/>
          </p:nvPr>
        </p:nvSpPr>
        <p:spPr>
          <a:solidFill>
            <a:schemeClr val="tx1"/>
          </a:solidFill>
        </p:spPr>
        <p:txBody>
          <a:bodyPr/>
          <a:lstStyle/>
          <a:p>
            <a:pPr algn="ctr"/>
            <a:r>
              <a:rPr lang="en-US" dirty="0">
                <a:solidFill>
                  <a:schemeClr val="bg1"/>
                </a:solidFill>
                <a:latin typeface="Tempus Sans ITC" panose="04020404030D07020202" pitchFamily="82" charset="0"/>
              </a:rPr>
              <a:t>Questions</a:t>
            </a:r>
          </a:p>
        </p:txBody>
      </p:sp>
      <p:sp>
        <p:nvSpPr>
          <p:cNvPr id="3" name="Content Placeholder 2">
            <a:extLst>
              <a:ext uri="{FF2B5EF4-FFF2-40B4-BE49-F238E27FC236}">
                <a16:creationId xmlns:a16="http://schemas.microsoft.com/office/drawing/2014/main" id="{72DB7261-D792-4AEF-B4A0-AD208653EF97}"/>
              </a:ext>
            </a:extLst>
          </p:cNvPr>
          <p:cNvSpPr>
            <a:spLocks noGrp="1"/>
          </p:cNvSpPr>
          <p:nvPr>
            <p:ph idx="1"/>
          </p:nvPr>
        </p:nvSpPr>
        <p:spPr>
          <a:solidFill>
            <a:schemeClr val="tx1"/>
          </a:solidFill>
        </p:spPr>
        <p:txBody>
          <a:bodyPr>
            <a:normAutofit/>
          </a:bodyPr>
          <a:lstStyle/>
          <a:p>
            <a:r>
              <a:rPr lang="en-US" dirty="0">
                <a:solidFill>
                  <a:schemeClr val="bg1"/>
                </a:solidFill>
              </a:rPr>
              <a:t>Doctors and Coordinators should draft questions together. The questions are in many respects more important than the answers. The originally asked questions by the referrer CAN be rewritten.</a:t>
            </a:r>
          </a:p>
          <a:p>
            <a:r>
              <a:rPr lang="en-US" dirty="0">
                <a:solidFill>
                  <a:schemeClr val="bg1"/>
                </a:solidFill>
              </a:rPr>
              <a:t>“Are there any learnings we should share” is better than “Is there anything else that could be improved in this case”</a:t>
            </a:r>
          </a:p>
          <a:p>
            <a:r>
              <a:rPr lang="en-US" dirty="0">
                <a:solidFill>
                  <a:schemeClr val="bg1"/>
                </a:solidFill>
              </a:rPr>
              <a:t>If national protocols exist, write the question as “what is the national protocol, was it met and if not, why not” </a:t>
            </a:r>
          </a:p>
          <a:p>
            <a:r>
              <a:rPr lang="en-US" dirty="0">
                <a:solidFill>
                  <a:schemeClr val="bg1"/>
                </a:solidFill>
              </a:rPr>
              <a:t>Use standard templated questions when possible:  </a:t>
            </a:r>
          </a:p>
          <a:p>
            <a:pPr lvl="1"/>
            <a:r>
              <a:rPr lang="en-US" dirty="0">
                <a:solidFill>
                  <a:schemeClr val="bg1"/>
                </a:solidFill>
              </a:rPr>
              <a:t>Under development: questions for Radiology, Pathology, Suicide Review, Never event, medication error, readmissions, delay in diagnosis, wrong diagnosis</a:t>
            </a:r>
          </a:p>
          <a:p>
            <a:pPr lvl="1"/>
            <a:r>
              <a:rPr lang="en-US" dirty="0">
                <a:solidFill>
                  <a:schemeClr val="bg1"/>
                </a:solidFill>
              </a:rPr>
              <a:t>Exist: Medical Management, Surgical Complications</a:t>
            </a:r>
          </a:p>
        </p:txBody>
      </p:sp>
    </p:spTree>
    <p:extLst>
      <p:ext uri="{BB962C8B-B14F-4D97-AF65-F5344CB8AC3E}">
        <p14:creationId xmlns:p14="http://schemas.microsoft.com/office/powerpoint/2010/main" val="53175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952750" y="1143000"/>
            <a:ext cx="6172200" cy="800100"/>
          </a:xfrm>
          <a:solidFill>
            <a:schemeClr val="tx1"/>
          </a:solidFill>
        </p:spPr>
        <p:txBody>
          <a:bodyPr/>
          <a:lstStyle/>
          <a:p>
            <a:pPr eaLnBrk="1" hangingPunct="1"/>
            <a:r>
              <a:rPr lang="en-US" b="1" dirty="0">
                <a:solidFill>
                  <a:schemeClr val="bg1"/>
                </a:solidFill>
                <a:latin typeface="Tempus Sans ITC" panose="04020404030D07020202" pitchFamily="82" charset="0"/>
              </a:rPr>
              <a:t>Peer Review Rationale</a:t>
            </a:r>
          </a:p>
        </p:txBody>
      </p:sp>
      <p:sp>
        <p:nvSpPr>
          <p:cNvPr id="5123" name="Rectangle 3"/>
          <p:cNvSpPr>
            <a:spLocks noGrp="1" noChangeArrowheads="1"/>
          </p:cNvSpPr>
          <p:nvPr>
            <p:ph type="body" idx="1"/>
          </p:nvPr>
        </p:nvSpPr>
        <p:spPr>
          <a:xfrm>
            <a:off x="3067050" y="1828800"/>
            <a:ext cx="6172200" cy="3943350"/>
          </a:xfrm>
          <a:solidFill>
            <a:schemeClr val="tx1"/>
          </a:solidFill>
        </p:spPr>
        <p:txBody>
          <a:bodyPr>
            <a:noAutofit/>
          </a:bodyPr>
          <a:lstStyle/>
          <a:p>
            <a:pPr>
              <a:lnSpc>
                <a:spcPct val="120000"/>
              </a:lnSpc>
            </a:pPr>
            <a:r>
              <a:rPr lang="en-US" sz="1800" dirty="0">
                <a:solidFill>
                  <a:schemeClr val="bg1"/>
                </a:solidFill>
              </a:rPr>
              <a:t>Framework used to write a rationale? </a:t>
            </a:r>
          </a:p>
          <a:p>
            <a:pPr lvl="1">
              <a:lnSpc>
                <a:spcPct val="120000"/>
              </a:lnSpc>
            </a:pPr>
            <a:r>
              <a:rPr lang="en-US" sz="1200" dirty="0">
                <a:solidFill>
                  <a:schemeClr val="bg1"/>
                </a:solidFill>
                <a:cs typeface="Arial" panose="020B0604020202020204" pitchFamily="34" charset="0"/>
              </a:rPr>
              <a:t>Brief  history relative to the complaint – who was the patient?</a:t>
            </a:r>
          </a:p>
          <a:p>
            <a:pPr lvl="1" eaLnBrk="1" hangingPunct="1">
              <a:lnSpc>
                <a:spcPct val="120000"/>
              </a:lnSpc>
            </a:pPr>
            <a:r>
              <a:rPr lang="en-US" sz="1200" dirty="0">
                <a:solidFill>
                  <a:schemeClr val="bg1"/>
                </a:solidFill>
                <a:cs typeface="Arial" panose="020B0604020202020204" pitchFamily="34" charset="0"/>
              </a:rPr>
              <a:t>Chronology of events – what happened?</a:t>
            </a:r>
          </a:p>
          <a:p>
            <a:pPr lvl="1" eaLnBrk="1" hangingPunct="1">
              <a:lnSpc>
                <a:spcPct val="120000"/>
              </a:lnSpc>
            </a:pPr>
            <a:r>
              <a:rPr lang="en-US" sz="1200" dirty="0">
                <a:solidFill>
                  <a:schemeClr val="bg1"/>
                </a:solidFill>
                <a:cs typeface="Arial" panose="020B0604020202020204" pitchFamily="34" charset="0"/>
              </a:rPr>
              <a:t>Treatment course – what was the clinical intervention?</a:t>
            </a:r>
          </a:p>
          <a:p>
            <a:pPr lvl="1" eaLnBrk="1" hangingPunct="1">
              <a:lnSpc>
                <a:spcPct val="120000"/>
              </a:lnSpc>
            </a:pPr>
            <a:r>
              <a:rPr lang="en-US" sz="1200" dirty="0">
                <a:solidFill>
                  <a:schemeClr val="bg1"/>
                </a:solidFill>
                <a:cs typeface="Arial" panose="020B0604020202020204" pitchFamily="34" charset="0"/>
              </a:rPr>
              <a:t>Analysis of appropriateness of care – was the care appropriate, if yes as evident by…</a:t>
            </a:r>
          </a:p>
          <a:p>
            <a:pPr lvl="1" eaLnBrk="1" hangingPunct="1">
              <a:lnSpc>
                <a:spcPct val="120000"/>
              </a:lnSpc>
            </a:pPr>
            <a:endParaRPr lang="en-US" sz="750" dirty="0">
              <a:solidFill>
                <a:schemeClr val="bg1"/>
              </a:solidFill>
              <a:cs typeface="Arial" panose="020B0604020202020204" pitchFamily="34" charset="0"/>
            </a:endParaRPr>
          </a:p>
          <a:p>
            <a:pPr eaLnBrk="1" hangingPunct="1">
              <a:lnSpc>
                <a:spcPct val="120000"/>
              </a:lnSpc>
            </a:pPr>
            <a:r>
              <a:rPr lang="en-US" sz="1800" dirty="0">
                <a:solidFill>
                  <a:schemeClr val="bg1"/>
                </a:solidFill>
              </a:rPr>
              <a:t>Event Description Questions</a:t>
            </a:r>
          </a:p>
          <a:p>
            <a:pPr lvl="1">
              <a:lnSpc>
                <a:spcPct val="120000"/>
              </a:lnSpc>
            </a:pPr>
            <a:r>
              <a:rPr lang="en-US" sz="1200" dirty="0">
                <a:solidFill>
                  <a:schemeClr val="bg1"/>
                </a:solidFill>
                <a:cs typeface="Arial" panose="020B0604020202020204" pitchFamily="34" charset="0"/>
              </a:rPr>
              <a:t>Every questions needs to be answered</a:t>
            </a:r>
          </a:p>
          <a:p>
            <a:pPr lvl="1">
              <a:lnSpc>
                <a:spcPct val="120000"/>
              </a:lnSpc>
            </a:pPr>
            <a:r>
              <a:rPr lang="en-US" sz="1200" dirty="0">
                <a:solidFill>
                  <a:schemeClr val="bg1"/>
                </a:solidFill>
                <a:cs typeface="Arial" panose="020B0604020202020204" pitchFamily="34" charset="0"/>
              </a:rPr>
              <a:t>Comments need not be limited to questions posed</a:t>
            </a:r>
          </a:p>
          <a:p>
            <a:pPr lvl="1">
              <a:lnSpc>
                <a:spcPct val="120000"/>
              </a:lnSpc>
            </a:pPr>
            <a:r>
              <a:rPr lang="en-US" sz="1200" dirty="0">
                <a:solidFill>
                  <a:schemeClr val="bg1"/>
                </a:solidFill>
                <a:cs typeface="Arial" panose="020B0604020202020204" pitchFamily="34" charset="0"/>
              </a:rPr>
              <a:t>Score assignment – why was a certain score given and/or not given?</a:t>
            </a:r>
          </a:p>
          <a:p>
            <a:pPr lvl="1">
              <a:lnSpc>
                <a:spcPct val="120000"/>
              </a:lnSpc>
            </a:pPr>
            <a:r>
              <a:rPr lang="en-US" sz="1200" dirty="0">
                <a:solidFill>
                  <a:schemeClr val="bg1"/>
                </a:solidFill>
                <a:cs typeface="Arial" panose="020B0604020202020204" pitchFamily="34" charset="0"/>
              </a:rPr>
              <a:t>The case write up and rationale must be written in such a way that any staff, any generalist, any subspecialist could understand the justification behind the score. It should tell the story.</a:t>
            </a:r>
          </a:p>
          <a:p>
            <a:pPr lvl="1">
              <a:lnSpc>
                <a:spcPct val="120000"/>
              </a:lnSpc>
            </a:pPr>
            <a:r>
              <a:rPr lang="en-US" sz="1200" dirty="0">
                <a:solidFill>
                  <a:schemeClr val="bg1"/>
                </a:solidFill>
                <a:cs typeface="Arial" panose="020B0604020202020204" pitchFamily="34" charset="0"/>
              </a:rPr>
              <a:t>Outcome vs. potential for harm</a:t>
            </a:r>
          </a:p>
          <a:p>
            <a:pPr marL="308610" lvl="1" indent="0">
              <a:lnSpc>
                <a:spcPct val="80000"/>
              </a:lnSpc>
              <a:buNone/>
            </a:pPr>
            <a:endParaRPr lang="en-US" sz="1200" dirty="0"/>
          </a:p>
        </p:txBody>
      </p:sp>
    </p:spTree>
    <p:extLst>
      <p:ext uri="{BB962C8B-B14F-4D97-AF65-F5344CB8AC3E}">
        <p14:creationId xmlns:p14="http://schemas.microsoft.com/office/powerpoint/2010/main" val="1996814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895600" y="381000"/>
            <a:ext cx="6172200" cy="800100"/>
          </a:xfrm>
          <a:solidFill>
            <a:schemeClr val="tx1"/>
          </a:solidFill>
        </p:spPr>
        <p:txBody>
          <a:bodyPr/>
          <a:lstStyle/>
          <a:p>
            <a:pPr eaLnBrk="1" hangingPunct="1"/>
            <a:r>
              <a:rPr lang="en-US" b="1" dirty="0">
                <a:solidFill>
                  <a:schemeClr val="bg1"/>
                </a:solidFill>
                <a:latin typeface="Tempus Sans ITC" panose="04020404030D07020202" pitchFamily="82" charset="0"/>
              </a:rPr>
              <a:t>Rationale Content</a:t>
            </a:r>
          </a:p>
        </p:txBody>
      </p:sp>
      <p:sp>
        <p:nvSpPr>
          <p:cNvPr id="6147" name="Rectangle 3"/>
          <p:cNvSpPr>
            <a:spLocks noGrp="1" noChangeArrowheads="1"/>
          </p:cNvSpPr>
          <p:nvPr>
            <p:ph type="body" idx="1"/>
          </p:nvPr>
        </p:nvSpPr>
        <p:spPr>
          <a:xfrm>
            <a:off x="2209800" y="1447800"/>
            <a:ext cx="7277100" cy="4438650"/>
          </a:xfrm>
        </p:spPr>
        <p:txBody>
          <a:bodyPr>
            <a:noAutofit/>
          </a:bodyPr>
          <a:lstStyle/>
          <a:p>
            <a:pPr eaLnBrk="1" hangingPunct="1"/>
            <a:r>
              <a:rPr lang="en-US" sz="2400" dirty="0">
                <a:solidFill>
                  <a:schemeClr val="bg1"/>
                </a:solidFill>
              </a:rPr>
              <a:t>Content tips</a:t>
            </a:r>
          </a:p>
          <a:p>
            <a:pPr lvl="1" eaLnBrk="1" hangingPunct="1"/>
            <a:r>
              <a:rPr lang="en-US" sz="2400" dirty="0">
                <a:solidFill>
                  <a:schemeClr val="bg1"/>
                </a:solidFill>
              </a:rPr>
              <a:t>No negative comments about patient or other care givers</a:t>
            </a:r>
          </a:p>
          <a:p>
            <a:pPr lvl="1" eaLnBrk="1" hangingPunct="1"/>
            <a:r>
              <a:rPr lang="en-US" sz="2400" dirty="0">
                <a:solidFill>
                  <a:schemeClr val="bg1"/>
                </a:solidFill>
              </a:rPr>
              <a:t>No names: use Dr. 1, Dr. 2, “patient”</a:t>
            </a:r>
          </a:p>
          <a:p>
            <a:pPr lvl="1" eaLnBrk="1" hangingPunct="1"/>
            <a:r>
              <a:rPr lang="en-US" sz="2400" dirty="0">
                <a:solidFill>
                  <a:schemeClr val="bg1"/>
                </a:solidFill>
              </a:rPr>
              <a:t>Keep it factual, avoid subjective or emotional comments</a:t>
            </a:r>
          </a:p>
          <a:p>
            <a:pPr eaLnBrk="1" hangingPunct="1"/>
            <a:r>
              <a:rPr lang="en-US" sz="2400" dirty="0">
                <a:solidFill>
                  <a:schemeClr val="bg1"/>
                </a:solidFill>
              </a:rPr>
              <a:t>Avoid comments about care provided by other departments</a:t>
            </a:r>
          </a:p>
          <a:p>
            <a:pPr lvl="1" eaLnBrk="1" hangingPunct="1"/>
            <a:r>
              <a:rPr lang="en-US" sz="2400" dirty="0">
                <a:solidFill>
                  <a:schemeClr val="bg1"/>
                </a:solidFill>
              </a:rPr>
              <a:t>If you have questions, refer the case to the other department.</a:t>
            </a:r>
          </a:p>
          <a:p>
            <a:pPr lvl="1" eaLnBrk="1" hangingPunct="1"/>
            <a:r>
              <a:rPr lang="en-US" sz="2400" dirty="0"/>
              <a:t>When doing so, specify in a non-judgmental way the question being posed.</a:t>
            </a:r>
          </a:p>
        </p:txBody>
      </p:sp>
    </p:spTree>
    <p:extLst>
      <p:ext uri="{BB962C8B-B14F-4D97-AF65-F5344CB8AC3E}">
        <p14:creationId xmlns:p14="http://schemas.microsoft.com/office/powerpoint/2010/main" val="1545752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7FE5-A8E1-4B60-A032-D6835DB1AAE5}"/>
              </a:ext>
            </a:extLst>
          </p:cNvPr>
          <p:cNvSpPr>
            <a:spLocks noGrp="1"/>
          </p:cNvSpPr>
          <p:nvPr>
            <p:ph type="title"/>
          </p:nvPr>
        </p:nvSpPr>
        <p:spPr/>
        <p:txBody>
          <a:bodyPr>
            <a:normAutofit/>
          </a:bodyPr>
          <a:lstStyle/>
          <a:p>
            <a:r>
              <a:rPr lang="en-US" sz="4400" b="1" dirty="0">
                <a:solidFill>
                  <a:schemeClr val="bg1"/>
                </a:solidFill>
                <a:latin typeface="Tempus Sans ITC" panose="04020404030D07020202" pitchFamily="82" charset="0"/>
              </a:rPr>
              <a:t>Scoring</a:t>
            </a:r>
          </a:p>
        </p:txBody>
      </p:sp>
      <p:sp>
        <p:nvSpPr>
          <p:cNvPr id="3" name="Content Placeholder 2">
            <a:extLst>
              <a:ext uri="{FF2B5EF4-FFF2-40B4-BE49-F238E27FC236}">
                <a16:creationId xmlns:a16="http://schemas.microsoft.com/office/drawing/2014/main" id="{59A53979-8A64-41E1-844A-2C789FA9C586}"/>
              </a:ext>
            </a:extLst>
          </p:cNvPr>
          <p:cNvSpPr>
            <a:spLocks noGrp="1"/>
          </p:cNvSpPr>
          <p:nvPr>
            <p:ph idx="1"/>
          </p:nvPr>
        </p:nvSpPr>
        <p:spPr/>
        <p:txBody>
          <a:bodyPr>
            <a:normAutofit/>
          </a:bodyPr>
          <a:lstStyle/>
          <a:p>
            <a:r>
              <a:rPr lang="en-US" dirty="0">
                <a:solidFill>
                  <a:schemeClr val="bg1"/>
                </a:solidFill>
              </a:rPr>
              <a:t>After consideration of whether the care was appropriate, the POTENTIAL FOR HARM (PFH) is the guide for P score. Do not let outcome of the case guide the score. See tool for examples. Even in a bad outcome, care may have been excellent. We still need to identify what it is we would have wanted the doctor to do differently and how we would prevent the outcome the next time. </a:t>
            </a:r>
          </a:p>
          <a:p>
            <a:r>
              <a:rPr lang="en-US" dirty="0">
                <a:solidFill>
                  <a:schemeClr val="bg1"/>
                </a:solidFill>
              </a:rPr>
              <a:t>Analysis is as follows: Decide if the person under review is responsible, decide what they did or didn’t do that was an error or identified opportunity for improvement, then decide how much risk (potential for harm) what they did or didn’t do conferred to the patient on top of their background risk.</a:t>
            </a:r>
          </a:p>
          <a:p>
            <a:endParaRPr lang="en-US" dirty="0"/>
          </a:p>
        </p:txBody>
      </p:sp>
    </p:spTree>
    <p:extLst>
      <p:ext uri="{BB962C8B-B14F-4D97-AF65-F5344CB8AC3E}">
        <p14:creationId xmlns:p14="http://schemas.microsoft.com/office/powerpoint/2010/main" val="3011226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ABECF-9CEB-4C06-904F-0B1CE34237DB}"/>
              </a:ext>
            </a:extLst>
          </p:cNvPr>
          <p:cNvSpPr>
            <a:spLocks noGrp="1"/>
          </p:cNvSpPr>
          <p:nvPr>
            <p:ph type="title"/>
          </p:nvPr>
        </p:nvSpPr>
        <p:spPr/>
        <p:txBody>
          <a:bodyPr/>
          <a:lstStyle/>
          <a:p>
            <a:r>
              <a:rPr lang="en-US" b="1" dirty="0">
                <a:solidFill>
                  <a:schemeClr val="bg1"/>
                </a:solidFill>
                <a:latin typeface="Tempus Sans ITC" panose="04020404030D07020202" pitchFamily="82" charset="0"/>
              </a:rPr>
              <a:t>Special Cases</a:t>
            </a:r>
          </a:p>
        </p:txBody>
      </p:sp>
      <p:sp>
        <p:nvSpPr>
          <p:cNvPr id="3" name="Content Placeholder 2">
            <a:extLst>
              <a:ext uri="{FF2B5EF4-FFF2-40B4-BE49-F238E27FC236}">
                <a16:creationId xmlns:a16="http://schemas.microsoft.com/office/drawing/2014/main" id="{BE3E6432-431C-477A-AD66-47346B18EB46}"/>
              </a:ext>
            </a:extLst>
          </p:cNvPr>
          <p:cNvSpPr>
            <a:spLocks noGrp="1"/>
          </p:cNvSpPr>
          <p:nvPr>
            <p:ph idx="1"/>
          </p:nvPr>
        </p:nvSpPr>
        <p:spPr>
          <a:xfrm>
            <a:off x="2152650" y="1524000"/>
            <a:ext cx="7886700" cy="4351338"/>
          </a:xfrm>
        </p:spPr>
        <p:txBody>
          <a:bodyPr>
            <a:normAutofit/>
          </a:bodyPr>
          <a:lstStyle/>
          <a:p>
            <a:r>
              <a:rPr lang="en-US" dirty="0">
                <a:solidFill>
                  <a:schemeClr val="bg1"/>
                </a:solidFill>
              </a:rPr>
              <a:t>When there are many providers involved in care and something is missed by everyone due to a systems issue, consider a CSA through risk instead of opening multiple cases. </a:t>
            </a:r>
          </a:p>
          <a:p>
            <a:r>
              <a:rPr lang="en-US" dirty="0">
                <a:solidFill>
                  <a:schemeClr val="bg1"/>
                </a:solidFill>
              </a:rPr>
              <a:t>When there are many providers involved in care and everyone fails to rescue the patient, then open multiple cases for each provider that could have rescued the patient and make sure scores are similar. </a:t>
            </a:r>
          </a:p>
          <a:p>
            <a:r>
              <a:rPr lang="en-US" dirty="0">
                <a:solidFill>
                  <a:schemeClr val="bg1"/>
                </a:solidFill>
              </a:rPr>
              <a:t>Retained foreign objects, wrong site/patient/side surgery and other never events are a special case for scoring. They should have both a peer review and CSA generally.  </a:t>
            </a:r>
          </a:p>
          <a:p>
            <a:r>
              <a:rPr lang="en-US" dirty="0">
                <a:solidFill>
                  <a:schemeClr val="bg1"/>
                </a:solidFill>
              </a:rPr>
              <a:t>Films read by specialty departments </a:t>
            </a:r>
            <a:r>
              <a:rPr lang="en-US" dirty="0" err="1">
                <a:solidFill>
                  <a:schemeClr val="bg1"/>
                </a:solidFill>
              </a:rPr>
              <a:t>ie</a:t>
            </a:r>
            <a:r>
              <a:rPr lang="en-US" dirty="0">
                <a:solidFill>
                  <a:schemeClr val="bg1"/>
                </a:solidFill>
              </a:rPr>
              <a:t> </a:t>
            </a:r>
            <a:r>
              <a:rPr lang="en-US" dirty="0" err="1">
                <a:solidFill>
                  <a:schemeClr val="bg1"/>
                </a:solidFill>
              </a:rPr>
              <a:t>peds</a:t>
            </a:r>
            <a:r>
              <a:rPr lang="en-US" dirty="0">
                <a:solidFill>
                  <a:schemeClr val="bg1"/>
                </a:solidFill>
              </a:rPr>
              <a:t>, </a:t>
            </a:r>
            <a:r>
              <a:rPr lang="en-US" dirty="0" err="1">
                <a:solidFill>
                  <a:schemeClr val="bg1"/>
                </a:solidFill>
              </a:rPr>
              <a:t>ed</a:t>
            </a:r>
            <a:r>
              <a:rPr lang="en-US" dirty="0">
                <a:solidFill>
                  <a:schemeClr val="bg1"/>
                </a:solidFill>
              </a:rPr>
              <a:t>, ortho, are measured at the standard of films read by that same department, not against the radiologists.  If ED read the film, but relied on radiology overread, no need to open case for ED for a missed finding. </a:t>
            </a:r>
          </a:p>
          <a:p>
            <a:endParaRPr lang="en-US" dirty="0"/>
          </a:p>
        </p:txBody>
      </p:sp>
    </p:spTree>
    <p:extLst>
      <p:ext uri="{BB962C8B-B14F-4D97-AF65-F5344CB8AC3E}">
        <p14:creationId xmlns:p14="http://schemas.microsoft.com/office/powerpoint/2010/main" val="464575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29E87-B793-4E6F-8B2C-A56DBF4D5CCF}"/>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69F449A5-6E82-407F-841D-10DF89DC9AAB}"/>
              </a:ext>
            </a:extLst>
          </p:cNvPr>
          <p:cNvPicPr>
            <a:picLocks noGrp="1" noChangeAspect="1"/>
          </p:cNvPicPr>
          <p:nvPr>
            <p:ph idx="1"/>
          </p:nvPr>
        </p:nvPicPr>
        <p:blipFill rotWithShape="1">
          <a:blip r:embed="rId2"/>
          <a:srcRect l="35048" t="43331" r="27439" b="20401"/>
          <a:stretch/>
        </p:blipFill>
        <p:spPr>
          <a:xfrm>
            <a:off x="302004" y="24309"/>
            <a:ext cx="11216080" cy="6099654"/>
          </a:xfrm>
          <a:prstGeom prst="rect">
            <a:avLst/>
          </a:prstGeom>
        </p:spPr>
      </p:pic>
    </p:spTree>
    <p:extLst>
      <p:ext uri="{BB962C8B-B14F-4D97-AF65-F5344CB8AC3E}">
        <p14:creationId xmlns:p14="http://schemas.microsoft.com/office/powerpoint/2010/main" val="3148910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0147-5BC3-4161-A32E-1C59138AA34D}"/>
              </a:ext>
            </a:extLst>
          </p:cNvPr>
          <p:cNvSpPr>
            <a:spLocks noGrp="1"/>
          </p:cNvSpPr>
          <p:nvPr>
            <p:ph type="title"/>
          </p:nvPr>
        </p:nvSpPr>
        <p:spPr/>
        <p:txBody>
          <a:bodyPr/>
          <a:lstStyle/>
          <a:p>
            <a:r>
              <a:rPr lang="en-US" b="1" dirty="0">
                <a:solidFill>
                  <a:schemeClr val="bg1"/>
                </a:solidFill>
                <a:latin typeface="Bradley Hand ITC" panose="03070402050302030203" pitchFamily="66" charset="0"/>
              </a:rPr>
              <a:t>Peer Review is a Team Effort</a:t>
            </a:r>
          </a:p>
        </p:txBody>
      </p:sp>
      <p:sp>
        <p:nvSpPr>
          <p:cNvPr id="3" name="Content Placeholder 2">
            <a:extLst>
              <a:ext uri="{FF2B5EF4-FFF2-40B4-BE49-F238E27FC236}">
                <a16:creationId xmlns:a16="http://schemas.microsoft.com/office/drawing/2014/main" id="{6F0FC130-2507-4264-A58A-382E2B470E2D}"/>
              </a:ext>
            </a:extLst>
          </p:cNvPr>
          <p:cNvSpPr>
            <a:spLocks noGrp="1"/>
          </p:cNvSpPr>
          <p:nvPr>
            <p:ph idx="1"/>
          </p:nvPr>
        </p:nvSpPr>
        <p:spPr/>
        <p:txBody>
          <a:bodyPr>
            <a:normAutofit/>
          </a:bodyPr>
          <a:lstStyle/>
          <a:p>
            <a:r>
              <a:rPr lang="en-US" dirty="0">
                <a:solidFill>
                  <a:schemeClr val="bg1"/>
                </a:solidFill>
              </a:rPr>
              <a:t>Collaboration between Quality Staff and Quality Delegates</a:t>
            </a:r>
          </a:p>
          <a:p>
            <a:endParaRPr lang="en-US" dirty="0">
              <a:solidFill>
                <a:schemeClr val="bg1"/>
              </a:solidFill>
            </a:endParaRPr>
          </a:p>
          <a:p>
            <a:r>
              <a:rPr lang="en-US" dirty="0">
                <a:solidFill>
                  <a:schemeClr val="bg1"/>
                </a:solidFill>
              </a:rPr>
              <a:t>Give feedback freely to each other</a:t>
            </a:r>
          </a:p>
          <a:p>
            <a:endParaRPr lang="en-US" dirty="0">
              <a:solidFill>
                <a:schemeClr val="bg1"/>
              </a:solidFill>
            </a:endParaRPr>
          </a:p>
          <a:p>
            <a:r>
              <a:rPr lang="en-US" dirty="0">
                <a:solidFill>
                  <a:schemeClr val="bg1"/>
                </a:solidFill>
              </a:rPr>
              <a:t>Clarify intent of questions posed in Description of the Event</a:t>
            </a:r>
          </a:p>
          <a:p>
            <a:endParaRPr lang="en-US" dirty="0">
              <a:solidFill>
                <a:schemeClr val="bg1"/>
              </a:solidFill>
            </a:endParaRPr>
          </a:p>
          <a:p>
            <a:r>
              <a:rPr lang="en-US" dirty="0">
                <a:solidFill>
                  <a:schemeClr val="bg1"/>
                </a:solidFill>
              </a:rPr>
              <a:t>You are permitted to “expand and clarify” the rationale so long as it represents the essence of the discussion</a:t>
            </a:r>
          </a:p>
          <a:p>
            <a:endParaRPr lang="en-US" dirty="0"/>
          </a:p>
        </p:txBody>
      </p:sp>
    </p:spTree>
    <p:extLst>
      <p:ext uri="{BB962C8B-B14F-4D97-AF65-F5344CB8AC3E}">
        <p14:creationId xmlns:p14="http://schemas.microsoft.com/office/powerpoint/2010/main" val="1290116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5DF56A-F664-4817-BCBA-D16604120C64}"/>
              </a:ext>
            </a:extLst>
          </p:cNvPr>
          <p:cNvSpPr txBox="1"/>
          <p:nvPr/>
        </p:nvSpPr>
        <p:spPr>
          <a:xfrm>
            <a:off x="1884950" y="1615240"/>
            <a:ext cx="8383001" cy="415498"/>
          </a:xfrm>
          <a:prstGeom prst="rect">
            <a:avLst/>
          </a:prstGeom>
          <a:noFill/>
        </p:spPr>
        <p:txBody>
          <a:bodyPr wrap="square" rtlCol="0">
            <a:spAutoFit/>
          </a:bodyPr>
          <a:lstStyle/>
          <a:p>
            <a:pPr defTabSz="685800"/>
            <a:r>
              <a:rPr lang="en-US" sz="2100" dirty="0">
                <a:solidFill>
                  <a:prstClr val="white"/>
                </a:solidFill>
                <a:latin typeface="Tempus Sans ITC" panose="04020404030D07020202" pitchFamily="82" charset="0"/>
              </a:rPr>
              <a:t>TELL A CLEAR STORY ABOUT THE QUALITY OF CARE DELIVERED</a:t>
            </a:r>
          </a:p>
        </p:txBody>
      </p:sp>
      <p:pic>
        <p:nvPicPr>
          <p:cNvPr id="3" name="Picture 2">
            <a:extLst>
              <a:ext uri="{FF2B5EF4-FFF2-40B4-BE49-F238E27FC236}">
                <a16:creationId xmlns:a16="http://schemas.microsoft.com/office/drawing/2014/main" id="{2EDA7903-1903-4C0E-92BC-4F70085E7BE4}"/>
              </a:ext>
            </a:extLst>
          </p:cNvPr>
          <p:cNvPicPr>
            <a:picLocks noChangeAspect="1"/>
          </p:cNvPicPr>
          <p:nvPr/>
        </p:nvPicPr>
        <p:blipFill>
          <a:blip r:embed="rId2"/>
          <a:stretch>
            <a:fillRect/>
          </a:stretch>
        </p:blipFill>
        <p:spPr>
          <a:xfrm>
            <a:off x="5425992" y="2646120"/>
            <a:ext cx="4273466" cy="2991427"/>
          </a:xfrm>
          <a:prstGeom prst="rect">
            <a:avLst/>
          </a:prstGeom>
        </p:spPr>
      </p:pic>
    </p:spTree>
    <p:extLst>
      <p:ext uri="{BB962C8B-B14F-4D97-AF65-F5344CB8AC3E}">
        <p14:creationId xmlns:p14="http://schemas.microsoft.com/office/powerpoint/2010/main" val="252551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60F3-AFAC-4373-BB22-DD5910B6E1DB}"/>
              </a:ext>
            </a:extLst>
          </p:cNvPr>
          <p:cNvSpPr>
            <a:spLocks noGrp="1"/>
          </p:cNvSpPr>
          <p:nvPr>
            <p:ph type="title"/>
          </p:nvPr>
        </p:nvSpPr>
        <p:spPr>
          <a:solidFill>
            <a:schemeClr val="tx1"/>
          </a:solidFill>
        </p:spPr>
        <p:txBody>
          <a:bodyPr>
            <a:normAutofit/>
          </a:bodyPr>
          <a:lstStyle/>
          <a:p>
            <a:pPr algn="ctr"/>
            <a:r>
              <a:rPr lang="en-US" dirty="0">
                <a:solidFill>
                  <a:schemeClr val="bg1"/>
                </a:solidFill>
                <a:latin typeface="Tempus Sans ITC" panose="04020404030D07020202" pitchFamily="82" charset="0"/>
              </a:rPr>
              <a:t>Issue for Review</a:t>
            </a:r>
            <a:br>
              <a:rPr lang="en-US" dirty="0"/>
            </a:br>
            <a:endParaRPr lang="en-US" dirty="0"/>
          </a:p>
        </p:txBody>
      </p:sp>
      <p:sp>
        <p:nvSpPr>
          <p:cNvPr id="3" name="Content Placeholder 2">
            <a:extLst>
              <a:ext uri="{FF2B5EF4-FFF2-40B4-BE49-F238E27FC236}">
                <a16:creationId xmlns:a16="http://schemas.microsoft.com/office/drawing/2014/main" id="{5767F33B-4317-4C8E-A839-BD98FA8A9C26}"/>
              </a:ext>
            </a:extLst>
          </p:cNvPr>
          <p:cNvSpPr>
            <a:spLocks noGrp="1"/>
          </p:cNvSpPr>
          <p:nvPr>
            <p:ph idx="1"/>
          </p:nvPr>
        </p:nvSpPr>
        <p:spPr>
          <a:xfrm>
            <a:off x="2152650" y="1865521"/>
            <a:ext cx="7886700" cy="3263504"/>
          </a:xfrm>
          <a:solidFill>
            <a:schemeClr val="tx1"/>
          </a:solidFill>
        </p:spPr>
        <p:txBody>
          <a:bodyPr>
            <a:normAutofit/>
          </a:bodyPr>
          <a:lstStyle/>
          <a:p>
            <a:endParaRPr lang="en-US" dirty="0"/>
          </a:p>
          <a:p>
            <a:r>
              <a:rPr lang="en-US" dirty="0">
                <a:solidFill>
                  <a:schemeClr val="bg1"/>
                </a:solidFill>
              </a:rPr>
              <a:t>A brief statement of the issue for review should be included at the beginning of the abstract.  The issue description should be specific to the case and phrased in a neutral manner.  </a:t>
            </a:r>
          </a:p>
          <a:p>
            <a:endParaRPr lang="en-US" dirty="0">
              <a:solidFill>
                <a:schemeClr val="bg1"/>
              </a:solidFill>
            </a:endParaRPr>
          </a:p>
          <a:p>
            <a:endParaRPr lang="en-US" dirty="0"/>
          </a:p>
        </p:txBody>
      </p:sp>
    </p:spTree>
    <p:extLst>
      <p:ext uri="{BB962C8B-B14F-4D97-AF65-F5344CB8AC3E}">
        <p14:creationId xmlns:p14="http://schemas.microsoft.com/office/powerpoint/2010/main" val="2751533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FCFF7-3728-4962-AF8D-C415C419412D}"/>
              </a:ext>
            </a:extLst>
          </p:cNvPr>
          <p:cNvSpPr>
            <a:spLocks noGrp="1"/>
          </p:cNvSpPr>
          <p:nvPr>
            <p:ph type="title"/>
          </p:nvPr>
        </p:nvSpPr>
        <p:spPr/>
        <p:txBody>
          <a:bodyPr/>
          <a:lstStyle/>
          <a:p>
            <a:r>
              <a:rPr lang="en-US" dirty="0">
                <a:solidFill>
                  <a:schemeClr val="bg1"/>
                </a:solidFill>
                <a:latin typeface="Tempus Sans ITC" panose="04020404030D07020202" pitchFamily="82" charset="0"/>
              </a:rPr>
              <a:t>Examples</a:t>
            </a:r>
          </a:p>
        </p:txBody>
      </p:sp>
      <p:sp>
        <p:nvSpPr>
          <p:cNvPr id="3" name="Content Placeholder 2">
            <a:extLst>
              <a:ext uri="{FF2B5EF4-FFF2-40B4-BE49-F238E27FC236}">
                <a16:creationId xmlns:a16="http://schemas.microsoft.com/office/drawing/2014/main" id="{3CAE418C-695D-451B-9723-48E9E51C23D6}"/>
              </a:ext>
            </a:extLst>
          </p:cNvPr>
          <p:cNvSpPr>
            <a:spLocks noGrp="1"/>
          </p:cNvSpPr>
          <p:nvPr>
            <p:ph idx="1"/>
          </p:nvPr>
        </p:nvSpPr>
        <p:spPr>
          <a:xfrm>
            <a:off x="2152650" y="1991853"/>
            <a:ext cx="7886700" cy="3263504"/>
          </a:xfrm>
          <a:solidFill>
            <a:schemeClr val="tx1"/>
          </a:solidFill>
        </p:spPr>
        <p:txBody>
          <a:bodyPr/>
          <a:lstStyle/>
          <a:p>
            <a:r>
              <a:rPr lang="en-US" dirty="0"/>
              <a:t>“</a:t>
            </a:r>
            <a:r>
              <a:rPr lang="en-US" dirty="0">
                <a:solidFill>
                  <a:schemeClr val="bg1"/>
                </a:solidFill>
              </a:rPr>
              <a:t>Evaluation and treatment of chest pain and abnormal EKG” </a:t>
            </a:r>
          </a:p>
          <a:p>
            <a:pPr lvl="1"/>
            <a:r>
              <a:rPr lang="en-US" dirty="0">
                <a:solidFill>
                  <a:schemeClr val="bg1"/>
                </a:solidFill>
              </a:rPr>
              <a:t>appropriate.</a:t>
            </a:r>
          </a:p>
          <a:p>
            <a:r>
              <a:rPr lang="en-US" dirty="0">
                <a:solidFill>
                  <a:schemeClr val="bg1"/>
                </a:solidFill>
              </a:rPr>
              <a:t>“Potential delay in diagnosis” </a:t>
            </a:r>
          </a:p>
          <a:p>
            <a:pPr lvl="1"/>
            <a:r>
              <a:rPr lang="en-US" dirty="0">
                <a:solidFill>
                  <a:schemeClr val="bg1"/>
                </a:solidFill>
              </a:rPr>
              <a:t>does not include sufficient detail.</a:t>
            </a:r>
          </a:p>
          <a:p>
            <a:r>
              <a:rPr lang="en-US" dirty="0">
                <a:solidFill>
                  <a:schemeClr val="bg1"/>
                </a:solidFill>
              </a:rPr>
              <a:t> Member alleges premature discharge from hospital</a:t>
            </a:r>
          </a:p>
          <a:p>
            <a:pPr lvl="1"/>
            <a:r>
              <a:rPr lang="en-US" dirty="0">
                <a:solidFill>
                  <a:schemeClr val="bg1"/>
                </a:solidFill>
              </a:rPr>
              <a:t>appropriate</a:t>
            </a:r>
          </a:p>
          <a:p>
            <a:pPr marL="0" indent="0">
              <a:buNone/>
            </a:pPr>
            <a:r>
              <a:rPr lang="en-US" dirty="0">
                <a:solidFill>
                  <a:schemeClr val="bg1"/>
                </a:solidFill>
              </a:rPr>
              <a:t>•   Surgical complication which led to numbness in the left arm</a:t>
            </a:r>
          </a:p>
          <a:p>
            <a:pPr lvl="1"/>
            <a:r>
              <a:rPr lang="en-US" dirty="0">
                <a:solidFill>
                  <a:schemeClr val="bg1"/>
                </a:solidFill>
              </a:rPr>
              <a:t>appropriate</a:t>
            </a:r>
          </a:p>
          <a:p>
            <a:endParaRPr lang="en-US" dirty="0"/>
          </a:p>
        </p:txBody>
      </p:sp>
    </p:spTree>
    <p:extLst>
      <p:ext uri="{BB962C8B-B14F-4D97-AF65-F5344CB8AC3E}">
        <p14:creationId xmlns:p14="http://schemas.microsoft.com/office/powerpoint/2010/main" val="109300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EA4B63-96C5-4ECA-BD89-A8C147D703B1}"/>
              </a:ext>
            </a:extLst>
          </p:cNvPr>
          <p:cNvSpPr txBox="1"/>
          <p:nvPr/>
        </p:nvSpPr>
        <p:spPr>
          <a:xfrm>
            <a:off x="2155659" y="1209176"/>
            <a:ext cx="5387139" cy="507831"/>
          </a:xfrm>
          <a:prstGeom prst="rect">
            <a:avLst/>
          </a:prstGeom>
          <a:noFill/>
        </p:spPr>
        <p:txBody>
          <a:bodyPr wrap="square" rtlCol="0">
            <a:spAutoFit/>
          </a:bodyPr>
          <a:lstStyle/>
          <a:p>
            <a:pPr defTabSz="685800"/>
            <a:r>
              <a:rPr lang="en-US" sz="2700" dirty="0">
                <a:solidFill>
                  <a:prstClr val="white"/>
                </a:solidFill>
                <a:latin typeface="Tempus Sans ITC" panose="04020404030D07020202" pitchFamily="82" charset="0"/>
              </a:rPr>
              <a:t>Narrative: aka the abstract</a:t>
            </a:r>
          </a:p>
        </p:txBody>
      </p:sp>
      <p:sp>
        <p:nvSpPr>
          <p:cNvPr id="5" name="TextBox 4">
            <a:extLst>
              <a:ext uri="{FF2B5EF4-FFF2-40B4-BE49-F238E27FC236}">
                <a16:creationId xmlns:a16="http://schemas.microsoft.com/office/drawing/2014/main" id="{440588F6-5C4B-4169-A1B5-A128865069A2}"/>
              </a:ext>
            </a:extLst>
          </p:cNvPr>
          <p:cNvSpPr txBox="1"/>
          <p:nvPr/>
        </p:nvSpPr>
        <p:spPr>
          <a:xfrm>
            <a:off x="2227848" y="2138614"/>
            <a:ext cx="7236995" cy="4570482"/>
          </a:xfrm>
          <a:prstGeom prst="rect">
            <a:avLst/>
          </a:prstGeom>
          <a:noFill/>
        </p:spPr>
        <p:txBody>
          <a:bodyPr wrap="square" rtlCol="0">
            <a:spAutoFit/>
          </a:bodyPr>
          <a:lstStyle/>
          <a:p>
            <a:pPr defTabSz="685800"/>
            <a:r>
              <a:rPr lang="en-US" sz="2100" dirty="0">
                <a:solidFill>
                  <a:prstClr val="white"/>
                </a:solidFill>
                <a:latin typeface="Calibri" panose="020F0502020204030204"/>
              </a:rPr>
              <a:t>A peer review abstract is a concise summary of the events surrounding a potential quality concern that develops an appropriate line of inquiry for the reviewer.  A clinician reading the abstract should understand the events of the case and the reason it is being reviewed. </a:t>
            </a:r>
          </a:p>
          <a:p>
            <a:pPr defTabSz="685800"/>
            <a:endParaRPr lang="en-US" sz="2100" dirty="0">
              <a:solidFill>
                <a:prstClr val="white"/>
              </a:solidFill>
              <a:latin typeface="Calibri" panose="020F0502020204030204"/>
            </a:endParaRPr>
          </a:p>
          <a:p>
            <a:pPr defTabSz="685800"/>
            <a:endParaRPr lang="en-US" sz="2100" dirty="0">
              <a:solidFill>
                <a:prstClr val="white"/>
              </a:solidFill>
              <a:latin typeface="Calibri" panose="020F0502020204030204"/>
            </a:endParaRPr>
          </a:p>
          <a:p>
            <a:pPr defTabSz="685800"/>
            <a:r>
              <a:rPr lang="en-US" sz="2100" dirty="0">
                <a:solidFill>
                  <a:prstClr val="white"/>
                </a:solidFill>
                <a:latin typeface="Calibri" panose="020F0502020204030204"/>
              </a:rPr>
              <a:t>Encourage collaboration between the analysts and reviewers in framing the narrative and the queries. If the physician reviewer is going to put all the info into the rationale, then it doesn’t need to be in narrative as well.</a:t>
            </a:r>
          </a:p>
          <a:p>
            <a:pPr defTabSz="685800"/>
            <a:endParaRPr lang="en-US" sz="1500" dirty="0">
              <a:solidFill>
                <a:prstClr val="white"/>
              </a:solidFill>
              <a:latin typeface="Calibri" panose="020F0502020204030204"/>
            </a:endParaRPr>
          </a:p>
          <a:p>
            <a:pPr defTabSz="685800"/>
            <a:endParaRPr lang="en-US" sz="1500" dirty="0">
              <a:solidFill>
                <a:prstClr val="white"/>
              </a:solidFill>
              <a:latin typeface="Calibri" panose="020F0502020204030204"/>
            </a:endParaRPr>
          </a:p>
          <a:p>
            <a:pPr defTabSz="685800"/>
            <a:endParaRPr lang="en-US" sz="1500" dirty="0">
              <a:solidFill>
                <a:prstClr val="white"/>
              </a:solidFill>
              <a:latin typeface="Calibri" panose="020F0502020204030204"/>
            </a:endParaRPr>
          </a:p>
          <a:p>
            <a:pPr defTabSz="685800"/>
            <a:endParaRPr lang="en-US" sz="1500" dirty="0">
              <a:solidFill>
                <a:prstClr val="white"/>
              </a:solidFill>
              <a:latin typeface="Calibri" panose="020F0502020204030204"/>
            </a:endParaRPr>
          </a:p>
        </p:txBody>
      </p:sp>
    </p:spTree>
    <p:extLst>
      <p:ext uri="{BB962C8B-B14F-4D97-AF65-F5344CB8AC3E}">
        <p14:creationId xmlns:p14="http://schemas.microsoft.com/office/powerpoint/2010/main" val="410660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circle(in)">
                                      <p:cBhvr>
                                        <p:cTn id="10"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25ABB-C369-4285-A069-B1806FB19079}"/>
              </a:ext>
            </a:extLst>
          </p:cNvPr>
          <p:cNvSpPr>
            <a:spLocks noGrp="1"/>
          </p:cNvSpPr>
          <p:nvPr>
            <p:ph type="title"/>
          </p:nvPr>
        </p:nvSpPr>
        <p:spPr>
          <a:solidFill>
            <a:schemeClr val="tx1"/>
          </a:solidFill>
        </p:spPr>
        <p:txBody>
          <a:bodyPr/>
          <a:lstStyle/>
          <a:p>
            <a:pPr algn="ctr"/>
            <a:r>
              <a:rPr lang="en-US" dirty="0">
                <a:solidFill>
                  <a:schemeClr val="bg1"/>
                </a:solidFill>
                <a:latin typeface="Tempus Sans ITC" panose="04020404030D07020202" pitchFamily="82" charset="0"/>
              </a:rPr>
              <a:t>Narrative: aka the abstract</a:t>
            </a:r>
            <a:br>
              <a:rPr lang="en-US" dirty="0"/>
            </a:br>
            <a:endParaRPr lang="en-US" dirty="0"/>
          </a:p>
        </p:txBody>
      </p:sp>
      <p:sp>
        <p:nvSpPr>
          <p:cNvPr id="3" name="Content Placeholder 2">
            <a:extLst>
              <a:ext uri="{FF2B5EF4-FFF2-40B4-BE49-F238E27FC236}">
                <a16:creationId xmlns:a16="http://schemas.microsoft.com/office/drawing/2014/main" id="{0665A980-6D0C-4348-A95F-30DC094D74FF}"/>
              </a:ext>
            </a:extLst>
          </p:cNvPr>
          <p:cNvSpPr>
            <a:spLocks noGrp="1"/>
          </p:cNvSpPr>
          <p:nvPr>
            <p:ph idx="1"/>
          </p:nvPr>
        </p:nvSpPr>
        <p:spPr>
          <a:solidFill>
            <a:schemeClr val="tx1"/>
          </a:solidFill>
        </p:spPr>
        <p:txBody>
          <a:bodyPr>
            <a:normAutofit/>
          </a:bodyPr>
          <a:lstStyle/>
          <a:p>
            <a:r>
              <a:rPr lang="en-US" dirty="0">
                <a:solidFill>
                  <a:schemeClr val="bg1"/>
                </a:solidFill>
              </a:rPr>
              <a:t>It should address all issues in the referral</a:t>
            </a:r>
          </a:p>
          <a:p>
            <a:r>
              <a:rPr lang="en-US" dirty="0">
                <a:solidFill>
                  <a:schemeClr val="bg1"/>
                </a:solidFill>
              </a:rPr>
              <a:t>Abstracts should be concise, so excessive detail and extraneous information should be avoided whenever possible. </a:t>
            </a:r>
          </a:p>
          <a:p>
            <a:r>
              <a:rPr lang="en-US" dirty="0">
                <a:solidFill>
                  <a:schemeClr val="bg1"/>
                </a:solidFill>
              </a:rPr>
              <a:t>It should be easy for a </a:t>
            </a:r>
            <a:r>
              <a:rPr lang="en-US" i="1" dirty="0">
                <a:solidFill>
                  <a:schemeClr val="bg1"/>
                </a:solidFill>
              </a:rPr>
              <a:t>non-specialist</a:t>
            </a:r>
            <a:r>
              <a:rPr lang="en-US" dirty="0">
                <a:solidFill>
                  <a:schemeClr val="bg1"/>
                </a:solidFill>
              </a:rPr>
              <a:t> to understand.  </a:t>
            </a:r>
          </a:p>
          <a:p>
            <a:r>
              <a:rPr lang="en-US" dirty="0">
                <a:solidFill>
                  <a:schemeClr val="bg1"/>
                </a:solidFill>
              </a:rPr>
              <a:t>The reason for review should be apparent</a:t>
            </a:r>
          </a:p>
          <a:p>
            <a:r>
              <a:rPr lang="en-US" dirty="0">
                <a:solidFill>
                  <a:schemeClr val="bg1"/>
                </a:solidFill>
              </a:rPr>
              <a:t>Abstracts should not include abbreviations (unless they are defined in the abstract) or provider names</a:t>
            </a:r>
          </a:p>
          <a:p>
            <a:pPr lvl="1"/>
            <a:r>
              <a:rPr lang="en-US" dirty="0">
                <a:solidFill>
                  <a:schemeClr val="bg1"/>
                </a:solidFill>
              </a:rPr>
              <a:t>Phrasing such as “provider under review” helps keep story clear.</a:t>
            </a:r>
          </a:p>
          <a:p>
            <a:endParaRPr lang="en-US" dirty="0"/>
          </a:p>
        </p:txBody>
      </p:sp>
    </p:spTree>
    <p:extLst>
      <p:ext uri="{BB962C8B-B14F-4D97-AF65-F5344CB8AC3E}">
        <p14:creationId xmlns:p14="http://schemas.microsoft.com/office/powerpoint/2010/main" val="401280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Vertical)">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52FD3-43AB-4EFC-A1A4-C4DB0260148A}"/>
              </a:ext>
            </a:extLst>
          </p:cNvPr>
          <p:cNvSpPr>
            <a:spLocks noGrp="1"/>
          </p:cNvSpPr>
          <p:nvPr>
            <p:ph type="title"/>
          </p:nvPr>
        </p:nvSpPr>
        <p:spPr>
          <a:solidFill>
            <a:schemeClr val="tx1"/>
          </a:solidFill>
        </p:spPr>
        <p:txBody>
          <a:bodyPr/>
          <a:lstStyle/>
          <a:p>
            <a:r>
              <a:rPr lang="en-US" dirty="0">
                <a:solidFill>
                  <a:schemeClr val="bg1"/>
                </a:solidFill>
                <a:latin typeface="Tempus Sans ITC" panose="04020404030D07020202" pitchFamily="82" charset="0"/>
              </a:rPr>
              <a:t>Narrative: the Abstract</a:t>
            </a:r>
          </a:p>
        </p:txBody>
      </p:sp>
      <p:sp>
        <p:nvSpPr>
          <p:cNvPr id="3" name="Content Placeholder 2">
            <a:extLst>
              <a:ext uri="{FF2B5EF4-FFF2-40B4-BE49-F238E27FC236}">
                <a16:creationId xmlns:a16="http://schemas.microsoft.com/office/drawing/2014/main" id="{E1850569-DD14-48E5-8E24-EC18AFB3E835}"/>
              </a:ext>
            </a:extLst>
          </p:cNvPr>
          <p:cNvSpPr>
            <a:spLocks noGrp="1"/>
          </p:cNvSpPr>
          <p:nvPr>
            <p:ph idx="1"/>
          </p:nvPr>
        </p:nvSpPr>
        <p:spPr>
          <a:solidFill>
            <a:schemeClr val="tx1"/>
          </a:solidFill>
        </p:spPr>
        <p:txBody>
          <a:bodyPr>
            <a:normAutofit/>
          </a:bodyPr>
          <a:lstStyle/>
          <a:p>
            <a:r>
              <a:rPr lang="en-US" dirty="0">
                <a:solidFill>
                  <a:schemeClr val="bg1"/>
                </a:solidFill>
              </a:rPr>
              <a:t>Watch copy and paste. Balance length. If docs want everything for review then redact later. </a:t>
            </a:r>
          </a:p>
          <a:p>
            <a:r>
              <a:rPr lang="en-US" dirty="0">
                <a:solidFill>
                  <a:schemeClr val="bg1"/>
                </a:solidFill>
              </a:rPr>
              <a:t>The narrative summary should be factual, include enough detail to understand the issue for review</a:t>
            </a:r>
          </a:p>
          <a:p>
            <a:r>
              <a:rPr lang="en-US" dirty="0">
                <a:solidFill>
                  <a:schemeClr val="bg1"/>
                </a:solidFill>
              </a:rPr>
              <a:t>It should not make conclusions or suggest that an error has occurred. </a:t>
            </a:r>
          </a:p>
          <a:p>
            <a:r>
              <a:rPr lang="en-US" dirty="0">
                <a:solidFill>
                  <a:schemeClr val="bg1"/>
                </a:solidFill>
              </a:rPr>
              <a:t>Encourage collaboration between the analysts and reviewers in framing the narrative and the queries. If the physician reviewer is going to put all the info into the rationale, then it doesn’t need to be in narrative as well.</a:t>
            </a:r>
          </a:p>
          <a:p>
            <a:endParaRPr lang="en-US" dirty="0"/>
          </a:p>
        </p:txBody>
      </p:sp>
    </p:spTree>
    <p:extLst>
      <p:ext uri="{BB962C8B-B14F-4D97-AF65-F5344CB8AC3E}">
        <p14:creationId xmlns:p14="http://schemas.microsoft.com/office/powerpoint/2010/main" val="223415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67000">
              <a:schemeClr val="tx1"/>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AA280-39DA-431F-98A7-D930A91C7F28}"/>
              </a:ext>
            </a:extLst>
          </p:cNvPr>
          <p:cNvSpPr>
            <a:spLocks noGrp="1"/>
          </p:cNvSpPr>
          <p:nvPr>
            <p:ph type="title"/>
          </p:nvPr>
        </p:nvSpPr>
        <p:spPr>
          <a:solidFill>
            <a:schemeClr val="tx1"/>
          </a:solidFill>
        </p:spPr>
        <p:txBody>
          <a:bodyPr>
            <a:normAutofit/>
          </a:bodyPr>
          <a:lstStyle/>
          <a:p>
            <a:pPr algn="ctr"/>
            <a:r>
              <a:rPr lang="en-US" dirty="0">
                <a:solidFill>
                  <a:schemeClr val="bg1"/>
                </a:solidFill>
                <a:latin typeface="Tempus Sans ITC" panose="04020404030D07020202" pitchFamily="82" charset="0"/>
              </a:rPr>
              <a:t>Providers Under Review</a:t>
            </a:r>
            <a:br>
              <a:rPr lang="en-US" dirty="0"/>
            </a:br>
            <a:endParaRPr lang="en-US" dirty="0"/>
          </a:p>
        </p:txBody>
      </p:sp>
      <p:sp>
        <p:nvSpPr>
          <p:cNvPr id="3" name="Content Placeholder 2">
            <a:extLst>
              <a:ext uri="{FF2B5EF4-FFF2-40B4-BE49-F238E27FC236}">
                <a16:creationId xmlns:a16="http://schemas.microsoft.com/office/drawing/2014/main" id="{C43CC217-4042-49F2-84A6-0CA7C611BBE7}"/>
              </a:ext>
            </a:extLst>
          </p:cNvPr>
          <p:cNvSpPr>
            <a:spLocks noGrp="1"/>
          </p:cNvSpPr>
          <p:nvPr>
            <p:ph idx="1"/>
          </p:nvPr>
        </p:nvSpPr>
        <p:spPr>
          <a:xfrm>
            <a:off x="2152650" y="1892592"/>
            <a:ext cx="7886700" cy="3263504"/>
          </a:xfrm>
          <a:solidFill>
            <a:schemeClr val="tx1"/>
          </a:solidFill>
        </p:spPr>
        <p:txBody>
          <a:bodyPr>
            <a:normAutofit/>
          </a:bodyPr>
          <a:lstStyle/>
          <a:p>
            <a:endParaRPr lang="en-US" dirty="0"/>
          </a:p>
          <a:p>
            <a:r>
              <a:rPr lang="en-US" dirty="0">
                <a:solidFill>
                  <a:schemeClr val="bg1"/>
                </a:solidFill>
              </a:rPr>
              <a:t>Although peer reviews often involve multiple providers, providers whose care was not relevant to the issue under review should not be included.  </a:t>
            </a:r>
          </a:p>
          <a:p>
            <a:r>
              <a:rPr lang="en-US" dirty="0">
                <a:solidFill>
                  <a:schemeClr val="bg1"/>
                </a:solidFill>
              </a:rPr>
              <a:t>Reviews of allied health professionals may also include a review of the supervising physician.  </a:t>
            </a:r>
          </a:p>
          <a:p>
            <a:r>
              <a:rPr lang="en-US" dirty="0">
                <a:solidFill>
                  <a:schemeClr val="bg1"/>
                </a:solidFill>
              </a:rPr>
              <a:t>While residents are not subject to peer review, a review of the attending physician may be appropriate.</a:t>
            </a:r>
          </a:p>
          <a:p>
            <a:endParaRPr lang="en-US" dirty="0"/>
          </a:p>
        </p:txBody>
      </p:sp>
    </p:spTree>
    <p:extLst>
      <p:ext uri="{BB962C8B-B14F-4D97-AF65-F5344CB8AC3E}">
        <p14:creationId xmlns:p14="http://schemas.microsoft.com/office/powerpoint/2010/main" val="6171871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1230</Words>
  <Application>Microsoft Macintosh PowerPoint</Application>
  <PresentationFormat>Widescreen</PresentationFormat>
  <Paragraphs>92</Paragraphs>
  <Slides>16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Arial</vt:lpstr>
      <vt:lpstr>Bradley Hand ITC</vt:lpstr>
      <vt:lpstr>Calibri</vt:lpstr>
      <vt:lpstr>Calibri Light</vt:lpstr>
      <vt:lpstr>Georgia</vt:lpstr>
      <vt:lpstr>Tempus Sans ITC</vt:lpstr>
      <vt:lpstr>Trebuchet MS</vt:lpstr>
      <vt:lpstr>Wingdings 2</vt:lpstr>
      <vt:lpstr>Urban</vt:lpstr>
      <vt:lpstr>1_Office Theme</vt:lpstr>
      <vt:lpstr>Riverside Peer Review Training Focused Practitioner Review (FPR) and Practice Improvement Plan (PIP)</vt:lpstr>
      <vt:lpstr>Peer Review is a Team Effort</vt:lpstr>
      <vt:lpstr>PowerPoint Presentation</vt:lpstr>
      <vt:lpstr>Issue for Review </vt:lpstr>
      <vt:lpstr>Examples</vt:lpstr>
      <vt:lpstr>PowerPoint Presentation</vt:lpstr>
      <vt:lpstr>Narrative: aka the abstract </vt:lpstr>
      <vt:lpstr>Narrative: the Abstract</vt:lpstr>
      <vt:lpstr>Providers Under Review </vt:lpstr>
      <vt:lpstr>Questions for Reviewer </vt:lpstr>
      <vt:lpstr>Questions</vt:lpstr>
      <vt:lpstr>Peer Review Rationale</vt:lpstr>
      <vt:lpstr>Rationale Content</vt:lpstr>
      <vt:lpstr>Scoring</vt:lpstr>
      <vt:lpstr>Special Cases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D. Bernhardt</dc:creator>
  <cp:lastModifiedBy>Fu-Sheng Chou</cp:lastModifiedBy>
  <cp:revision>2</cp:revision>
  <dcterms:created xsi:type="dcterms:W3CDTF">2022-09-13T23:57:49Z</dcterms:created>
  <dcterms:modified xsi:type="dcterms:W3CDTF">2024-04-13T04:36:23Z</dcterms:modified>
</cp:coreProperties>
</file>